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5"/>
  </p:notesMasterIdLst>
  <p:sldIdLst>
    <p:sldId id="280" r:id="rId2"/>
    <p:sldId id="282" r:id="rId3"/>
    <p:sldId id="256" r:id="rId4"/>
    <p:sldId id="283" r:id="rId5"/>
    <p:sldId id="284" r:id="rId6"/>
    <p:sldId id="285" r:id="rId7"/>
    <p:sldId id="286" r:id="rId8"/>
    <p:sldId id="257" r:id="rId9"/>
    <p:sldId id="288" r:id="rId10"/>
    <p:sldId id="289" r:id="rId11"/>
    <p:sldId id="290" r:id="rId12"/>
    <p:sldId id="287" r:id="rId13"/>
    <p:sldId id="259" r:id="rId14"/>
    <p:sldId id="261" r:id="rId15"/>
    <p:sldId id="263" r:id="rId16"/>
    <p:sldId id="265" r:id="rId17"/>
    <p:sldId id="267" r:id="rId18"/>
    <p:sldId id="269" r:id="rId19"/>
    <p:sldId id="271" r:id="rId20"/>
    <p:sldId id="273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371739-F041-4A6D-9E94-2C405BA29383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191533-155D-4958-80B5-08A7BD2BA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37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191533-155D-4958-80B5-08A7BD2BA92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4E016EF-8A4C-43F3-9E80-384D243B59D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3.bin"/><Relationship Id="rId4" Type="http://schemas.openxmlformats.org/officeDocument/2006/relationships/image" Target="../media/image6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9288024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VY_42_INOVACE_1304_ŘÍMSKÉ Č._SYM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ŘÍMSKÉ ČÍSLICE + SYMBOLY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3. 3.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15. 3.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000" dirty="0" smtClean="0"/>
              <a:t>	Materiál je určen pro žáky šestého ročníku, kteří si tento materiál mohou během školního roku kdykoli zopakovat. Cílem prezentace je interaktivní formou a postupným odkrýváním správného řešení, procvičit  základní matematické </a:t>
            </a:r>
            <a:r>
              <a:rPr lang="cs-CZ" sz="2000" dirty="0" smtClean="0"/>
              <a:t>symboly a římské číslice.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Prezentace náleží  6. – 9. ročníku, vzdělávací oblasti  Symboly v matematice, tematický okruh opakování.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1285860"/>
            <a:ext cx="8229600" cy="1857388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7030A0"/>
                </a:solidFill>
              </a:rPr>
              <a:t>Římské číslice</a:t>
            </a:r>
            <a:endParaRPr lang="cs-CZ" sz="6600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0T8FQFWB\MC9004155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2928934"/>
            <a:ext cx="2527426" cy="34508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		1 – I</a:t>
            </a:r>
          </a:p>
          <a:p>
            <a:pPr marL="0" indent="0">
              <a:buNone/>
            </a:pPr>
            <a:r>
              <a:rPr lang="cs-CZ" sz="3200" dirty="0" smtClean="0"/>
              <a:t>	5 – V</a:t>
            </a:r>
          </a:p>
          <a:p>
            <a:pPr marL="0" indent="0">
              <a:buNone/>
            </a:pPr>
            <a:r>
              <a:rPr lang="cs-CZ" sz="3200" dirty="0" smtClean="0"/>
              <a:t>				10 – X</a:t>
            </a:r>
          </a:p>
          <a:p>
            <a:pPr marL="0" indent="0">
              <a:buNone/>
            </a:pPr>
            <a:r>
              <a:rPr lang="cs-CZ" sz="3200" dirty="0" smtClean="0"/>
              <a:t>50 – L</a:t>
            </a:r>
          </a:p>
          <a:p>
            <a:pPr marL="0" indent="0">
              <a:buNone/>
            </a:pPr>
            <a:r>
              <a:rPr lang="cs-CZ" sz="3200" dirty="0" smtClean="0"/>
              <a:t>							100 – C</a:t>
            </a:r>
          </a:p>
          <a:p>
            <a:pPr marL="0" indent="0">
              <a:buNone/>
            </a:pPr>
            <a:r>
              <a:rPr lang="cs-CZ" sz="3200" dirty="0" smtClean="0"/>
              <a:t>		500 – D</a:t>
            </a:r>
          </a:p>
          <a:p>
            <a:pPr marL="0" indent="0">
              <a:buNone/>
            </a:pPr>
            <a:r>
              <a:rPr lang="cs-CZ" sz="3200" dirty="0" smtClean="0"/>
              <a:t>				1000 - M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Římské číslice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247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	</a:t>
            </a:r>
            <a:r>
              <a:rPr lang="cs-CZ" sz="4000" dirty="0"/>
              <a:t> </a:t>
            </a:r>
            <a:r>
              <a:rPr lang="cs-CZ" sz="4000" dirty="0" smtClean="0"/>
              <a:t>     VIII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	 8</a:t>
            </a:r>
          </a:p>
          <a:p>
            <a:pPr marL="0" indent="0">
              <a:buNone/>
            </a:pPr>
            <a:r>
              <a:rPr lang="cs-CZ" sz="4000" dirty="0" smtClean="0"/>
              <a:t>				        XC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			        90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CD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400 </a:t>
            </a:r>
            <a:endParaRPr lang="cs-CZ" sz="3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Římské číslice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159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	</a:t>
            </a:r>
            <a:r>
              <a:rPr lang="cs-CZ" sz="4000" dirty="0"/>
              <a:t> </a:t>
            </a:r>
            <a:r>
              <a:rPr lang="cs-CZ" sz="4000" dirty="0" smtClean="0"/>
              <a:t>     CM</a:t>
            </a:r>
          </a:p>
          <a:p>
            <a:pPr marL="0" indent="0">
              <a:buNone/>
            </a:pPr>
            <a:r>
              <a:rPr lang="cs-CZ" sz="4000" dirty="0"/>
              <a:t>		</a:t>
            </a:r>
            <a:r>
              <a:rPr lang="cs-CZ" sz="4000" dirty="0" smtClean="0"/>
              <a:t>900</a:t>
            </a:r>
          </a:p>
          <a:p>
            <a:pPr marL="0" indent="0">
              <a:buNone/>
            </a:pPr>
            <a:r>
              <a:rPr lang="cs-CZ" sz="4000" dirty="0" smtClean="0"/>
              <a:t>				        MCM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			        1900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MCMXCIV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	1994 </a:t>
            </a:r>
            <a:endParaRPr lang="cs-CZ" sz="3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Římské číslice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097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	</a:t>
            </a:r>
            <a:r>
              <a:rPr lang="cs-CZ" sz="4000" dirty="0" smtClean="0"/>
              <a:t>A teď si sami napište Své datum 	narození.</a:t>
            </a:r>
            <a:endParaRPr lang="cs-CZ" sz="3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Římské číslice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8577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b="1" i="1" dirty="0" smtClean="0">
                <a:solidFill>
                  <a:srgbClr val="FFFF00"/>
                </a:solidFill>
              </a:rPr>
              <a:t>Ø</a:t>
            </a:r>
          </a:p>
          <a:p>
            <a:pPr algn="ctr">
              <a:buNone/>
            </a:pPr>
            <a:r>
              <a:rPr lang="cs-CZ" sz="3600" b="1" i="1" dirty="0">
                <a:solidFill>
                  <a:srgbClr val="FFFF00"/>
                </a:solidFill>
              </a:rPr>
              <a:t>P</a:t>
            </a:r>
            <a:r>
              <a:rPr lang="cs-CZ" sz="3600" b="1" i="1" dirty="0" smtClean="0">
                <a:solidFill>
                  <a:srgbClr val="FFFF00"/>
                </a:solidFill>
              </a:rPr>
              <a:t>růměr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 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96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∞</m:t>
                      </m:r>
                    </m:oMath>
                  </m:oMathPara>
                </a14:m>
                <a:endParaRPr lang="cs-CZ" sz="3600" b="1" i="1" dirty="0" smtClean="0">
                  <a:solidFill>
                    <a:srgbClr val="FFFF00"/>
                  </a:solidFill>
                </a:endParaRPr>
              </a:p>
              <a:p>
                <a:pPr algn="ctr">
                  <a:buNone/>
                </a:pPr>
                <a:r>
                  <a:rPr lang="cs-CZ" sz="3600" b="1" i="1" dirty="0" smtClean="0">
                    <a:solidFill>
                      <a:srgbClr val="FFFF00"/>
                    </a:solidFill>
                  </a:rPr>
                  <a:t>Nekonečno</a:t>
                </a:r>
                <a:endParaRPr lang="cs-CZ" sz="3600" b="1" i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 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085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Shoda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 </a:t>
            </a:r>
            <a:endParaRPr lang="cs-CZ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267744" y="2971800"/>
                <a:ext cx="4104456" cy="26468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600" i="1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≅</m:t>
                      </m:r>
                    </m:oMath>
                  </m:oMathPara>
                </a14:m>
                <a:endParaRPr lang="cs-CZ" sz="16600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2971800"/>
                <a:ext cx="4104456" cy="264687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15432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Průnik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 </a:t>
            </a:r>
            <a:endParaRPr lang="cs-CZ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131840" y="2971800"/>
                <a:ext cx="3096344" cy="31547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9900" i="1" smtClean="0">
                          <a:latin typeface="Cambria Math"/>
                          <a:ea typeface="Cambria Math"/>
                        </a:rPr>
                        <m:t>∩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2971800"/>
                <a:ext cx="3096344" cy="315471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33004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b="1" i="1" dirty="0" smtClean="0">
                <a:solidFill>
                  <a:srgbClr val="FFFF00"/>
                </a:solidFill>
              </a:rPr>
              <a:t>AB</a:t>
            </a:r>
          </a:p>
          <a:p>
            <a:pPr algn="ctr">
              <a:buNone/>
            </a:pPr>
            <a:endParaRPr lang="cs-CZ" sz="9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Úsečka s krajními body AB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 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837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b="1" i="1" dirty="0" smtClean="0">
                <a:solidFill>
                  <a:srgbClr val="FFFF00"/>
                </a:solidFill>
              </a:rPr>
              <a:t>p=    CD</a:t>
            </a:r>
          </a:p>
          <a:p>
            <a:pPr algn="ctr">
              <a:buNone/>
            </a:pPr>
            <a:endParaRPr lang="cs-CZ" sz="9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Přímka p určená body C,D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857620" y="2071678"/>
          <a:ext cx="1071570" cy="7143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Rovnice" r:id="rId4" imgW="203040" imgH="139680" progId="Equation.3">
                  <p:embed/>
                </p:oleObj>
              </mc:Choice>
              <mc:Fallback>
                <p:oleObj name="Rovnice" r:id="rId4" imgW="203040" imgH="1396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7620" y="2071678"/>
                        <a:ext cx="1071570" cy="7143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0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b="1" i="1" dirty="0" smtClean="0">
                <a:solidFill>
                  <a:srgbClr val="FFFF00"/>
                </a:solidFill>
                <a:latin typeface="Cambria Math"/>
                <a:ea typeface="Cambria Math"/>
              </a:rPr>
              <a:t>↦</a:t>
            </a:r>
            <a:r>
              <a:rPr lang="cs-CZ" sz="9600" b="1" i="1" dirty="0" smtClean="0">
                <a:solidFill>
                  <a:srgbClr val="FFFF00"/>
                </a:solidFill>
              </a:rPr>
              <a:t>AM</a:t>
            </a:r>
          </a:p>
          <a:p>
            <a:pPr algn="ctr">
              <a:buNone/>
            </a:pPr>
            <a:endParaRPr lang="cs-CZ" sz="9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Polopřímka s počátkem A </a:t>
            </a:r>
            <a:r>
              <a:rPr lang="cs-CZ" sz="3600" b="1" i="1" dirty="0" err="1" smtClean="0">
                <a:solidFill>
                  <a:srgbClr val="FFFF00"/>
                </a:solidFill>
              </a:rPr>
              <a:t>a</a:t>
            </a:r>
            <a:r>
              <a:rPr lang="cs-CZ" sz="3600" b="1" i="1" dirty="0" smtClean="0">
                <a:solidFill>
                  <a:srgbClr val="FFFF00"/>
                </a:solidFill>
              </a:rPr>
              <a:t> vnitřním bodem M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b="1" dirty="0" smtClean="0">
                <a:solidFill>
                  <a:srgbClr val="FFFF00"/>
                </a:solidFill>
              </a:rPr>
              <a:t>/CD/</a:t>
            </a:r>
          </a:p>
          <a:p>
            <a:pPr algn="ctr">
              <a:buNone/>
            </a:pPr>
            <a:endParaRPr lang="cs-CZ" sz="9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Délka úsečky CD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b="1" dirty="0" smtClean="0">
                <a:solidFill>
                  <a:srgbClr val="FFFF00"/>
                </a:solidFill>
                <a:latin typeface="Cambria Math"/>
                <a:ea typeface="Cambria Math"/>
              </a:rPr>
              <a:t>p∥q</a:t>
            </a:r>
            <a:endParaRPr lang="cs-CZ" sz="96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endParaRPr lang="cs-CZ" sz="9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Přímka p je rovnoběžná s přímkou q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5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b="1" dirty="0" smtClean="0">
                <a:solidFill>
                  <a:srgbClr val="FFFF00"/>
                </a:solidFill>
              </a:rPr>
              <a:t>k</a:t>
            </a:r>
            <a:r>
              <a:rPr lang="cs-CZ" sz="9600" b="1" dirty="0" smtClean="0">
                <a:solidFill>
                  <a:srgbClr val="FFFF00"/>
                </a:solidFill>
                <a:latin typeface="Cambria Math"/>
                <a:ea typeface="Cambria Math"/>
              </a:rPr>
              <a:t>⊥</a:t>
            </a:r>
            <a:r>
              <a:rPr lang="cs-CZ" sz="9600" b="1" dirty="0" smtClean="0">
                <a:solidFill>
                  <a:srgbClr val="FFFF00"/>
                </a:solidFill>
              </a:rPr>
              <a:t>p</a:t>
            </a:r>
          </a:p>
          <a:p>
            <a:pPr algn="ctr">
              <a:buNone/>
            </a:pPr>
            <a:endParaRPr lang="cs-CZ" sz="9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Přímka k je kolmá k přímce p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b="1" i="1" dirty="0" smtClean="0">
                <a:solidFill>
                  <a:srgbClr val="FFFF00"/>
                </a:solidFill>
                <a:latin typeface="Cambria Math"/>
                <a:ea typeface="Cambria Math"/>
              </a:rPr>
              <a:t>∢ </a:t>
            </a:r>
            <a:r>
              <a:rPr lang="cs-CZ" sz="9600" b="1" i="1" dirty="0" smtClean="0">
                <a:solidFill>
                  <a:srgbClr val="FFFF00"/>
                </a:solidFill>
              </a:rPr>
              <a:t>AVB</a:t>
            </a: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Úhel AVB (menší než přímý) s vrcholem V , jehož ramena jsou tvořena polopřímkami VA a VB</a:t>
            </a:r>
            <a:endParaRPr lang="cs-CZ" sz="9600" b="1" i="1" dirty="0" smtClean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8577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9600" b="1" i="1" dirty="0" smtClean="0">
                <a:solidFill>
                  <a:srgbClr val="FFFF00"/>
                </a:solidFill>
              </a:rPr>
              <a:t>  KLM</a:t>
            </a:r>
          </a:p>
          <a:p>
            <a:pPr algn="ctr">
              <a:buNone/>
            </a:pPr>
            <a:endParaRPr lang="cs-CZ" sz="9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Úhel KLM větší než přímý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1" name="Rovnice" r:id="rId5" imgW="114120" imgH="215640" progId="Equation.3">
                  <p:embed/>
                </p:oleObj>
              </mc:Choice>
              <mc:Fallback>
                <p:oleObj name="Rovnice" r:id="rId5" imgW="11412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" name="Přímá spojovací čára 7"/>
          <p:cNvCxnSpPr/>
          <p:nvPr/>
        </p:nvCxnSpPr>
        <p:spPr>
          <a:xfrm rot="5400000">
            <a:off x="2643174" y="1714488"/>
            <a:ext cx="571504" cy="42862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714612" y="2214554"/>
            <a:ext cx="571504" cy="42862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Výseč 11"/>
          <p:cNvSpPr/>
          <p:nvPr/>
        </p:nvSpPr>
        <p:spPr>
          <a:xfrm rot="2239312">
            <a:off x="2357972" y="1857913"/>
            <a:ext cx="714380" cy="714380"/>
          </a:xfrm>
          <a:prstGeom prst="pi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 animBg="1"/>
      <p:bldP spid="12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571612"/>
            <a:ext cx="8358246" cy="478634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9600" b="1" i="1" dirty="0" smtClean="0">
                <a:solidFill>
                  <a:srgbClr val="FFFF00"/>
                </a:solidFill>
              </a:rPr>
              <a:t>k(S,r)</a:t>
            </a:r>
          </a:p>
          <a:p>
            <a:pPr algn="ctr">
              <a:buNone/>
            </a:pPr>
            <a:endParaRPr lang="cs-CZ" sz="9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200" b="1" i="1" dirty="0" smtClean="0">
                <a:solidFill>
                  <a:srgbClr val="FFFF00"/>
                </a:solidFill>
              </a:rPr>
              <a:t>Kružnice k se středem S a poloměrem r</a:t>
            </a:r>
            <a:endParaRPr lang="cs-CZ" sz="32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7200" b="1" dirty="0" smtClean="0">
                <a:solidFill>
                  <a:srgbClr val="FFFF00"/>
                </a:solidFill>
              </a:rPr>
              <a:t>ABC</a:t>
            </a:r>
            <a:r>
              <a:rPr lang="cs-CZ" sz="7200" b="1" dirty="0" smtClean="0">
                <a:solidFill>
                  <a:srgbClr val="FFFF00"/>
                </a:solidFill>
                <a:latin typeface="Cambria Math"/>
                <a:ea typeface="Cambria Math"/>
              </a:rPr>
              <a:t>≅    KLM</a:t>
            </a:r>
            <a:endParaRPr lang="cs-CZ" sz="72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endParaRPr lang="cs-CZ" sz="9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Trojúhelník ABC je shodný s trojúhelníkem KLM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1357290" y="1928802"/>
            <a:ext cx="500066" cy="500066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4643438" y="1928802"/>
            <a:ext cx="500066" cy="500066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7200" b="1" dirty="0" smtClean="0">
                <a:solidFill>
                  <a:srgbClr val="FFFF00"/>
                </a:solidFill>
              </a:rPr>
              <a:t>x </a:t>
            </a:r>
            <a:r>
              <a:rPr lang="cs-CZ" sz="7200" b="1" dirty="0" smtClean="0">
                <a:solidFill>
                  <a:srgbClr val="FFFF00"/>
                </a:solidFill>
                <a:latin typeface="Cambria Math"/>
                <a:ea typeface="Cambria Math"/>
              </a:rPr>
              <a:t>∈ R</a:t>
            </a:r>
            <a:endParaRPr lang="cs-CZ" sz="72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endParaRPr lang="cs-CZ" sz="9600" b="1" i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600" b="1" i="1" dirty="0" smtClean="0">
                <a:solidFill>
                  <a:srgbClr val="FFFF00"/>
                </a:solidFill>
              </a:rPr>
              <a:t>Bod x je(není) prvkem množiny R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4250529" y="1893083"/>
            <a:ext cx="642942" cy="4286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7200" b="1" dirty="0" smtClean="0">
                <a:solidFill>
                  <a:srgbClr val="FFFF00"/>
                </a:solidFill>
              </a:rPr>
              <a:t>AB</a:t>
            </a:r>
            <a:r>
              <a:rPr lang="cs-CZ" sz="7200" b="1" dirty="0" smtClean="0">
                <a:solidFill>
                  <a:srgbClr val="FFFF00"/>
                </a:solidFill>
                <a:latin typeface="Cambria Math"/>
                <a:ea typeface="Cambria Math"/>
              </a:rPr>
              <a:t> ⋂ LM</a:t>
            </a:r>
          </a:p>
          <a:p>
            <a:pPr algn="ctr">
              <a:buNone/>
            </a:pPr>
            <a:endParaRPr lang="cs-CZ" sz="72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5200" b="1" i="1" dirty="0" smtClean="0">
                <a:solidFill>
                  <a:srgbClr val="FFFF00"/>
                </a:solidFill>
              </a:rPr>
              <a:t>Úsečka AB průnik s úsečkou LM</a:t>
            </a:r>
          </a:p>
          <a:p>
            <a:pPr algn="ctr">
              <a:buNone/>
            </a:pPr>
            <a:r>
              <a:rPr lang="cs-CZ" sz="3000" b="1" i="1" dirty="0" smtClean="0"/>
              <a:t>Citace: </a:t>
            </a:r>
            <a:br>
              <a:rPr lang="cs-CZ" sz="3000" b="1" i="1" dirty="0" smtClean="0"/>
            </a:br>
            <a:r>
              <a:rPr lang="cs-CZ" sz="3000" b="1" i="1" dirty="0" smtClean="0"/>
              <a:t> Archiv autora</a:t>
            </a:r>
            <a:endParaRPr lang="cs-CZ" sz="3000" b="1" i="1" dirty="0" smtClean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Přehled symbolů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150</TotalTime>
  <Words>217</Words>
  <Application>Microsoft Office PowerPoint</Application>
  <PresentationFormat>Předvádění na obrazovce (4:3)</PresentationFormat>
  <Paragraphs>103</Paragraphs>
  <Slides>23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Papír</vt:lpstr>
      <vt:lpstr>Rovnice</vt:lpstr>
      <vt:lpstr>Prezentace aplikace PowerPoint</vt:lpstr>
      <vt:lpstr>Anotace</vt:lpstr>
      <vt:lpstr>Římské číslice</vt:lpstr>
      <vt:lpstr>Římské číslice</vt:lpstr>
      <vt:lpstr>Římské číslice</vt:lpstr>
      <vt:lpstr>Římské číslice</vt:lpstr>
      <vt:lpstr>Římské číslice</vt:lpstr>
      <vt:lpstr>Přehled symbolů </vt:lpstr>
      <vt:lpstr>Přehled symbolů </vt:lpstr>
      <vt:lpstr>Přehled symbolů </vt:lpstr>
      <vt:lpstr>Přehled symbolů </vt:lpstr>
      <vt:lpstr>Přehled symbolů </vt:lpstr>
      <vt:lpstr>Přehled symbolů</vt:lpstr>
      <vt:lpstr>Přehled symbolů</vt:lpstr>
      <vt:lpstr>Přehled symbolů</vt:lpstr>
      <vt:lpstr>Přehled symbolů</vt:lpstr>
      <vt:lpstr>Přehled symbolů</vt:lpstr>
      <vt:lpstr>Přehled symbolů</vt:lpstr>
      <vt:lpstr>Přehled symbolů</vt:lpstr>
      <vt:lpstr>Přehled symbolů</vt:lpstr>
      <vt:lpstr>Přehled symbolů</vt:lpstr>
      <vt:lpstr>Přehled symbolů</vt:lpstr>
      <vt:lpstr>Přehled symbolů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26</cp:revision>
  <dcterms:created xsi:type="dcterms:W3CDTF">2013-03-03T21:08:48Z</dcterms:created>
  <dcterms:modified xsi:type="dcterms:W3CDTF">2013-11-14T10:29:04Z</dcterms:modified>
</cp:coreProperties>
</file>