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56" r:id="rId4"/>
    <p:sldId id="257" r:id="rId5"/>
    <p:sldId id="258" r:id="rId6"/>
    <p:sldId id="25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7ACB7-3064-4EB7-845B-F9AD03ADDC19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C1274-3A23-40CA-B0F9-35FEAFFB8C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11060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7ACB7-3064-4EB7-845B-F9AD03ADDC19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C1274-3A23-40CA-B0F9-35FEAFFB8C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7835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7ACB7-3064-4EB7-845B-F9AD03ADDC19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C1274-3A23-40CA-B0F9-35FEAFFB8C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6682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7ACB7-3064-4EB7-845B-F9AD03ADDC19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C1274-3A23-40CA-B0F9-35FEAFFB8C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752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7ACB7-3064-4EB7-845B-F9AD03ADDC19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C1274-3A23-40CA-B0F9-35FEAFFB8C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6148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7ACB7-3064-4EB7-845B-F9AD03ADDC19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C1274-3A23-40CA-B0F9-35FEAFFB8C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2931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7ACB7-3064-4EB7-845B-F9AD03ADDC19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C1274-3A23-40CA-B0F9-35FEAFFB8C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343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7ACB7-3064-4EB7-845B-F9AD03ADDC19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C1274-3A23-40CA-B0F9-35FEAFFB8C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8594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7ACB7-3064-4EB7-845B-F9AD03ADDC19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C1274-3A23-40CA-B0F9-35FEAFFB8C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6885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7ACB7-3064-4EB7-845B-F9AD03ADDC19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C1274-3A23-40CA-B0F9-35FEAFFB8C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9734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7ACB7-3064-4EB7-845B-F9AD03ADDC19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C1274-3A23-40CA-B0F9-35FEAFFB8C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0473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E7ACB7-3064-4EB7-845B-F9AD03ADDC19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0C1274-3A23-40CA-B0F9-35FEAFFB8C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0063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1029901"/>
              </p:ext>
            </p:extLst>
          </p:nvPr>
        </p:nvGraphicFramePr>
        <p:xfrm>
          <a:off x="571500" y="428625"/>
          <a:ext cx="7929564" cy="4560558"/>
        </p:xfrm>
        <a:graphic>
          <a:graphicData uri="http://schemas.openxmlformats.org/drawingml/2006/table">
            <a:tbl>
              <a:tblPr/>
              <a:tblGrid>
                <a:gridCol w="4144516"/>
                <a:gridCol w="3785048"/>
              </a:tblGrid>
              <a:tr h="58686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školy:    Základní škola Pomezí, okres Svitavy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8686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Autor:  Kotvová Olga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15404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: 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VY_42_INOVACE_1804_PROCENTA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9895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Téma: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ÚLOHY NA PROCENTA _OPAKOVÁNÍ K PŘIJÍMACÍM ZKOUŠKÁM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9895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projektu: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CZ.1.07/1.4.00/21.3496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86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vytvoření: 13. 1. 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ověření: 23. 1. 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</a:tr>
            </a:tbl>
          </a:graphicData>
        </a:graphic>
      </p:graphicFrame>
      <p:pic>
        <p:nvPicPr>
          <p:cNvPr id="13327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5157192"/>
            <a:ext cx="6281737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000" dirty="0" smtClean="0"/>
              <a:t>	Prezentace je vytvořena jako opakování k přijímacím zkouškám na střední školu. Cíl prezentace byl splněn, žáci si velice rádi připomněli na trochu obtížnějších příkladech počítání s procenty. Prezentace postupně odkrývá početní postupku až k výsledku.  </a:t>
            </a:r>
          </a:p>
          <a:p>
            <a:pPr>
              <a:buNone/>
            </a:pPr>
            <a:r>
              <a:rPr lang="cs-CZ" sz="2000" dirty="0" smtClean="0"/>
              <a:t>	Prezentace náleží 8. – 9. ročníku, vzdělávací  oblasti </a:t>
            </a:r>
            <a:r>
              <a:rPr lang="cs-CZ" sz="2000" dirty="0" err="1" smtClean="0"/>
              <a:t>Procentat</a:t>
            </a:r>
            <a:r>
              <a:rPr lang="cs-CZ" sz="2000" dirty="0" smtClean="0"/>
              <a:t>, tematickým okruhům Procenta.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i="1" dirty="0" smtClean="0">
                <a:latin typeface="Arial" pitchFamily="34" charset="0"/>
                <a:cs typeface="Arial" pitchFamily="34" charset="0"/>
              </a:rPr>
              <a:t>Opakování k přijímacím zkouškám</a:t>
            </a:r>
            <a:endParaRPr lang="cs-CZ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b="1" i="1" dirty="0" smtClean="0"/>
              <a:t>A/</a:t>
            </a:r>
            <a:r>
              <a:rPr lang="cs-CZ" sz="2400" i="1" dirty="0" smtClean="0"/>
              <a:t> Krychle má hranu o délce 12dm. Druhá krychle má hranu přesně o 20% delší. O kolik procent je více nebo méně oleje v druhé krychli než v krychli první, je-li první krychle plná ze tří čtvrtin a druhá ze tří osmin? </a:t>
            </a:r>
          </a:p>
          <a:p>
            <a:pPr marL="0" indent="0">
              <a:buNone/>
            </a:pPr>
            <a:endParaRPr lang="cs-CZ" sz="2400" i="1" dirty="0"/>
          </a:p>
          <a:p>
            <a:pPr marL="0" indent="0">
              <a:buNone/>
            </a:pPr>
            <a:r>
              <a:rPr lang="cs-CZ" sz="2400" b="1" i="1" dirty="0" smtClean="0"/>
              <a:t>B/</a:t>
            </a:r>
            <a:r>
              <a:rPr lang="cs-CZ" sz="2400" i="1" dirty="0" smtClean="0"/>
              <a:t> Cena pračky byla dvakrát snížena. Nejprve o 15%, později ještě o 5% z nové ceny. Po tomto dvojím snížení cen se pračka prodávala za 13 566Kč. Vypočítej její původní cenu.</a:t>
            </a:r>
          </a:p>
          <a:p>
            <a:pPr marL="0" indent="0">
              <a:buNone/>
            </a:pPr>
            <a:endParaRPr lang="cs-CZ" sz="2400" i="1" dirty="0" smtClean="0"/>
          </a:p>
          <a:p>
            <a:pPr marL="0" indent="0">
              <a:buNone/>
            </a:pPr>
            <a:r>
              <a:rPr lang="cs-CZ" sz="2400" b="1" i="1" dirty="0" smtClean="0"/>
              <a:t>C/</a:t>
            </a:r>
            <a:r>
              <a:rPr lang="cs-CZ" sz="2400" i="1" dirty="0" smtClean="0"/>
              <a:t> Koloběžka byla dvakrát zdražena. Nejprve o 10% a později ještě o 10% z nové ceny. Její konečná cena byla 2 904Kč. Určete původní cenu.</a:t>
            </a:r>
            <a:endParaRPr lang="cs-CZ" sz="2400" i="1" dirty="0"/>
          </a:p>
        </p:txBody>
      </p:sp>
    </p:spTree>
    <p:extLst>
      <p:ext uri="{BB962C8B-B14F-4D97-AF65-F5344CB8AC3E}">
        <p14:creationId xmlns:p14="http://schemas.microsoft.com/office/powerpoint/2010/main" val="3798343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i="1" dirty="0" smtClean="0">
                <a:latin typeface="Arial" pitchFamily="34" charset="0"/>
                <a:cs typeface="Arial" pitchFamily="34" charset="0"/>
              </a:rPr>
              <a:t>Opakování k přijímacím zkouškám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20000"/>
              </a:bodyPr>
              <a:lstStyle/>
              <a:p>
                <a:pPr marL="0" indent="0">
                  <a:buNone/>
                </a:pPr>
                <a:r>
                  <a:rPr lang="cs-CZ" sz="2800" b="1" i="1" dirty="0" smtClean="0">
                    <a:latin typeface="Arial" pitchFamily="34" charset="0"/>
                    <a:cs typeface="Arial" pitchFamily="34" charset="0"/>
                  </a:rPr>
                  <a:t>A/ Řešení:</a:t>
                </a:r>
              </a:p>
              <a:p>
                <a:pPr marL="0" indent="0">
                  <a:buNone/>
                </a:pPr>
                <a:r>
                  <a:rPr lang="cs-CZ" sz="2200" i="1" dirty="0" smtClean="0">
                    <a:latin typeface="Arial" pitchFamily="34" charset="0"/>
                    <a:cs typeface="Arial" pitchFamily="34" charset="0"/>
                  </a:rPr>
                  <a:t>100%...........120cm</a:t>
                </a:r>
              </a:p>
              <a:p>
                <a:pPr marL="0" indent="0">
                  <a:buNone/>
                </a:pPr>
                <a:r>
                  <a:rPr lang="cs-CZ" sz="2200" i="1" dirty="0" smtClean="0">
                    <a:latin typeface="Arial" pitchFamily="34" charset="0"/>
                    <a:cs typeface="Arial" pitchFamily="34" charset="0"/>
                  </a:rPr>
                  <a:t>    1%............1,2cm</a:t>
                </a:r>
              </a:p>
              <a:p>
                <a:pPr marL="0" indent="0">
                  <a:buNone/>
                </a:pPr>
                <a:r>
                  <a:rPr lang="cs-CZ" sz="2200" i="1" dirty="0" smtClean="0">
                    <a:latin typeface="Arial" pitchFamily="34" charset="0"/>
                    <a:cs typeface="Arial" pitchFamily="34" charset="0"/>
                  </a:rPr>
                  <a:t>120%...........144cm</a:t>
                </a:r>
                <a:endParaRPr lang="cs-CZ" sz="2200" i="1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200" i="1" dirty="0" smtClean="0">
                    <a:latin typeface="Arial" pitchFamily="34" charset="0"/>
                    <a:cs typeface="Arial" pitchFamily="34" charset="0"/>
                  </a:rPr>
                  <a:t>V₁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200" i="1" smtClean="0">
                            <a:latin typeface="Cambria Math"/>
                            <a:cs typeface="Arial" pitchFamily="34" charset="0"/>
                          </a:rPr>
                        </m:ctrlPr>
                      </m:fPr>
                      <m:num>
                        <m:r>
                          <a:rPr lang="cs-CZ" sz="2200" b="0" i="1" smtClean="0">
                            <a:latin typeface="Cambria Math"/>
                            <a:cs typeface="Arial" pitchFamily="34" charset="0"/>
                          </a:rPr>
                          <m:t>3</m:t>
                        </m:r>
                      </m:num>
                      <m:den>
                        <m:r>
                          <a:rPr lang="cs-CZ" sz="2200" b="0" i="1" smtClean="0">
                            <a:latin typeface="Cambria Math"/>
                            <a:cs typeface="Arial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200" i="1" dirty="0" smtClean="0">
                    <a:latin typeface="Arial" pitchFamily="34" charset="0"/>
                    <a:cs typeface="Arial" pitchFamily="34" charset="0"/>
                  </a:rPr>
                  <a:t> . a₁ᶾ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200" i="1" smtClean="0">
                            <a:latin typeface="Cambria Math"/>
                            <a:cs typeface="Arial" pitchFamily="34" charset="0"/>
                          </a:rPr>
                        </m:ctrlPr>
                      </m:fPr>
                      <m:num>
                        <m:r>
                          <a:rPr lang="cs-CZ" sz="2200" b="0" i="1" smtClean="0">
                            <a:latin typeface="Cambria Math"/>
                            <a:cs typeface="Arial" pitchFamily="34" charset="0"/>
                          </a:rPr>
                          <m:t>3</m:t>
                        </m:r>
                      </m:num>
                      <m:den>
                        <m:r>
                          <a:rPr lang="cs-CZ" sz="2200" b="0" i="1" smtClean="0">
                            <a:latin typeface="Cambria Math"/>
                            <a:cs typeface="Arial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200" i="1" dirty="0" smtClean="0">
                    <a:latin typeface="Arial" pitchFamily="34" charset="0"/>
                    <a:cs typeface="Arial" pitchFamily="34" charset="0"/>
                  </a:rPr>
                  <a:t> 120ᶾ cmᶾ = 1 296 000cmᶾ</a:t>
                </a:r>
              </a:p>
              <a:p>
                <a:pPr marL="0" indent="0">
                  <a:buNone/>
                </a:pPr>
                <a:r>
                  <a:rPr lang="cs-CZ" sz="2200" i="1" dirty="0" smtClean="0">
                    <a:latin typeface="Arial" pitchFamily="34" charset="0"/>
                    <a:cs typeface="Arial" pitchFamily="34" charset="0"/>
                  </a:rPr>
                  <a:t>V₂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200" i="1" smtClean="0">
                            <a:latin typeface="Cambria Math"/>
                            <a:cs typeface="Arial" pitchFamily="34" charset="0"/>
                          </a:rPr>
                        </m:ctrlPr>
                      </m:fPr>
                      <m:num>
                        <m:r>
                          <a:rPr lang="cs-CZ" sz="2200" b="0" i="1" smtClean="0">
                            <a:latin typeface="Cambria Math"/>
                            <a:cs typeface="Arial" pitchFamily="34" charset="0"/>
                          </a:rPr>
                          <m:t>3</m:t>
                        </m:r>
                      </m:num>
                      <m:den>
                        <m:r>
                          <a:rPr lang="cs-CZ" sz="2200" b="0" i="1" smtClean="0">
                            <a:latin typeface="Cambria Math"/>
                            <a:cs typeface="Arial" pitchFamily="34" charset="0"/>
                          </a:rPr>
                          <m:t>8</m:t>
                        </m:r>
                      </m:den>
                    </m:f>
                    <m:r>
                      <a:rPr lang="cs-CZ" sz="2200" b="0" i="1" smtClean="0">
                        <a:latin typeface="Cambria Math"/>
                        <a:cs typeface="Arial" pitchFamily="34" charset="0"/>
                      </a:rPr>
                      <m:t>. </m:t>
                    </m:r>
                    <m:r>
                      <a:rPr lang="cs-CZ" sz="2200" b="0" i="1" smtClean="0">
                        <a:latin typeface="Cambria Math"/>
                        <a:cs typeface="Arial" pitchFamily="34" charset="0"/>
                      </a:rPr>
                      <m:t>𝑎</m:t>
                    </m:r>
                    <m:r>
                      <a:rPr lang="cs-CZ" sz="2200" b="0" i="1" smtClean="0">
                        <a:latin typeface="Cambria Math"/>
                        <a:cs typeface="Arial" pitchFamily="34" charset="0"/>
                      </a:rPr>
                      <m:t>₂</m:t>
                    </m:r>
                    <m:r>
                      <a:rPr lang="cs-CZ" sz="2200" b="0" i="1" smtClean="0">
                        <a:latin typeface="Cambria Math"/>
                        <a:cs typeface="Arial" pitchFamily="34" charset="0"/>
                      </a:rPr>
                      <m:t>ᶾ</m:t>
                    </m:r>
                  </m:oMath>
                </a14:m>
                <a:r>
                  <a:rPr lang="cs-CZ" sz="2200" i="1" dirty="0" smtClean="0">
                    <a:latin typeface="Arial" pitchFamily="34" charset="0"/>
                    <a:cs typeface="Arial" pitchFamily="34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200" i="1" smtClean="0">
                            <a:latin typeface="Cambria Math"/>
                            <a:cs typeface="Arial" pitchFamily="34" charset="0"/>
                          </a:rPr>
                        </m:ctrlPr>
                      </m:fPr>
                      <m:num>
                        <m:r>
                          <a:rPr lang="cs-CZ" sz="2200" b="0" i="1" smtClean="0">
                            <a:latin typeface="Cambria Math"/>
                            <a:cs typeface="Arial" pitchFamily="34" charset="0"/>
                          </a:rPr>
                          <m:t>3</m:t>
                        </m:r>
                      </m:num>
                      <m:den>
                        <m:r>
                          <a:rPr lang="cs-CZ" sz="2200" b="0" i="1" smtClean="0">
                            <a:latin typeface="Cambria Math"/>
                            <a:cs typeface="Arial" pitchFamily="34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cs-CZ" sz="2200" i="1" dirty="0" smtClean="0">
                    <a:latin typeface="Arial" pitchFamily="34" charset="0"/>
                    <a:cs typeface="Arial" pitchFamily="34" charset="0"/>
                  </a:rPr>
                  <a:t>. 144ᶾcmᶾ = 1 119 744cmᶾ</a:t>
                </a:r>
              </a:p>
              <a:p>
                <a:pPr marL="0" indent="0">
                  <a:buNone/>
                </a:pPr>
                <a:r>
                  <a:rPr lang="cs-CZ" sz="2200" i="1" dirty="0" smtClean="0">
                    <a:latin typeface="Arial" pitchFamily="34" charset="0"/>
                    <a:cs typeface="Arial" pitchFamily="34" charset="0"/>
                  </a:rPr>
                  <a:t>100%............ </a:t>
                </a:r>
                <a:r>
                  <a:rPr lang="cs-CZ" sz="2200" i="1" dirty="0">
                    <a:latin typeface="Arial" pitchFamily="34" charset="0"/>
                    <a:cs typeface="Arial" pitchFamily="34" charset="0"/>
                  </a:rPr>
                  <a:t>1 296 </a:t>
                </a:r>
                <a:r>
                  <a:rPr lang="cs-CZ" sz="2200" i="1" dirty="0" smtClean="0">
                    <a:latin typeface="Arial" pitchFamily="34" charset="0"/>
                    <a:cs typeface="Arial" pitchFamily="34" charset="0"/>
                  </a:rPr>
                  <a:t>000cmᶾ</a:t>
                </a:r>
              </a:p>
              <a:p>
                <a:pPr marL="0" indent="0">
                  <a:buNone/>
                </a:pPr>
                <a:r>
                  <a:rPr lang="cs-CZ" sz="2200" i="1" dirty="0" smtClean="0">
                    <a:latin typeface="Arial" pitchFamily="34" charset="0"/>
                    <a:cs typeface="Arial" pitchFamily="34" charset="0"/>
                  </a:rPr>
                  <a:t>    1%..................12 960cmᶾ</a:t>
                </a:r>
              </a:p>
              <a:p>
                <a:pPr marL="0" indent="0">
                  <a:buNone/>
                </a:pPr>
                <a:r>
                  <a:rPr lang="cs-CZ" sz="2200" i="1" dirty="0" smtClean="0">
                    <a:latin typeface="Arial" pitchFamily="34" charset="0"/>
                    <a:cs typeface="Arial" pitchFamily="34" charset="0"/>
                  </a:rPr>
                  <a:t>    x%...............1 119 744cmᶾ</a:t>
                </a:r>
              </a:p>
              <a:p>
                <a:pPr marL="0" indent="0">
                  <a:buNone/>
                </a:pPr>
                <a:r>
                  <a:rPr lang="cs-CZ" sz="2200" i="1" dirty="0" smtClean="0">
                    <a:latin typeface="Arial" pitchFamily="34" charset="0"/>
                    <a:cs typeface="Arial" pitchFamily="34" charset="0"/>
                  </a:rPr>
                  <a:t>x = 1 119 744 : 12 960 = 86,4 </a:t>
                </a:r>
                <a:r>
                  <a:rPr lang="cs-CZ" sz="2200" i="1" dirty="0">
                    <a:latin typeface="Arial" pitchFamily="34" charset="0"/>
                    <a:cs typeface="Arial" pitchFamily="34" charset="0"/>
                  </a:rPr>
                  <a:t>O</a:t>
                </a:r>
                <a:r>
                  <a:rPr lang="cs-CZ" sz="2200" i="1" dirty="0" smtClean="0">
                    <a:latin typeface="Arial" pitchFamily="34" charset="0"/>
                    <a:cs typeface="Arial" pitchFamily="34" charset="0"/>
                  </a:rPr>
                  <a:t> kolik méně: 100% - 86,4% = 13,6%</a:t>
                </a:r>
              </a:p>
              <a:p>
                <a:pPr marL="0" indent="0">
                  <a:buNone/>
                </a:pPr>
                <a:endParaRPr lang="cs-CZ" sz="2200" i="1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200" b="1" i="1" dirty="0" smtClean="0">
                    <a:latin typeface="Arial" pitchFamily="34" charset="0"/>
                    <a:cs typeface="Arial" pitchFamily="34" charset="0"/>
                  </a:rPr>
                  <a:t>V druhé krychli je o 13,6% méně oleje.</a:t>
                </a:r>
                <a:endParaRPr lang="cs-CZ" sz="2200" b="1" i="1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200" i="1" dirty="0" smtClean="0">
                    <a:latin typeface="Arial" pitchFamily="34" charset="0"/>
                    <a:cs typeface="Arial" pitchFamily="34" charset="0"/>
                  </a:rPr>
                  <a:t>.</a:t>
                </a:r>
                <a:endParaRPr lang="cs-CZ" sz="2200" i="1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200" i="1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1111" t="-256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59238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i="1" dirty="0" smtClean="0">
                <a:latin typeface="Arial" pitchFamily="34" charset="0"/>
                <a:cs typeface="Arial" pitchFamily="34" charset="0"/>
              </a:rPr>
              <a:t>Opakování k přijímacím zkouškám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B/ Řešení:</a:t>
            </a:r>
          </a:p>
          <a:p>
            <a:pPr marL="0" indent="0">
              <a:buNone/>
            </a:pP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Po prvním zlevnění:</a:t>
            </a:r>
          </a:p>
          <a:p>
            <a:pPr marL="0" indent="0">
              <a:buNone/>
            </a:pP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85%........13 566Kč</a:t>
            </a:r>
          </a:p>
          <a:p>
            <a:pPr marL="0" indent="0">
              <a:buNone/>
            </a:pPr>
            <a:r>
              <a:rPr lang="cs-CZ" sz="20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  1%..........159,6Kč</a:t>
            </a:r>
          </a:p>
          <a:p>
            <a:pPr marL="0" indent="0">
              <a:buNone/>
            </a:pP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100</a:t>
            </a:r>
            <a:r>
              <a:rPr lang="cs-CZ" sz="2000" i="1" smtClean="0">
                <a:latin typeface="Arial" pitchFamily="34" charset="0"/>
                <a:cs typeface="Arial" pitchFamily="34" charset="0"/>
              </a:rPr>
              <a:t>%.........15 960Kč</a:t>
            </a:r>
            <a:endParaRPr lang="cs-CZ" sz="2000" i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Po druhém zlevnění:</a:t>
            </a:r>
          </a:p>
          <a:p>
            <a:pPr marL="0" indent="0">
              <a:buNone/>
            </a:pPr>
            <a:r>
              <a:rPr lang="cs-CZ" sz="20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95%..........15 960Kč</a:t>
            </a:r>
          </a:p>
          <a:p>
            <a:pPr marL="0" indent="0">
              <a:buNone/>
            </a:pPr>
            <a:r>
              <a:rPr lang="cs-CZ" sz="20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  1%...............168Kč</a:t>
            </a:r>
          </a:p>
          <a:p>
            <a:pPr marL="0" indent="0">
              <a:buNone/>
            </a:pP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100%..........16 800Kč</a:t>
            </a:r>
          </a:p>
          <a:p>
            <a:pPr marL="0" indent="0">
              <a:buNone/>
            </a:pPr>
            <a:endParaRPr lang="cs-CZ" sz="2000" i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Původní cena pračky byla 16 800Kč. </a:t>
            </a:r>
          </a:p>
          <a:p>
            <a:pPr marL="0" indent="0">
              <a:buNone/>
            </a:pPr>
            <a:endParaRPr lang="cs-CZ" sz="2000" i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2325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i="1" dirty="0" smtClean="0">
                <a:latin typeface="Arial" pitchFamily="34" charset="0"/>
                <a:cs typeface="Arial" pitchFamily="34" charset="0"/>
              </a:rPr>
              <a:t>Opakování k přijímacím zkouškám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C/ Řešení:</a:t>
            </a:r>
          </a:p>
          <a:p>
            <a:pPr marL="0" indent="0">
              <a:buNone/>
            </a:pP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Po prvním zdražení:</a:t>
            </a:r>
          </a:p>
          <a:p>
            <a:pPr marL="0" indent="0">
              <a:buNone/>
            </a:pP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110%.......2 904 Kč</a:t>
            </a:r>
          </a:p>
          <a:p>
            <a:pPr marL="0" indent="0">
              <a:buNone/>
            </a:pP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   1%.........26,4 Kč</a:t>
            </a:r>
          </a:p>
          <a:p>
            <a:pPr marL="0" indent="0">
              <a:buNone/>
            </a:pP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  10%.........264 Kč</a:t>
            </a:r>
          </a:p>
          <a:p>
            <a:pPr marL="0" indent="0">
              <a:buNone/>
            </a:pP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Cena …..2 640 Kč</a:t>
            </a:r>
          </a:p>
          <a:p>
            <a:pPr marL="0" indent="0">
              <a:buNone/>
            </a:pP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Po druhém zdražení:</a:t>
            </a:r>
          </a:p>
          <a:p>
            <a:pPr marL="0" indent="0">
              <a:buNone/>
            </a:pP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110%......2 640 Kč</a:t>
            </a:r>
          </a:p>
          <a:p>
            <a:pPr marL="0" indent="0">
              <a:buNone/>
            </a:pP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    1%..........24 Kč</a:t>
            </a:r>
          </a:p>
          <a:p>
            <a:pPr marL="0" indent="0">
              <a:buNone/>
            </a:pP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  10%........240 Kč</a:t>
            </a:r>
          </a:p>
          <a:p>
            <a:pPr marL="0" indent="0">
              <a:buNone/>
            </a:pPr>
            <a:r>
              <a:rPr lang="cs-CZ" sz="20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Původní cena 2 640 – 240 = 2 400Kč</a:t>
            </a: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buNone/>
            </a:pPr>
            <a:r>
              <a:rPr lang="cs-CZ" sz="2000" b="1" i="1" smtClean="0"/>
              <a:t>Citace: </a:t>
            </a:r>
            <a:br>
              <a:rPr lang="cs-CZ" sz="2000" b="1" i="1" smtClean="0"/>
            </a:br>
            <a:r>
              <a:rPr lang="cs-CZ" sz="2000" b="1" i="1" smtClean="0"/>
              <a:t> Archiv autora</a:t>
            </a:r>
            <a:r>
              <a:rPr lang="cs-CZ" sz="2000" i="1" smtClean="0">
                <a:latin typeface="Arial" pitchFamily="34" charset="0"/>
                <a:cs typeface="Arial" pitchFamily="34" charset="0"/>
              </a:rPr>
              <a:t> </a:t>
            </a:r>
            <a:endParaRPr lang="cs-CZ" sz="2000" i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3611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394</Words>
  <Application>Microsoft Office PowerPoint</Application>
  <PresentationFormat>Předvádění na obrazovce (4:3)</PresentationFormat>
  <Paragraphs>55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Opakování k přijímacím zkouškám</vt:lpstr>
      <vt:lpstr>Opakování k přijímacím zkouškám</vt:lpstr>
      <vt:lpstr>Opakování k přijímacím zkouškám</vt:lpstr>
      <vt:lpstr>Opakování k přijímacím zkouškám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Ucitel</dc:creator>
  <cp:lastModifiedBy>Ucitel</cp:lastModifiedBy>
  <cp:revision>17</cp:revision>
  <dcterms:created xsi:type="dcterms:W3CDTF">2013-01-13T20:29:54Z</dcterms:created>
  <dcterms:modified xsi:type="dcterms:W3CDTF">2013-07-01T16:26:20Z</dcterms:modified>
</cp:coreProperties>
</file>