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9" r:id="rId2"/>
    <p:sldId id="271" r:id="rId3"/>
    <p:sldId id="256" r:id="rId4"/>
    <p:sldId id="257" r:id="rId5"/>
    <p:sldId id="258" r:id="rId6"/>
    <p:sldId id="259" r:id="rId7"/>
    <p:sldId id="260" r:id="rId8"/>
    <p:sldId id="261" r:id="rId9"/>
    <p:sldId id="263" r:id="rId10"/>
    <p:sldId id="264" r:id="rId11"/>
    <p:sldId id="265" r:id="rId12"/>
    <p:sldId id="266" r:id="rId13"/>
    <p:sldId id="267" r:id="rId14"/>
    <p:sldId id="268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AA0C7F-AB08-436E-92E2-B0B76B08B999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C7D4A3-1F63-451A-9214-6AEA861021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3753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C7D4A3-1F63-451A-9214-6AEA8610213C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91826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80EBC-BBF2-42DB-8EF9-86CC39D90AE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E5D51-C63B-4F21-9751-C87D1FC492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4878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80EBC-BBF2-42DB-8EF9-86CC39D90AE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E5D51-C63B-4F21-9751-C87D1FC492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3380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80EBC-BBF2-42DB-8EF9-86CC39D90AE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E5D51-C63B-4F21-9751-C87D1FC492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872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80EBC-BBF2-42DB-8EF9-86CC39D90AE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E5D51-C63B-4F21-9751-C87D1FC492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611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80EBC-BBF2-42DB-8EF9-86CC39D90AE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E5D51-C63B-4F21-9751-C87D1FC492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3656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80EBC-BBF2-42DB-8EF9-86CC39D90AE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E5D51-C63B-4F21-9751-C87D1FC492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380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80EBC-BBF2-42DB-8EF9-86CC39D90AE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E5D51-C63B-4F21-9751-C87D1FC492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3520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80EBC-BBF2-42DB-8EF9-86CC39D90AE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E5D51-C63B-4F21-9751-C87D1FC492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3638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80EBC-BBF2-42DB-8EF9-86CC39D90AE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E5D51-C63B-4F21-9751-C87D1FC492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4747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80EBC-BBF2-42DB-8EF9-86CC39D90AE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E5D51-C63B-4F21-9751-C87D1FC492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8590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80EBC-BBF2-42DB-8EF9-86CC39D90AE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E5D51-C63B-4F21-9751-C87D1FC492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025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380EBC-BBF2-42DB-8EF9-86CC39D90AE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4E5D51-C63B-4F21-9751-C87D1FC492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8539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13" Type="http://schemas.openxmlformats.org/officeDocument/2006/relationships/image" Target="../media/image10.png"/><Relationship Id="rId3" Type="http://schemas.openxmlformats.org/officeDocument/2006/relationships/image" Target="../media/image7.png"/><Relationship Id="rId7" Type="http://schemas.openxmlformats.org/officeDocument/2006/relationships/image" Target="../media/image8.png"/><Relationship Id="rId12" Type="http://schemas.microsoft.com/office/2007/relationships/hdphoto" Target="../media/hdphoto2.wdp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11" Type="http://schemas.openxmlformats.org/officeDocument/2006/relationships/image" Target="../media/image9.png"/><Relationship Id="rId5" Type="http://schemas.openxmlformats.org/officeDocument/2006/relationships/image" Target="../media/image5.wmf"/><Relationship Id="rId10" Type="http://schemas.openxmlformats.org/officeDocument/2006/relationships/image" Target="../media/image6.wmf"/><Relationship Id="rId4" Type="http://schemas.openxmlformats.org/officeDocument/2006/relationships/oleObject" Target="../embeddings/oleObject1.bin"/><Relationship Id="rId9" Type="http://schemas.openxmlformats.org/officeDocument/2006/relationships/oleObject" Target="../embeddings/oleObject3.bin"/><Relationship Id="rId14" Type="http://schemas.microsoft.com/office/2007/relationships/hdphoto" Target="../media/hdphoto3.wdp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3445095"/>
              </p:ext>
            </p:extLst>
          </p:nvPr>
        </p:nvGraphicFramePr>
        <p:xfrm>
          <a:off x="571500" y="428625"/>
          <a:ext cx="7929564" cy="4361499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Kotvová Olga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VY_42_INOVACE_2004_GON.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F._SIN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GONIOMETRICKÉ FUNKCE_SIN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7. 2.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13. 2. 2013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	Prezentace je vytvořena jako výklad nové látky, které se postupně odkrývá. Žáky nová látka velice zajímala, chtěli hned vědět jak se funkce počítají  pomocí kalkulátoru a velice rádi je používali. </a:t>
            </a:r>
          </a:p>
          <a:p>
            <a:pPr>
              <a:buNone/>
            </a:pPr>
            <a:r>
              <a:rPr lang="cs-CZ" sz="2000" dirty="0" smtClean="0"/>
              <a:t>	Prezentace náleží  9. ročníku, vzdělávací oblasti  Goniometrická </a:t>
            </a:r>
            <a:r>
              <a:rPr lang="cs-CZ" sz="2000" smtClean="0"/>
              <a:t>funkce  sin</a:t>
            </a:r>
            <a:r>
              <a:rPr lang="cs-CZ" sz="2000" dirty="0" smtClean="0"/>
              <a:t>, tematickým okruhům Funkce.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i="1" dirty="0" smtClean="0">
                <a:latin typeface="Arial" pitchFamily="34" charset="0"/>
                <a:cs typeface="Arial" pitchFamily="34" charset="0"/>
              </a:rPr>
              <a:t>Goniometrické funkce</a:t>
            </a:r>
            <a:endParaRPr lang="cs-CZ" sz="54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i="1" dirty="0" smtClean="0">
                <a:latin typeface="Arial" pitchFamily="34" charset="0"/>
                <a:cs typeface="Arial" pitchFamily="34" charset="0"/>
              </a:rPr>
              <a:t>V pravoúhlém trojúhelníku</a:t>
            </a:r>
            <a:endParaRPr lang="cs-CZ" sz="4400" b="1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ucitel\AppData\Local\Microsoft\Windows\Temporary Internet Files\Content.IE5\GPM2VTFZ\MC9003709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580933"/>
            <a:ext cx="4248472" cy="3225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3967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Goniometrické funkce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 smtClean="0">
                <a:latin typeface="Arial" pitchFamily="34" charset="0"/>
                <a:cs typeface="Arial" pitchFamily="34" charset="0"/>
              </a:rPr>
              <a:t>Co víš o pravoúhlém trojúhelníku? </a:t>
            </a:r>
            <a:endParaRPr lang="cs-CZ" b="1" i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i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i="1" dirty="0" smtClean="0">
                <a:latin typeface="Arial" pitchFamily="34" charset="0"/>
                <a:cs typeface="Arial" pitchFamily="34" charset="0"/>
              </a:rPr>
              <a:t>	      </a:t>
            </a:r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A</a:t>
            </a:r>
            <a:endParaRPr lang="cs-CZ" b="1" i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i="1" dirty="0" smtClean="0">
                <a:latin typeface="Arial" pitchFamily="34" charset="0"/>
                <a:cs typeface="Arial" pitchFamily="34" charset="0"/>
              </a:rPr>
              <a:t>				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odvěsna</a:t>
            </a:r>
            <a:endParaRPr lang="cs-CZ" sz="2000" i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i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řepona</a:t>
            </a:r>
          </a:p>
          <a:p>
            <a:pPr marL="0" indent="0">
              <a:buNone/>
            </a:pPr>
            <a:endParaRPr lang="cs-CZ" sz="2000" i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000" i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000" i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C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		přepona		       </a:t>
            </a:r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B</a:t>
            </a:r>
          </a:p>
          <a:p>
            <a:pPr marL="0" indent="0">
              <a:buNone/>
            </a:pPr>
            <a:endParaRPr lang="cs-CZ" sz="2000" i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Pravoúhlý trojúhelník 3"/>
          <p:cNvSpPr/>
          <p:nvPr/>
        </p:nvSpPr>
        <p:spPr>
          <a:xfrm>
            <a:off x="2339752" y="3212976"/>
            <a:ext cx="5112568" cy="2088232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>
            <a:off x="2339752" y="4725144"/>
            <a:ext cx="720080" cy="576064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112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08112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latin typeface="Arial" pitchFamily="34" charset="0"/>
                <a:cs typeface="Arial" pitchFamily="34" charset="0"/>
              </a:rPr>
              <a:t>Goniometrické funkce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i="1" dirty="0" smtClean="0"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Pythagorova věta zní?      </a:t>
            </a:r>
          </a:p>
          <a:p>
            <a:pPr marL="0" indent="0">
              <a:buNone/>
            </a:pP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cs-CZ" i="1" dirty="0" smtClean="0"/>
              <a:t>		</a:t>
            </a:r>
            <a:r>
              <a:rPr lang="cs-CZ" sz="5200" b="1" i="1" dirty="0" smtClean="0">
                <a:latin typeface="Arial" pitchFamily="34" charset="0"/>
                <a:cs typeface="Arial" pitchFamily="34" charset="0"/>
              </a:rPr>
              <a:t>a² + b² = c</a:t>
            </a:r>
            <a:r>
              <a:rPr lang="cs-CZ" sz="5200" b="1" i="1" dirty="0">
                <a:latin typeface="Arial" pitchFamily="34" charset="0"/>
                <a:cs typeface="Arial" pitchFamily="34" charset="0"/>
              </a:rPr>
              <a:t>²</a:t>
            </a:r>
            <a:endParaRPr lang="cs-CZ" sz="5200" b="1" i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i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i="1" dirty="0" smtClean="0">
                <a:latin typeface="Arial" pitchFamily="34" charset="0"/>
                <a:cs typeface="Arial" pitchFamily="34" charset="0"/>
              </a:rPr>
              <a:t>	      A			</a:t>
            </a:r>
          </a:p>
          <a:p>
            <a:pPr marL="0" indent="0">
              <a:buNone/>
            </a:pPr>
            <a:r>
              <a:rPr lang="cs-CZ" b="1" i="1" dirty="0" smtClean="0">
                <a:latin typeface="Arial" pitchFamily="34" charset="0"/>
                <a:cs typeface="Arial" pitchFamily="34" charset="0"/>
              </a:rPr>
              <a:t>				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odvěsna</a:t>
            </a:r>
          </a:p>
          <a:p>
            <a:pPr marL="0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přepona</a:t>
            </a:r>
          </a:p>
          <a:p>
            <a:pPr marL="0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i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C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		přepona		       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B</a:t>
            </a:r>
          </a:p>
          <a:p>
            <a:pPr marL="0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Pravoúhlý trojúhelník 4"/>
          <p:cNvSpPr/>
          <p:nvPr/>
        </p:nvSpPr>
        <p:spPr>
          <a:xfrm>
            <a:off x="2339752" y="3211314"/>
            <a:ext cx="5112568" cy="2088232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777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>
                <a:latin typeface="Arial" pitchFamily="34" charset="0"/>
                <a:cs typeface="Arial" pitchFamily="34" charset="0"/>
              </a:rPr>
              <a:t>Goniometrické funkce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i="1" dirty="0" smtClean="0"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Thaletova věta:</a:t>
            </a:r>
          </a:p>
          <a:p>
            <a:pPr marL="0" indent="0">
              <a:buNone/>
            </a:pP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Všechny trojúhelníky, jejichž střed kružnice opsané půlí nejdelší stranu, jsou pravoúhlé.</a:t>
            </a:r>
            <a:br>
              <a:rPr lang="cs-CZ" sz="2000" i="1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1" y="2708921"/>
            <a:ext cx="360997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5622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7" y="4221088"/>
            <a:ext cx="4032448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>
                <a:latin typeface="Arial" pitchFamily="34" charset="0"/>
                <a:cs typeface="Arial" pitchFamily="34" charset="0"/>
              </a:rPr>
              <a:t>Goniometrické funkce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i="1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i="1" dirty="0" smtClean="0">
                <a:latin typeface="Arial" pitchFamily="34" charset="0"/>
                <a:cs typeface="Arial" pitchFamily="34" charset="0"/>
              </a:rPr>
              <a:t>Sinus ostrého úhlu:</a:t>
            </a:r>
            <a:endParaRPr lang="cs-CZ" sz="3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700808"/>
            <a:ext cx="8229600" cy="4741987"/>
          </a:xfrm>
        </p:spPr>
        <p:txBody>
          <a:bodyPr/>
          <a:lstStyle/>
          <a:p>
            <a:r>
              <a:rPr lang="cs-CZ" i="1" dirty="0" smtClean="0"/>
              <a:t>Pomocí funkce </a:t>
            </a:r>
            <a:r>
              <a:rPr lang="cs-CZ" b="1" i="1" dirty="0" smtClean="0"/>
              <a:t>sinus</a:t>
            </a:r>
            <a:r>
              <a:rPr lang="cs-CZ" i="1" dirty="0" smtClean="0"/>
              <a:t> se naučíme vypočítat jeden z ostrých úhlů pravoúhlého trojúhelníků.</a:t>
            </a:r>
          </a:p>
          <a:p>
            <a:r>
              <a:rPr lang="cs-CZ" i="1" dirty="0" smtClean="0"/>
              <a:t>Nejprve se domluvíme na pojmenování odvěsen trojúhelníku.</a:t>
            </a:r>
          </a:p>
          <a:p>
            <a:pPr marL="0" indent="0">
              <a:buNone/>
            </a:pPr>
            <a:r>
              <a:rPr lang="cs-CZ" i="1" dirty="0" smtClean="0"/>
              <a:t>			</a:t>
            </a:r>
          </a:p>
          <a:p>
            <a:pPr marL="0" indent="0">
              <a:buNone/>
            </a:pPr>
            <a:r>
              <a:rPr lang="cs-CZ" sz="2000" b="1" i="1" dirty="0" smtClean="0"/>
              <a:t>	</a:t>
            </a:r>
            <a:r>
              <a:rPr lang="cs-CZ" sz="2000" b="1" i="1" dirty="0" smtClean="0">
                <a:solidFill>
                  <a:srgbClr val="FF0000"/>
                </a:solidFill>
              </a:rPr>
              <a:t>odvěsna přilehlá úhlu </a:t>
            </a:r>
            <a:r>
              <a:rPr lang="el-GR" sz="2000" b="1" i="1" dirty="0" smtClean="0">
                <a:solidFill>
                  <a:srgbClr val="FF0000"/>
                </a:solidFill>
                <a:latin typeface="Calibri"/>
              </a:rPr>
              <a:t>α</a:t>
            </a:r>
            <a:r>
              <a:rPr lang="cs-CZ" sz="2000" b="1" i="1" dirty="0" smtClean="0"/>
              <a:t>			</a:t>
            </a:r>
          </a:p>
          <a:p>
            <a:pPr marL="0" indent="0">
              <a:buNone/>
            </a:pPr>
            <a:r>
              <a:rPr lang="cs-CZ" sz="2000" i="1" dirty="0" smtClean="0"/>
              <a:t>				  	            </a:t>
            </a:r>
            <a:r>
              <a:rPr lang="cs-CZ" sz="2000" i="1" dirty="0" smtClean="0">
                <a:solidFill>
                  <a:srgbClr val="00B050"/>
                </a:solidFill>
              </a:rPr>
              <a:t>odvěsna protilehlá </a:t>
            </a:r>
            <a:r>
              <a:rPr lang="cs-CZ" sz="2000" b="1" i="1" dirty="0" smtClean="0">
                <a:solidFill>
                  <a:srgbClr val="00B050"/>
                </a:solidFill>
              </a:rPr>
              <a:t>úhlu </a:t>
            </a:r>
            <a:r>
              <a:rPr lang="el-GR" sz="2000" b="1" i="1" dirty="0">
                <a:solidFill>
                  <a:srgbClr val="00B050"/>
                </a:solidFill>
              </a:rPr>
              <a:t>α</a:t>
            </a:r>
            <a:endParaRPr lang="cs-CZ" sz="2000" i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8847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212976"/>
            <a:ext cx="4248471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Arial" pitchFamily="34" charset="0"/>
                <a:cs typeface="Arial" pitchFamily="34" charset="0"/>
              </a:rPr>
              <a:t>Goniometrické 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/>
          <a:lstStyle/>
          <a:p>
            <a:r>
              <a:rPr lang="cs-CZ" i="1" dirty="0" smtClean="0"/>
              <a:t>Určíš protilehlou a přilehlou odvěsnu úhlu beta?</a:t>
            </a:r>
          </a:p>
          <a:p>
            <a:pPr marL="3657600" lvl="8" indent="0">
              <a:buNone/>
            </a:pPr>
            <a:endParaRPr lang="cs-CZ" i="1" dirty="0" smtClean="0"/>
          </a:p>
          <a:p>
            <a:pPr marL="3657600" lvl="8" indent="0">
              <a:buNone/>
            </a:pPr>
            <a:endParaRPr lang="cs-CZ" i="1" dirty="0" smtClean="0"/>
          </a:p>
          <a:p>
            <a:pPr marL="3657600" lvl="8" indent="0">
              <a:buNone/>
            </a:pPr>
            <a:r>
              <a:rPr lang="cs-CZ" i="1" dirty="0" smtClean="0"/>
              <a:t>		</a:t>
            </a:r>
          </a:p>
          <a:p>
            <a:pPr marL="3657600" lvl="8" indent="0">
              <a:buNone/>
            </a:pPr>
            <a:r>
              <a:rPr lang="cs-CZ" i="1" dirty="0"/>
              <a:t>	</a:t>
            </a:r>
            <a:r>
              <a:rPr lang="cs-CZ" i="1" dirty="0" smtClean="0"/>
              <a:t>	</a:t>
            </a:r>
            <a:r>
              <a:rPr lang="cs-CZ" i="1" dirty="0" smtClean="0">
                <a:solidFill>
                  <a:srgbClr val="00B050"/>
                </a:solidFill>
              </a:rPr>
              <a:t>přilehlá odvěsna úhlu </a:t>
            </a:r>
            <a:r>
              <a:rPr lang="el-GR" i="1" dirty="0">
                <a:solidFill>
                  <a:srgbClr val="00B050"/>
                </a:solidFill>
                <a:latin typeface="Calibri"/>
              </a:rPr>
              <a:t>β</a:t>
            </a:r>
            <a:endParaRPr lang="cs-CZ" i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71464" y="5467347"/>
            <a:ext cx="25719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protilehlá odvěsna úhlu </a:t>
            </a:r>
            <a:r>
              <a:rPr lang="el-GR" dirty="0" smtClean="0">
                <a:solidFill>
                  <a:srgbClr val="FF0000"/>
                </a:solidFill>
              </a:rPr>
              <a:t>β</a:t>
            </a:r>
            <a:endParaRPr lang="el-GR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9905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5" y="2564904"/>
            <a:ext cx="4392488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Goniometrické funkce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11560" y="1268760"/>
                <a:ext cx="8229600" cy="5184577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cs-CZ" sz="3900" dirty="0" smtClean="0">
                    <a:latin typeface="Arial" pitchFamily="34" charset="0"/>
                    <a:cs typeface="Arial" pitchFamily="34" charset="0"/>
                  </a:rPr>
                  <a:t>sin </a:t>
                </a:r>
                <a:r>
                  <a:rPr lang="el-GR" sz="3900" dirty="0" smtClean="0">
                    <a:latin typeface="Arial" pitchFamily="34" charset="0"/>
                    <a:cs typeface="Arial" pitchFamily="34" charset="0"/>
                  </a:rPr>
                  <a:t>α</a:t>
                </a:r>
                <a14:m>
                  <m:oMath xmlns:m="http://schemas.openxmlformats.org/officeDocument/2006/math">
                    <m:r>
                      <a:rPr lang="cs-CZ" sz="3900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9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900" smtClean="0">
                            <a:latin typeface="Cambria Math"/>
                          </a:rPr>
                          <m:t>𝒑𝒓𝒐𝒕𝒊𝒍𝒆𝒉𝒍</m:t>
                        </m:r>
                        <m:r>
                          <a:rPr lang="cs-CZ" sz="3900" smtClean="0">
                            <a:latin typeface="Cambria Math"/>
                          </a:rPr>
                          <m:t>á </m:t>
                        </m:r>
                        <m:r>
                          <a:rPr lang="cs-CZ" sz="3900" smtClean="0">
                            <a:latin typeface="Cambria Math"/>
                          </a:rPr>
                          <m:t>𝒐𝒅𝒗</m:t>
                        </m:r>
                        <m:r>
                          <a:rPr lang="cs-CZ" sz="3900" smtClean="0">
                            <a:latin typeface="Cambria Math"/>
                          </a:rPr>
                          <m:t>ě</m:t>
                        </m:r>
                        <m:r>
                          <a:rPr lang="cs-CZ" sz="3900" smtClean="0">
                            <a:latin typeface="Cambria Math"/>
                          </a:rPr>
                          <m:t>𝒔𝒏𝒂</m:t>
                        </m:r>
                      </m:num>
                      <m:den>
                        <m:r>
                          <a:rPr lang="cs-CZ" sz="3900" smtClean="0">
                            <a:latin typeface="Cambria Math"/>
                          </a:rPr>
                          <m:t>𝒑</m:t>
                        </m:r>
                        <m:r>
                          <a:rPr lang="cs-CZ" sz="3900" smtClean="0">
                            <a:latin typeface="Cambria Math"/>
                          </a:rPr>
                          <m:t>ř</m:t>
                        </m:r>
                        <m:r>
                          <a:rPr lang="cs-CZ" sz="3900" smtClean="0">
                            <a:latin typeface="Cambria Math"/>
                          </a:rPr>
                          <m:t>𝒆𝒑𝒐𝒏𝒂</m:t>
                        </m:r>
                      </m:den>
                    </m:f>
                    <m:r>
                      <a:rPr lang="cs-CZ" sz="3900" dirty="0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9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900" dirty="0" smtClean="0">
                            <a:latin typeface="Cambria Math"/>
                          </a:rPr>
                          <m:t>𝒂</m:t>
                        </m:r>
                      </m:num>
                      <m:den>
                        <m:r>
                          <a:rPr lang="cs-CZ" sz="3900" dirty="0" smtClean="0">
                            <a:latin typeface="Cambria Math"/>
                          </a:rPr>
                          <m:t>𝒄</m:t>
                        </m:r>
                      </m:den>
                    </m:f>
                  </m:oMath>
                </a14:m>
                <a:endParaRPr lang="cs-CZ" sz="39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39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000" dirty="0" smtClean="0">
                    <a:solidFill>
                      <a:srgbClr val="FF0000"/>
                    </a:solidFill>
                    <a:latin typeface="Arial" pitchFamily="34" charset="0"/>
                    <a:cs typeface="Arial" pitchFamily="34" charset="0"/>
                  </a:rPr>
                  <a:t>	přepona</a:t>
                </a:r>
              </a:p>
              <a:p>
                <a:pPr marL="0" indent="0">
                  <a:buNone/>
                </a:pPr>
                <a:r>
                  <a:rPr lang="cs-CZ" sz="2000" dirty="0" smtClean="0">
                    <a:solidFill>
                      <a:srgbClr val="00B050"/>
                    </a:solidFill>
                    <a:latin typeface="Arial" pitchFamily="34" charset="0"/>
                    <a:cs typeface="Arial" pitchFamily="34" charset="0"/>
                  </a:rPr>
                  <a:t> protilehlá odvěsna úhlu </a:t>
                </a:r>
                <a:r>
                  <a:rPr lang="el-GR" sz="2000" dirty="0" smtClean="0">
                    <a:solidFill>
                      <a:srgbClr val="00B050"/>
                    </a:solidFill>
                    <a:latin typeface="Arial" pitchFamily="34" charset="0"/>
                    <a:cs typeface="Arial" pitchFamily="34" charset="0"/>
                  </a:rPr>
                  <a:t>α</a:t>
                </a:r>
                <a:endParaRPr lang="cs-CZ" sz="2000" dirty="0" smtClean="0">
                  <a:solidFill>
                    <a:srgbClr val="00B05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000" dirty="0">
                  <a:solidFill>
                    <a:srgbClr val="00B05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B05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B05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rgbClr val="00B05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000" dirty="0">
                  <a:solidFill>
                    <a:srgbClr val="00B05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800" b="1" i="1" dirty="0" smtClean="0">
                    <a:latin typeface="Arial" pitchFamily="34" charset="0"/>
                    <a:cs typeface="Arial" pitchFamily="34" charset="0"/>
                  </a:rPr>
                  <a:t>Dokážeš určit sin </a:t>
                </a:r>
                <a:r>
                  <a:rPr lang="el-GR" sz="2800" b="1" i="1" dirty="0" smtClean="0">
                    <a:latin typeface="Arial" pitchFamily="34" charset="0"/>
                    <a:cs typeface="Arial" pitchFamily="34" charset="0"/>
                  </a:rPr>
                  <a:t>β</a:t>
                </a:r>
                <a:r>
                  <a:rPr lang="cs-CZ" b="1" i="1" dirty="0" smtClean="0">
                    <a:latin typeface="Arial" pitchFamily="34" charset="0"/>
                    <a:cs typeface="Arial" pitchFamily="34" charset="0"/>
                  </a:rPr>
                  <a:t>?</a:t>
                </a:r>
                <a:r>
                  <a:rPr lang="cs-CZ" sz="3600" b="1" dirty="0" smtClean="0">
                    <a:latin typeface="Arial" pitchFamily="34" charset="0"/>
                    <a:cs typeface="Arial" pitchFamily="34" charset="0"/>
                  </a:rPr>
                  <a:t>sin </a:t>
                </a:r>
                <a:r>
                  <a:rPr lang="el-GR" sz="3600" b="1" dirty="0">
                    <a:latin typeface="Arial" pitchFamily="34" charset="0"/>
                    <a:cs typeface="Arial" pitchFamily="34" charset="0"/>
                  </a:rPr>
                  <a:t>β</a:t>
                </a:r>
                <a14:m>
                  <m:oMath xmlns:m="http://schemas.openxmlformats.org/officeDocument/2006/math">
                    <m:r>
                      <a:rPr lang="cs-CZ" sz="3600" b="1" i="0">
                        <a:latin typeface="Cambria Math"/>
                      </a:rPr>
                      <m:t> </m:t>
                    </m:r>
                    <m:r>
                      <a:rPr lang="cs-CZ" sz="3600" b="1" i="0" dirty="0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 dirty="0" smtClean="0">
                            <a:latin typeface="Cambria Math"/>
                          </a:rPr>
                          <m:t>𝐛</m:t>
                        </m:r>
                      </m:num>
                      <m:den>
                        <m:r>
                          <a:rPr lang="cs-CZ" sz="3600" b="1" i="0" dirty="0" smtClean="0">
                            <a:latin typeface="Cambria Math"/>
                          </a:rPr>
                          <m:t>𝐜</m:t>
                        </m:r>
                      </m:den>
                    </m:f>
                  </m:oMath>
                </a14:m>
                <a:endParaRPr lang="cs-CZ" sz="3600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3600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3600" b="1" dirty="0" smtClean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1560" y="1268760"/>
                <a:ext cx="8229600" cy="5184577"/>
              </a:xfrm>
              <a:blipFill rotWithShape="1">
                <a:blip r:embed="rId4" cstate="print"/>
                <a:stretch>
                  <a:fillRect l="-1259" t="-18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99452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52128"/>
          </a:xfrm>
        </p:spPr>
        <p:txBody>
          <a:bodyPr>
            <a:noAutofit/>
          </a:bodyPr>
          <a:lstStyle/>
          <a:p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Hodnota sinu úhlu nezáleží na velikosti trojúhelníku, ale na poměru stran.</a:t>
            </a:r>
            <a:br>
              <a:rPr lang="cs-CZ" sz="2400" b="1" i="1" dirty="0" smtClean="0">
                <a:latin typeface="Arial" pitchFamily="34" charset="0"/>
                <a:cs typeface="Arial" pitchFamily="34" charset="0"/>
              </a:rPr>
            </a:br>
            <a:endParaRPr lang="cs-CZ" sz="2400" b="1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12" descr="podobne_trojuhleniky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40768"/>
            <a:ext cx="5688632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44670837"/>
              </p:ext>
            </p:extLst>
          </p:nvPr>
        </p:nvGraphicFramePr>
        <p:xfrm>
          <a:off x="683568" y="5270584"/>
          <a:ext cx="1584325" cy="1584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9" name="Equation" r:id="rId4" imgW="761669" imgH="761669" progId="">
                  <p:embed/>
                </p:oleObj>
              </mc:Choice>
              <mc:Fallback>
                <p:oleObj name="Equation" r:id="rId4" imgW="761669" imgH="761669" progId="">
                  <p:embed/>
                  <p:pic>
                    <p:nvPicPr>
                      <p:cNvPr id="0" name="Picture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5270584"/>
                        <a:ext cx="1584325" cy="15843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39750" y="4797425"/>
          <a:ext cx="1584325" cy="1584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0" name="Equation" r:id="rId6" imgW="761669" imgH="761669" progId="">
                  <p:embed/>
                </p:oleObj>
              </mc:Choice>
              <mc:Fallback>
                <p:oleObj name="Equation" r:id="rId6" imgW="761669" imgH="761669" progId="">
                  <p:embed/>
                  <p:pic>
                    <p:nvPicPr>
                      <p:cNvPr id="0" name="Picture 2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750" y="4797425"/>
                        <a:ext cx="1584325" cy="15843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chemeClr val="tx2">
                <a:lumMod val="50000"/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artisticPaintStrokes/>
                    </a14:imgEffect>
                    <a14:imgEffect>
                      <a14:saturation sat="0"/>
                    </a14:imgEffect>
                    <a14:imgEffect>
                      <a14:brightnessContrast bright="-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509120"/>
            <a:ext cx="1581150" cy="158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00584346"/>
              </p:ext>
            </p:extLst>
          </p:nvPr>
        </p:nvGraphicFramePr>
        <p:xfrm>
          <a:off x="2987824" y="4448014"/>
          <a:ext cx="1628775" cy="15033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1" name="Equation" r:id="rId9" imgW="825500" imgH="762000" progId="">
                  <p:embed/>
                </p:oleObj>
              </mc:Choice>
              <mc:Fallback>
                <p:oleObj name="Equation" r:id="rId9" imgW="825500" imgH="762000" progId="">
                  <p:embed/>
                  <p:pic>
                    <p:nvPicPr>
                      <p:cNvPr id="0" name="Picture 2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87824" y="4448014"/>
                        <a:ext cx="1628775" cy="15033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11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547220"/>
            <a:ext cx="1628775" cy="1504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6" name="Picture 12"/>
          <p:cNvPicPr>
            <a:picLocks noChangeAspect="1" noChangeArrowheads="1"/>
          </p:cNvPicPr>
          <p:nvPr/>
        </p:nvPicPr>
        <p:blipFill>
          <a:blip r:embed="rId13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861048"/>
            <a:ext cx="2664296" cy="2677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5807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ový popisek 6"/>
          <p:cNvSpPr/>
          <p:nvPr/>
        </p:nvSpPr>
        <p:spPr>
          <a:xfrm>
            <a:off x="3203848" y="3501008"/>
            <a:ext cx="576064" cy="86409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200" b="1" i="1" dirty="0" smtClean="0">
                <a:latin typeface="Arial" pitchFamily="34" charset="0"/>
                <a:cs typeface="Arial" pitchFamily="34" charset="0"/>
              </a:rPr>
              <a:t>Jak můžeme využít výpočet sin úhlu?</a:t>
            </a:r>
            <a:endParaRPr lang="cs-CZ" sz="3200" b="1" i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24744"/>
                <a:ext cx="8229600" cy="5001419"/>
              </a:xfrm>
              <a:ln>
                <a:solidFill>
                  <a:schemeClr val="bg1"/>
                </a:solidFill>
              </a:ln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i="1" dirty="0" smtClean="0"/>
                  <a:t>Je dán trojúhelník ABC s pravým úhlem při vrcholu C, a = 5cm, c = 10cm.</a:t>
                </a:r>
              </a:p>
              <a:p>
                <a:pPr marL="0" indent="0">
                  <a:buNone/>
                </a:pPr>
                <a:endParaRPr lang="cs-CZ" i="1" dirty="0"/>
              </a:p>
              <a:p>
                <a:pPr marL="0" indent="0">
                  <a:buNone/>
                </a:pPr>
                <a:r>
                  <a:rPr lang="cs-CZ" i="1" u="sng" dirty="0" smtClean="0"/>
                  <a:t>Řešení:</a:t>
                </a:r>
                <a:r>
                  <a:rPr lang="cs-CZ" i="1" dirty="0" smtClean="0"/>
                  <a:t> Nejprve vypočítáme úhel </a:t>
                </a:r>
                <a:r>
                  <a:rPr lang="el-GR" i="1" dirty="0" smtClean="0">
                    <a:latin typeface="Calibri"/>
                  </a:rPr>
                  <a:t>α</a:t>
                </a:r>
                <a:r>
                  <a:rPr lang="cs-CZ" i="1" dirty="0" smtClean="0">
                    <a:latin typeface="Calibri"/>
                  </a:rPr>
                  <a:t>.</a:t>
                </a:r>
              </a:p>
              <a:p>
                <a:pPr marL="0" indent="0">
                  <a:buNone/>
                </a:pPr>
                <a:r>
                  <a:rPr lang="cs-CZ" i="1" dirty="0" smtClean="0">
                    <a:latin typeface="Arial" pitchFamily="34" charset="0"/>
                    <a:cs typeface="Arial" pitchFamily="34" charset="0"/>
                  </a:rPr>
                  <a:t>sin </a:t>
                </a:r>
                <a:r>
                  <a:rPr lang="el-GR" i="1" dirty="0">
                    <a:latin typeface="Arial" pitchFamily="34" charset="0"/>
                    <a:cs typeface="Arial" pitchFamily="34" charset="0"/>
                  </a:rPr>
                  <a:t>α</a:t>
                </a:r>
                <a14:m>
                  <m:oMath xmlns:m="http://schemas.openxmlformats.org/officeDocument/2006/math">
                    <m:r>
                      <a:rPr lang="cs-CZ" b="0" i="1">
                        <a:latin typeface="Cambria Math"/>
                      </a:rPr>
                      <m:t> </m:t>
                    </m:r>
                    <m:r>
                      <a:rPr lang="cs-CZ" b="0" i="1" dirty="0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𝑐</m:t>
                        </m:r>
                      </m:den>
                    </m:f>
                  </m:oMath>
                </a14:m>
                <a:r>
                  <a:rPr lang="cs-CZ" i="1" dirty="0" smtClean="0">
                    <a:latin typeface="Calibri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i="1" smtClean="0">
                    <a:latin typeface="Calibri"/>
                  </a:rPr>
                  <a:t>= 0,5</a:t>
                </a:r>
                <a:endParaRPr lang="cs-CZ" i="1" dirty="0" smtClean="0">
                  <a:latin typeface="Calibri"/>
                </a:endParaRPr>
              </a:p>
              <a:p>
                <a:pPr marL="0" indent="0">
                  <a:buNone/>
                </a:pPr>
                <a:endParaRPr lang="cs-CZ" sz="2800" b="1" i="1" u="sng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800" i="1" u="sng" dirty="0" smtClean="0">
                    <a:latin typeface="Arial" pitchFamily="34" charset="0"/>
                    <a:cs typeface="Arial" pitchFamily="34" charset="0"/>
                  </a:rPr>
                  <a:t>Pozor: </a:t>
                </a:r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To není velikost úhlu </a:t>
                </a:r>
                <a:r>
                  <a:rPr lang="el-GR" sz="2800" i="1" dirty="0" smtClean="0">
                    <a:latin typeface="Arial" pitchFamily="34" charset="0"/>
                    <a:cs typeface="Arial" pitchFamily="34" charset="0"/>
                  </a:rPr>
                  <a:t>α</a:t>
                </a:r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. Kalkulačkou (nebo tabulkami) určíme úhel </a:t>
                </a:r>
                <a:r>
                  <a:rPr lang="el-GR" sz="3600" i="1" dirty="0" smtClean="0">
                    <a:solidFill>
                      <a:srgbClr val="0070C0"/>
                    </a:solidFill>
                    <a:latin typeface="Calibri"/>
                    <a:cs typeface="Arial" pitchFamily="34" charset="0"/>
                  </a:rPr>
                  <a:t>α</a:t>
                </a:r>
                <a:r>
                  <a:rPr lang="cs-CZ" sz="3600" i="1" dirty="0" smtClean="0">
                    <a:solidFill>
                      <a:srgbClr val="0070C0"/>
                    </a:solidFill>
                    <a:latin typeface="Calibri"/>
                    <a:cs typeface="Arial" pitchFamily="34" charset="0"/>
                  </a:rPr>
                  <a:t> = 30°.</a:t>
                </a:r>
                <a:endParaRPr lang="cs-CZ" sz="3600" i="1" u="sng" dirty="0">
                  <a:solidFill>
                    <a:srgbClr val="0070C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24744"/>
                <a:ext cx="8229600" cy="5001419"/>
              </a:xfrm>
              <a:blipFill rotWithShape="1">
                <a:blip r:embed="rId2" cstate="print"/>
                <a:stretch>
                  <a:fillRect l="-1775" t="-1460"/>
                </a:stretch>
              </a:blipFill>
              <a:ln>
                <a:solidFill>
                  <a:schemeClr val="bg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39253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i="1" dirty="0" smtClean="0">
                <a:latin typeface="Arial" pitchFamily="34" charset="0"/>
                <a:cs typeface="Arial" pitchFamily="34" charset="0"/>
              </a:rPr>
              <a:t>Příklad 1:</a:t>
            </a:r>
            <a:endParaRPr lang="cs-CZ" sz="3600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Trojúhelník ABC s pravým úhlem při vrcholu C,     </a:t>
            </a:r>
          </a:p>
          <a:p>
            <a:pPr marL="0" indent="0">
              <a:buNone/>
            </a:pP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c = 5cm, b = 4cm. Kolik měří úhel </a:t>
            </a:r>
            <a:r>
              <a:rPr lang="el-GR" sz="2800" i="1" dirty="0" smtClean="0">
                <a:latin typeface="Arial" pitchFamily="34" charset="0"/>
                <a:cs typeface="Arial" pitchFamily="34" charset="0"/>
              </a:rPr>
              <a:t>α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? </a:t>
            </a:r>
          </a:p>
          <a:p>
            <a:pPr marL="0" indent="0">
              <a:buNone/>
            </a:pPr>
            <a:endParaRPr lang="cs-CZ" sz="2800" i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6" descr="prav_trojuh+alfa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3334681"/>
            <a:ext cx="5329238" cy="243998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7967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i="1" dirty="0" smtClean="0">
                <a:latin typeface="Arial" pitchFamily="34" charset="0"/>
                <a:cs typeface="Arial" pitchFamily="34" charset="0"/>
              </a:rPr>
              <a:t>První způsob řešení:</a:t>
            </a:r>
            <a:endParaRPr lang="cs-CZ" sz="3600" i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96752"/>
                <a:ext cx="8229600" cy="4929411"/>
              </a:xfrm>
            </p:spPr>
            <p:txBody>
              <a:bodyPr>
                <a:normAutofit/>
              </a:bodyPr>
              <a:lstStyle/>
              <a:p>
                <a:pPr marL="514350" indent="-514350">
                  <a:buAutoNum type="arabicPeriod"/>
                </a:pPr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Pomocí Pythagorovy věty dopočítáme stranu a.</a:t>
                </a:r>
              </a:p>
              <a:p>
                <a:pPr marL="0" indent="0">
                  <a:buNone/>
                </a:pPr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a = </a:t>
                </a:r>
                <a14:m>
                  <m:oMath xmlns:m="http://schemas.openxmlformats.org/officeDocument/2006/math">
                    <m:rad>
                      <m:radPr>
                        <m:ctrlPr>
                          <a:rPr lang="cs-CZ" sz="2800" i="1" smtClean="0">
                            <a:latin typeface="Cambria Math"/>
                            <a:cs typeface="Arial" pitchFamily="34" charset="0"/>
                          </a:rPr>
                        </m:ctrlPr>
                      </m:radPr>
                      <m:deg>
                        <m:r>
                          <a:rPr lang="cs-CZ" sz="2800" i="1" smtClean="0">
                            <a:latin typeface="Cambria Math"/>
                            <a:cs typeface="Arial" pitchFamily="34" charset="0"/>
                          </a:rPr>
                          <m:t>2</m:t>
                        </m:r>
                      </m:deg>
                      <m:e>
                        <m:sSup>
                          <m:sSupPr>
                            <m:ctrlPr>
                              <a:rPr lang="cs-CZ" sz="280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  <a:cs typeface="Arial" pitchFamily="34" charset="0"/>
                              </a:rPr>
                              <m:t>𝑐</m:t>
                            </m:r>
                          </m:e>
                          <m:sup>
                            <m:r>
                              <a:rPr lang="cs-CZ" sz="2800" b="0" i="1" smtClean="0">
                                <a:latin typeface="Cambria Math"/>
                                <a:cs typeface="Arial" pitchFamily="34" charset="0"/>
                              </a:rPr>
                              <m:t>2 − </m:t>
                            </m:r>
                          </m:sup>
                        </m:sSup>
                        <m:sSup>
                          <m:sSupPr>
                            <m:ctrlPr>
                              <a:rPr lang="cs-CZ" sz="280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  <a:cs typeface="Arial" pitchFamily="34" charset="0"/>
                              </a:rPr>
                              <m:t>𝑏</m:t>
                            </m:r>
                          </m:e>
                          <m:sup>
                            <m:r>
                              <a:rPr lang="cs-CZ" sz="2800" b="0" i="1" smtClean="0">
                                <a:latin typeface="Cambria Math"/>
                                <a:cs typeface="Arial" pitchFamily="34" charset="0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i="1" smtClean="0">
                            <a:latin typeface="Cambria Math"/>
                            <a:cs typeface="Arial" pitchFamily="34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80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  <a:cs typeface="Arial" pitchFamily="34" charset="0"/>
                              </a:rPr>
                              <m:t>5</m:t>
                            </m:r>
                          </m:e>
                          <m:sup>
                            <m:r>
                              <a:rPr lang="cs-CZ" sz="2800" b="0" i="1" smtClean="0">
                                <a:latin typeface="Cambria Math"/>
                                <a:cs typeface="Arial" pitchFamily="34" charset="0"/>
                              </a:rPr>
                              <m:t>2</m:t>
                            </m:r>
                          </m:sup>
                        </m:sSup>
                        <m:r>
                          <a:rPr lang="cs-CZ" sz="2800" b="0" i="1" smtClean="0">
                            <a:latin typeface="Cambria Math"/>
                            <a:cs typeface="Arial" pitchFamily="34" charset="0"/>
                          </a:rPr>
                          <m:t>− </m:t>
                        </m:r>
                        <m:sSup>
                          <m:sSupPr>
                            <m:ctrlPr>
                              <a:rPr lang="cs-CZ" sz="2800" b="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  <a:cs typeface="Arial" pitchFamily="34" charset="0"/>
                              </a:rPr>
                              <m:t>4</m:t>
                            </m:r>
                          </m:e>
                          <m:sup>
                            <m:r>
                              <a:rPr lang="cs-CZ" sz="2800" b="0" i="1" smtClean="0">
                                <a:latin typeface="Cambria Math"/>
                                <a:cs typeface="Arial" pitchFamily="34" charset="0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i="1" smtClean="0">
                            <a:latin typeface="Cambria Math"/>
                            <a:cs typeface="Arial" pitchFamily="34" charset="0"/>
                          </a:rPr>
                        </m:ctrlPr>
                      </m:radPr>
                      <m:deg/>
                      <m:e>
                        <m:r>
                          <a:rPr lang="cs-CZ" sz="2800" b="0" i="1" smtClean="0">
                            <a:latin typeface="Cambria Math"/>
                            <a:cs typeface="Arial" pitchFamily="34" charset="0"/>
                          </a:rPr>
                          <m:t>25 −16</m:t>
                        </m:r>
                      </m:e>
                    </m:rad>
                  </m:oMath>
                </a14:m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i="1" smtClean="0">
                            <a:latin typeface="Cambria Math"/>
                            <a:cs typeface="Arial" pitchFamily="34" charset="0"/>
                          </a:rPr>
                        </m:ctrlPr>
                      </m:radPr>
                      <m:deg/>
                      <m:e>
                        <m:r>
                          <a:rPr lang="cs-CZ" sz="2800" b="0" i="1" smtClean="0">
                            <a:latin typeface="Cambria Math"/>
                            <a:cs typeface="Arial" pitchFamily="34" charset="0"/>
                          </a:rPr>
                          <m:t>9</m:t>
                        </m:r>
                      </m:e>
                    </m:rad>
                  </m:oMath>
                </a14:m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 = 3cm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2. Vypočítáme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800" i="1" smtClean="0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800" i="0" smtClean="0">
                            <a:latin typeface="Cambria Math"/>
                            <a:cs typeface="Arial" pitchFamily="34" charset="0"/>
                          </a:rPr>
                          <m:t>sin</m:t>
                        </m:r>
                      </m:fName>
                      <m:e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  <a:cs typeface="Arial" pitchFamily="34" charset="0"/>
                          </a:rPr>
                          <m:t>a</m:t>
                        </m:r>
                      </m:e>
                    </m:func>
                  </m:oMath>
                </a14:m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unc>
                      <m:funcPr>
                        <m:ctrlPr>
                          <a:rPr lang="cs-CZ" sz="2800" i="1" smtClean="0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800" i="0" smtClean="0">
                            <a:latin typeface="Cambria Math"/>
                            <a:cs typeface="Arial" pitchFamily="34" charset="0"/>
                          </a:rPr>
                          <m:t>sin</m:t>
                        </m:r>
                      </m:fName>
                      <m:e>
                        <m:r>
                          <a:rPr lang="cs-CZ" sz="2800" b="0" i="1" smtClean="0">
                            <a:latin typeface="Cambria Math"/>
                            <a:cs typeface="Arial" pitchFamily="34" charset="0"/>
                          </a:rPr>
                          <m:t>𝑎</m:t>
                        </m:r>
                        <m:r>
                          <a:rPr lang="cs-CZ" sz="2800" b="0" i="1" smtClean="0">
                            <a:latin typeface="Cambria Math"/>
                            <a:cs typeface="Arial" pitchFamily="34" charset="0"/>
                          </a:rPr>
                          <m:t>= </m:t>
                        </m:r>
                        <m:f>
                          <m:fPr>
                            <m:ctrlPr>
                              <a:rPr lang="cs-CZ" sz="2800" b="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fPr>
                          <m:num>
                            <m:r>
                              <a:rPr lang="cs-CZ" sz="2800" b="0" i="1" smtClean="0">
                                <a:latin typeface="Cambria Math"/>
                                <a:cs typeface="Arial" pitchFamily="34" charset="0"/>
                              </a:rPr>
                              <m:t>𝑎</m:t>
                            </m:r>
                          </m:num>
                          <m:den>
                            <m:r>
                              <a:rPr lang="cs-CZ" sz="2800" b="0" i="1" smtClean="0">
                                <a:latin typeface="Cambria Math"/>
                                <a:cs typeface="Arial" pitchFamily="34" charset="0"/>
                              </a:rPr>
                              <m:t>𝑐</m:t>
                            </m:r>
                          </m:den>
                        </m:f>
                      </m:e>
                    </m:func>
                    <m:r>
                      <a:rPr lang="cs-CZ" sz="2800" i="1" smtClean="0">
                        <a:latin typeface="Cambria Math"/>
                        <a:cs typeface="Arial" pitchFamily="34" charset="0"/>
                      </a:rPr>
                      <m:t>=</m:t>
                    </m:r>
                    <m:f>
                      <m:fPr>
                        <m:ctrlPr>
                          <a:rPr lang="cs-CZ" sz="2800" i="1" dirty="0" smtClean="0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latin typeface="Cambria Math"/>
                            <a:cs typeface="Arial" pitchFamily="34" charset="0"/>
                          </a:rPr>
                          <m:t>3</m:t>
                        </m:r>
                      </m:num>
                      <m:den>
                        <m:r>
                          <a:rPr lang="cs-CZ" sz="2800" b="0" i="1" dirty="0" smtClean="0">
                            <a:latin typeface="Cambria Math"/>
                            <a:cs typeface="Arial" pitchFamily="34" charset="0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 = 0,6</a:t>
                </a:r>
                <a:endParaRPr lang="cs-CZ" sz="2800" i="1" dirty="0" smtClean="0">
                  <a:latin typeface="Calibri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3. Pomocí kalkulačky nebo tabulek určíme úhel </a:t>
                </a:r>
                <a:r>
                  <a:rPr lang="el-GR" sz="2800" i="1" dirty="0" smtClean="0">
                    <a:latin typeface="Calibri"/>
                    <a:cs typeface="Arial" pitchFamily="34" charset="0"/>
                  </a:rPr>
                  <a:t>α</a:t>
                </a:r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.</a:t>
                </a:r>
              </a:p>
              <a:p>
                <a:pPr marL="0" indent="0">
                  <a:buNone/>
                </a:pPr>
                <a:r>
                  <a:rPr lang="el-GR" sz="3600" i="1" dirty="0" smtClean="0">
                    <a:solidFill>
                      <a:srgbClr val="FF0000"/>
                    </a:solidFill>
                    <a:latin typeface="Calibri"/>
                    <a:cs typeface="Arial" pitchFamily="34" charset="0"/>
                  </a:rPr>
                  <a:t>α</a:t>
                </a:r>
                <a:r>
                  <a:rPr lang="cs-CZ" sz="3600" i="1" dirty="0" smtClean="0">
                    <a:solidFill>
                      <a:srgbClr val="FF0000"/>
                    </a:solidFill>
                    <a:latin typeface="Calibri"/>
                    <a:cs typeface="Arial" pitchFamily="34" charset="0"/>
                  </a:rPr>
                  <a:t> = </a:t>
                </a:r>
                <a:r>
                  <a:rPr lang="cs-CZ" sz="3600" i="1" dirty="0" smtClean="0">
                    <a:solidFill>
                      <a:srgbClr val="FF0000"/>
                    </a:solidFill>
                    <a:latin typeface="Arial" pitchFamily="34" charset="0"/>
                    <a:cs typeface="Arial" pitchFamily="34" charset="0"/>
                  </a:rPr>
                  <a:t>36</a:t>
                </a:r>
                <a14:m>
                  <m:oMath xmlns:m="http://schemas.openxmlformats.org/officeDocument/2006/math">
                    <m:r>
                      <a:rPr lang="cs-CZ" sz="360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°</m:t>
                    </m:r>
                    <m:sSup>
                      <m:sSupPr>
                        <m:ctrlPr>
                          <a:rPr lang="cs-CZ" sz="36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52</m:t>
                        </m:r>
                      </m:e>
                      <m:sup>
                        <m:r>
                          <a:rPr lang="cs-CZ" sz="36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′</m:t>
                        </m:r>
                      </m:sup>
                    </m:sSup>
                  </m:oMath>
                </a14:m>
                <a:endParaRPr lang="cs-CZ" sz="3600" i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96752"/>
                <a:ext cx="8229600" cy="4929411"/>
              </a:xfrm>
              <a:blipFill rotWithShape="1">
                <a:blip r:embed="rId2" cstate="print"/>
                <a:stretch>
                  <a:fillRect l="-1481" t="-1236" r="-7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24741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i="1" dirty="0" smtClean="0">
                <a:latin typeface="Arial" pitchFamily="34" charset="0"/>
                <a:cs typeface="Arial" pitchFamily="34" charset="0"/>
              </a:rPr>
              <a:t>Druhý způsob řešení:</a:t>
            </a:r>
            <a:endParaRPr lang="cs-CZ" sz="3200" i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1.Vypočítáme pomocí funkce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80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a:rPr lang="cs-CZ" sz="2800" i="1" smtClean="0">
                            <a:latin typeface="Cambria Math"/>
                          </a:rPr>
                          <m:t>𝑠𝑖𝑛</m:t>
                        </m:r>
                      </m:fName>
                      <m:e>
                        <m:r>
                          <a:rPr lang="cs-CZ" sz="2800" i="1" smtClean="0">
                            <a:latin typeface="Cambria Math"/>
                            <a:ea typeface="Cambria Math"/>
                          </a:rPr>
                          <m:t>𝛽</m:t>
                        </m:r>
                      </m:e>
                    </m:func>
                    <m:r>
                      <a:rPr lang="cs-CZ" sz="2800" i="1" smtClean="0">
                        <a:latin typeface="Cambria Math"/>
                      </a:rPr>
                      <m:t>𝑣</m:t>
                    </m:r>
                  </m:oMath>
                </a14:m>
                <a:r>
                  <a:rPr lang="cs-CZ" sz="2800" i="1" dirty="0" err="1" smtClean="0">
                    <a:latin typeface="Arial" pitchFamily="34" charset="0"/>
                    <a:cs typeface="Arial" pitchFamily="34" charset="0"/>
                  </a:rPr>
                  <a:t>elikost</a:t>
                </a:r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 úhlu 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  <a:cs typeface="Arial" pitchFamily="34" charset="0"/>
                      </a:rPr>
                      <m:t>𝛽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.</m:t>
                    </m:r>
                  </m:oMath>
                </a14:m>
                <a:endParaRPr lang="cs-CZ" sz="2800" i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unc>
                      <m:funcPr>
                        <m:ctrlPr>
                          <a:rPr lang="cs-CZ" sz="2800" i="1" smtClean="0">
                            <a:latin typeface="Cambria Math"/>
                            <a:cs typeface="Arial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800" i="0" smtClean="0">
                            <a:latin typeface="Cambria Math"/>
                            <a:cs typeface="Arial" pitchFamily="34" charset="0"/>
                          </a:rPr>
                          <m:t>sin</m:t>
                        </m:r>
                      </m:fName>
                      <m:e>
                        <m:r>
                          <a:rPr lang="cs-CZ" sz="2800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  <m:t>𝛽</m:t>
                        </m:r>
                      </m:e>
                    </m:func>
                  </m:oMath>
                </a14:m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cs typeface="Arial" pitchFamily="34" charset="0"/>
                          </a:rPr>
                          <m:t>𝑏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cs typeface="Arial" pitchFamily="34" charset="0"/>
                          </a:rPr>
                          <m:t>𝑐</m:t>
                        </m:r>
                      </m:den>
                    </m:f>
                  </m:oMath>
                </a14:m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cs typeface="Arial" pitchFamily="34" charset="0"/>
                          </a:rPr>
                          <m:t>4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cs typeface="Arial" pitchFamily="34" charset="0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 = 0,8    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  <a:cs typeface="Arial" pitchFamily="34" charset="0"/>
                      </a:rPr>
                      <m:t>𝛽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=53,8°</m:t>
                    </m:r>
                  </m:oMath>
                </a14:m>
                <a:endParaRPr lang="cs-CZ" sz="2800" i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2. Využijeme vlastnosti úhlů v trojúhelníku – jejich součet je vždy 180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  <a:cs typeface="Arial" pitchFamily="34" charset="0"/>
                      </a:rPr>
                      <m:t>°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.</m:t>
                    </m:r>
                  </m:oMath>
                </a14:m>
                <a:endParaRPr lang="cs-CZ" sz="2800" b="0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	180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  <a:cs typeface="Arial" pitchFamily="34" charset="0"/>
                      </a:rPr>
                      <m:t>°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 −90°=90°</m:t>
                    </m:r>
                  </m:oMath>
                </a14:m>
                <a:endParaRPr lang="cs-CZ" sz="2800" b="0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  <a:cs typeface="Arial" pitchFamily="34" charset="0"/>
                      </a:rPr>
                      <m:t>𝛼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 =90°− 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𝛽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</m:oMath>
                </a14:m>
                <a:r>
                  <a:rPr lang="cs-CZ" sz="2800" i="1" dirty="0" smtClean="0">
                    <a:latin typeface="Arial" pitchFamily="34" charset="0"/>
                    <a:cs typeface="Arial" pitchFamily="34" charset="0"/>
                  </a:rPr>
                  <a:t> 90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ea typeface="Cambria Math"/>
                        <a:cs typeface="Arial" pitchFamily="34" charset="0"/>
                      </a:rPr>
                      <m:t>°</m:t>
                    </m:r>
                    <m:r>
                      <a:rPr lang="cs-CZ" sz="2800" b="0" i="1" dirty="0" smtClean="0">
                        <a:latin typeface="Cambria Math"/>
                        <a:ea typeface="Cambria Math"/>
                        <a:cs typeface="Arial" pitchFamily="34" charset="0"/>
                      </a:rPr>
                      <m:t>−53,8°=</m:t>
                    </m:r>
                    <m:r>
                      <a:rPr lang="cs-CZ" sz="2800" b="1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𝟑𝟔</m:t>
                    </m:r>
                    <m:r>
                      <a:rPr lang="cs-CZ" sz="2800" b="1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°</m:t>
                    </m:r>
                    <m:r>
                      <a:rPr lang="cs-CZ" sz="2800" b="1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𝟓𝟐</m:t>
                    </m:r>
                    <m:r>
                      <a:rPr lang="cs-CZ" sz="2800" b="1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′</m:t>
                    </m:r>
                  </m:oMath>
                </a14:m>
                <a:endParaRPr lang="cs-CZ" sz="2800" b="1" i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481" t="-1348"/>
                </a:stretch>
              </a:blipFill>
            </p:spPr>
            <p:txBody>
              <a:bodyPr/>
              <a:lstStyle/>
              <a:p>
                <a:r>
                  <a:rPr lang="cs-CZ" dirty="0" smtClean="0">
                    <a:noFill/>
                  </a:rPr>
                  <a:t> </a:t>
                </a:r>
                <a:endParaRPr lang="cs-CZ" dirty="0">
                  <a:noFill/>
                </a:endParaRP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17934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i="1" dirty="0" smtClean="0"/>
              <a:t>Citace: </a:t>
            </a:r>
            <a:br>
              <a:rPr lang="cs-CZ" b="1" i="1" dirty="0" smtClean="0"/>
            </a:br>
            <a:r>
              <a:rPr lang="cs-CZ" b="1" i="1" dirty="0" smtClean="0"/>
              <a:t> Archiv autora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3306</TotalTime>
  <Words>389</Words>
  <Application>Microsoft Office PowerPoint</Application>
  <PresentationFormat>Předvádění na obrazovce (4:3)</PresentationFormat>
  <Paragraphs>88</Paragraphs>
  <Slides>15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Equation</vt:lpstr>
      <vt:lpstr>Prezentace aplikace PowerPoint</vt:lpstr>
      <vt:lpstr>Anotace</vt:lpstr>
      <vt:lpstr>Goniometrické funkce</vt:lpstr>
      <vt:lpstr>Goniometrické funkce</vt:lpstr>
      <vt:lpstr>Goniometrické funkce </vt:lpstr>
      <vt:lpstr>Goniometrické funkce </vt:lpstr>
      <vt:lpstr>Goniometrické funkce Sinus ostrého úhlu:</vt:lpstr>
      <vt:lpstr>Goniometrické funkce</vt:lpstr>
      <vt:lpstr>Goniometrické funkce</vt:lpstr>
      <vt:lpstr>Hodnota sinu úhlu nezáleží na velikosti trojúhelníku, ale na poměru stran. </vt:lpstr>
      <vt:lpstr>Jak můžeme využít výpočet sin úhlu?</vt:lpstr>
      <vt:lpstr>Příklad 1:</vt:lpstr>
      <vt:lpstr>První způsob řešení:</vt:lpstr>
      <vt:lpstr>Druhý způsob řešení:</vt:lpstr>
      <vt:lpstr>Citace:   Archiv autora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28</cp:revision>
  <dcterms:created xsi:type="dcterms:W3CDTF">2013-02-07T12:34:34Z</dcterms:created>
  <dcterms:modified xsi:type="dcterms:W3CDTF">2013-07-01T16:28:44Z</dcterms:modified>
</cp:coreProperties>
</file>