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357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239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55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682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6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629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431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050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225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25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637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3DCF0-5588-4C00-8173-D8C60FAA7D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2AC8F7-7F38-4EEA-9F97-F243E34EEC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102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3825012"/>
              </p:ext>
            </p:extLst>
          </p:nvPr>
        </p:nvGraphicFramePr>
        <p:xfrm>
          <a:off x="571500" y="428625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VY_42_INOVACE_2104_GON.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F._COS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GONIOMETRICKÉ FUNKCE_COS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9. 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2.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jako výklad nové látky, které se postupně odkrývá. Žáky nová látka velice zajímala, chtěli hned vědět jak se funkce počítají  pomocí kalkulátoru a velice rádi je používali. </a:t>
            </a:r>
          </a:p>
          <a:p>
            <a:pPr>
              <a:buNone/>
            </a:pPr>
            <a:r>
              <a:rPr lang="cs-CZ" sz="2000" dirty="0" smtClean="0"/>
              <a:t>	Prezentace náleží  9. ročníku, vzdělávací oblasti  Goniometrická </a:t>
            </a:r>
            <a:r>
              <a:rPr lang="cs-CZ" sz="2000" smtClean="0"/>
              <a:t>funkce  cos, </a:t>
            </a:r>
            <a:r>
              <a:rPr lang="cs-CZ" sz="2000" dirty="0" smtClean="0"/>
              <a:t>tematickým okruhům Funkce.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br>
              <a:rPr lang="cs-CZ" sz="5400" b="1" i="1" dirty="0" smtClean="0">
                <a:latin typeface="Arial" pitchFamily="34" charset="0"/>
                <a:cs typeface="Arial" pitchFamily="34" charset="0"/>
              </a:rPr>
            </a:br>
            <a:r>
              <a:rPr lang="cs-CZ" sz="5400" b="1" i="1" dirty="0" smtClean="0">
                <a:latin typeface="Arial" pitchFamily="34" charset="0"/>
                <a:cs typeface="Arial" pitchFamily="34" charset="0"/>
              </a:rPr>
              <a:t>kosinus</a:t>
            </a:r>
            <a:endParaRPr lang="cs-CZ" sz="5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V pravoúhlém trojúhelníku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ucitel\AppData\Local\Microsoft\Windows\Temporary Internet Files\Content.IE5\GPM2VTFZ\MC900370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80933"/>
            <a:ext cx="4248472" cy="322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61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Kosinus ostrého úhlu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556792"/>
                <a:ext cx="8229600" cy="4886003"/>
              </a:xfrm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  <a:scene3d>
                <a:camera prst="orthographicFront">
                  <a:rot lat="0" lon="0" rev="0"/>
                </a:camera>
                <a:lightRig rig="soft" dir="t">
                  <a:rot lat="0" lon="0" rev="0"/>
                </a:lightRig>
              </a:scene3d>
              <a:sp3d contourW="44450" prstMaterial="matte">
                <a:bevelT w="63500" h="63500" prst="artDeco"/>
                <a:contourClr>
                  <a:srgbClr val="FFFFFF"/>
                </a:contourClr>
              </a:sp3d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𝐜𝐨𝐬</m:t>
                        </m:r>
                      </m:fName>
                      <m:e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e>
                    </m:func>
                  </m:oMath>
                </a14:m>
                <a:r>
                  <a:rPr lang="cs-CZ" sz="3600" b="1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𝐢𝐥𝐞𝐡𝐥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𝐨𝐝𝐯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𝐬𝐧𝐚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𝐩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𝐞𝐩𝐨𝐧</m:t>
                        </m:r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ě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𝐛</m:t>
                        </m:r>
                      </m:num>
                      <m:den>
                        <m:r>
                          <a:rPr lang="cs-CZ" sz="36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𝐜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556792"/>
                <a:ext cx="8229600" cy="4886003"/>
              </a:xfr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  <a:effectLst>
                <a:outerShdw blurRad="107950" dist="12700" dir="5400000" algn="ctr">
                  <a:srgbClr val="000000"/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424847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134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Příklad 1: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i="1" dirty="0" smtClean="0">
                    <a:solidFill>
                      <a:schemeClr val="accent2"/>
                    </a:solidFill>
                    <a:latin typeface="Arial" pitchFamily="34" charset="0"/>
                    <a:cs typeface="Arial" pitchFamily="34" charset="0"/>
                  </a:rPr>
                  <a:t>Urči cos 32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i="1" dirty="0" smtClean="0">
                    <a:solidFill>
                      <a:schemeClr val="accent2"/>
                    </a:solidFill>
                    <a:latin typeface="Arial" pitchFamily="34" charset="0"/>
                    <a:ea typeface="Cambria Math"/>
                    <a:cs typeface="Arial" pitchFamily="34" charset="0"/>
                  </a:rPr>
                  <a:t>, 19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b="0" i="1" dirty="0" smtClean="0">
                        <a:solidFill>
                          <a:schemeClr val="accent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 79°, 40°</m:t>
                    </m:r>
                  </m:oMath>
                </a14:m>
                <a:endParaRPr lang="cs-CZ" i="1" dirty="0" smtClean="0">
                  <a:solidFill>
                    <a:schemeClr val="accent2"/>
                  </a:solidFill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514350" indent="-514350">
                  <a:buAutoNum type="alphaLcParenR"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Pomocí tabulek</a:t>
                </a:r>
              </a:p>
              <a:p>
                <a:pPr marL="514350" indent="-514350">
                  <a:buAutoNum type="alphaLcParenR"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Pomocí kalkulačky</a:t>
                </a:r>
              </a:p>
              <a:p>
                <a:pPr marL="0" indent="0">
                  <a:buNone/>
                </a:pPr>
                <a:endParaRPr lang="cs-CZ" sz="28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Řešení: </a:t>
                </a:r>
              </a:p>
              <a:p>
                <a:pPr marL="0" indent="0">
                  <a:buNone/>
                </a:pPr>
                <a:r>
                  <a:rPr lang="cs-CZ" i="1" dirty="0">
                    <a:latin typeface="Arial" pitchFamily="34" charset="0"/>
                    <a:cs typeface="Arial" pitchFamily="34" charset="0"/>
                  </a:rPr>
                  <a:t>c</a:t>
                </a: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os 32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= 0,8480, cos 19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=0,9455</m:t>
                    </m:r>
                  </m:oMath>
                </a14:m>
                <a:endParaRPr lang="cs-CZ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i="1" dirty="0">
                    <a:latin typeface="Arial" pitchFamily="34" charset="0"/>
                    <a:cs typeface="Arial" pitchFamily="34" charset="0"/>
                  </a:rPr>
                  <a:t>c</a:t>
                </a: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os 79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=0,1908, </m:t>
                    </m:r>
                  </m:oMath>
                </a14:m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cos 40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=0,7660</m:t>
                    </m:r>
                  </m:oMath>
                </a14:m>
                <a:endParaRPr lang="cs-CZ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217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Arial" pitchFamily="34" charset="0"/>
                <a:cs typeface="Arial" pitchFamily="34" charset="0"/>
              </a:rPr>
              <a:t>Příklad 2:</a:t>
            </a:r>
            <a:endParaRPr lang="cs-CZ" sz="3600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V pravoúhlém trojúhelníku ABC s pravým úhlem u vrcholu C je a = 7cm, c = 8cm. Vypočítej velikost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𝛼</m:t>
                        </m:r>
                      </m:e>
                    </m:func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𝑎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0,875</a:t>
                </a: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B			     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61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′</m:t>
                        </m:r>
                      </m:sup>
                    </m:sSup>
                  </m:oMath>
                </a14:m>
                <a:endParaRPr lang="cs-CZ" sz="2800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		c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a:rPr lang="cs-CZ" sz="2800" b="0" i="0" smtClean="0">
                            <a:latin typeface="Cambria Math"/>
                            <a:cs typeface="Arial" pitchFamily="34" charset="0"/>
                          </a:rPr>
                          <m:t>             </m:t>
                        </m:r>
                        <m:r>
                          <m:rPr>
                            <m:sty m:val="p"/>
                          </m:rPr>
                          <a:rPr lang="cs-CZ" sz="2800" i="0" smtClean="0">
                            <a:latin typeface="Cambria Math"/>
                            <a:cs typeface="Arial" pitchFamily="34" charset="0"/>
                          </a:rPr>
                          <m:t>cos</m:t>
                        </m:r>
                      </m:fName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𝛽</m:t>
                        </m:r>
                      </m:e>
                    </m:func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𝑎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0,875</a:t>
                </a: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	a		               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=28°57′</m:t>
                    </m:r>
                  </m:oMath>
                </a14:m>
                <a:endParaRPr lang="cs-CZ" sz="28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         C         b            A</a:t>
                </a: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259"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avoúhlý trojúhelník 3"/>
          <p:cNvSpPr/>
          <p:nvPr/>
        </p:nvSpPr>
        <p:spPr>
          <a:xfrm>
            <a:off x="1691680" y="3653754"/>
            <a:ext cx="2232248" cy="1152128"/>
          </a:xfrm>
          <a:prstGeom prst="rtTriangl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681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smtClean="0"/>
              <a:t>Citace: </a:t>
            </a:r>
            <a:br>
              <a:rPr lang="cs-CZ" b="1" i="1" smtClean="0"/>
            </a:br>
            <a:r>
              <a:rPr lang="cs-CZ" b="1" i="1" smtClean="0"/>
              <a:t> Archiv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168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Goniometrické funkce kosinus</vt:lpstr>
      <vt:lpstr>Kosinus ostrého úhlu</vt:lpstr>
      <vt:lpstr>Příklad 1:</vt:lpstr>
      <vt:lpstr>Příklad 2: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kosinus</dc:title>
  <dc:creator>Ucitel</dc:creator>
  <cp:lastModifiedBy>Ucitel</cp:lastModifiedBy>
  <cp:revision>10</cp:revision>
  <dcterms:created xsi:type="dcterms:W3CDTF">2013-02-09T18:26:49Z</dcterms:created>
  <dcterms:modified xsi:type="dcterms:W3CDTF">2013-07-01T16:29:33Z</dcterms:modified>
</cp:coreProperties>
</file>