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218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7167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341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3347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1304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8710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6544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243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95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904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178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92CFE-C64B-4049-95F5-E1AD75812A7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90F7C-5100-4102-927E-D1E91ED21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505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166675"/>
              </p:ext>
            </p:extLst>
          </p:nvPr>
        </p:nvGraphicFramePr>
        <p:xfrm>
          <a:off x="571500" y="428625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Kotvová Olga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VY_42_INOVACE_2204_GON.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F._tg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cotg.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GONIOMETRICKÉ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FUNKCE_tg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cotg.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9.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20. 2.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	Prezentace je vytvořena jako výklad nové látky, které se postupně odkrývá. Žáky nová látka velice zajímala, chtěli hned vědět jak se funkce počítají  pomocí kalkulátoru a velice rádi je používali. </a:t>
            </a:r>
          </a:p>
          <a:p>
            <a:pPr>
              <a:buNone/>
            </a:pPr>
            <a:r>
              <a:rPr lang="cs-CZ" sz="2000" dirty="0" smtClean="0"/>
              <a:t>	Prezentace náleží  9. ročníku, vzdělávací oblasti  Goniometrická funkce tg, cotg, tematickým okruhům Funkce.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latin typeface="Arial" pitchFamily="34" charset="0"/>
                <a:cs typeface="Arial" pitchFamily="34" charset="0"/>
              </a:rPr>
              <a:t>Goniometrické funkce</a:t>
            </a:r>
            <a:endParaRPr lang="cs-CZ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b="1" i="1" dirty="0" smtClean="0">
                <a:latin typeface="Arial" pitchFamily="34" charset="0"/>
                <a:cs typeface="Arial" pitchFamily="34" charset="0"/>
              </a:rPr>
              <a:t>Tangens a kotangens ostrého úhlu</a:t>
            </a:r>
            <a:endParaRPr lang="cs-CZ" sz="4400" b="1" i="1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cs-CZ" sz="4400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C:\Users\ucitel\AppData\Local\Microsoft\Windows\Temporary Internet Files\Content.IE5\GPM2VTFZ\MC900370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24944"/>
            <a:ext cx="424847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46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i="1" dirty="0">
                <a:latin typeface="Arial" pitchFamily="34" charset="0"/>
                <a:cs typeface="Arial" pitchFamily="34" charset="0"/>
              </a:rPr>
              <a:t>Tangens a kotangens ostrého úhlu</a:t>
            </a:r>
            <a:br>
              <a:rPr lang="cs-CZ" sz="3200" b="1" i="1" dirty="0">
                <a:latin typeface="Arial" pitchFamily="34" charset="0"/>
                <a:cs typeface="Arial" pitchFamily="34" charset="0"/>
              </a:rPr>
            </a:b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cs-CZ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i="0" smtClean="0">
                            <a:latin typeface="Cambria Math"/>
                          </a:rPr>
                          <m:t>t</m:t>
                        </m:r>
                        <m:r>
                          <a:rPr lang="cs-CZ" b="0" i="1" smtClean="0">
                            <a:latin typeface="Cambria Math"/>
                          </a:rPr>
                          <m:t>𝑔</m:t>
                        </m:r>
                      </m:fName>
                      <m:e>
                        <m:r>
                          <a:rPr lang="cs-CZ" i="1" smtClean="0">
                            <a:latin typeface="Cambria Math"/>
                            <a:ea typeface="Cambria Math"/>
                          </a:rPr>
                          <m:t>𝛼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= 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𝑝𝑟𝑜𝑡𝑖𝑙𝑒h𝑙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á 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𝑜𝑑𝑣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ě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𝑠𝑛𝑎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𝑝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ř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𝑖𝑙𝑒h𝑙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é 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𝑜𝑑𝑣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ě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𝑠𝑛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ě</m:t>
                            </m:r>
                          </m:den>
                        </m:f>
                      </m:e>
                    </m:func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cotg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= 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𝑝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ř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𝑖𝑙𝑒h𝑙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á 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𝑜𝑑𝑣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𝑠𝑛𝑎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𝑝𝑟𝑜𝑡𝑖𝑙𝑒h𝑙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é 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𝑜𝑑𝑣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𝑠𝑛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ě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</a:rPr>
                            <m:t>= </m:t>
                          </m:r>
                        </m:e>
                      </m:func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5" descr="odvesny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36912"/>
            <a:ext cx="5694362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240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3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i="1" dirty="0">
                <a:latin typeface="Arial" pitchFamily="34" charset="0"/>
                <a:cs typeface="Arial" pitchFamily="34" charset="0"/>
              </a:rPr>
              <a:t>Tangens a kotangens ostrého úhlu</a:t>
            </a:r>
            <a:br>
              <a:rPr lang="cs-CZ" sz="3600" b="1" i="1" dirty="0">
                <a:latin typeface="Arial" pitchFamily="34" charset="0"/>
                <a:cs typeface="Arial" pitchFamily="34" charset="0"/>
              </a:rPr>
            </a:br>
            <a:endParaRPr lang="cs-CZ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1268760"/>
                <a:ext cx="8229600" cy="492941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800" i="1" dirty="0" smtClean="0">
                    <a:latin typeface="Arial" pitchFamily="34" charset="0"/>
                    <a:cs typeface="Arial" pitchFamily="34" charset="0"/>
                  </a:rPr>
                  <a:t>Příklad 1: </a:t>
                </a:r>
              </a:p>
              <a:p>
                <a:pPr marL="0" indent="0">
                  <a:buNone/>
                </a:pPr>
                <a:r>
                  <a:rPr lang="cs-CZ" sz="2800" i="1" dirty="0" smtClean="0">
                    <a:latin typeface="Arial" pitchFamily="34" charset="0"/>
                    <a:cs typeface="Arial" pitchFamily="34" charset="0"/>
                  </a:rPr>
                  <a:t>Bez pomoci tabulek a kalkulačky pouze rýsováním, urči přibližnou velikost ostrého úhlu </a:t>
                </a:r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  <a:ea typeface="Cambria Math"/>
                        <a:cs typeface="Arial" pitchFamily="34" charset="0"/>
                      </a:rPr>
                      <m:t>𝛽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,</m:t>
                    </m:r>
                  </m:oMath>
                </a14:m>
                <a:r>
                  <a:rPr lang="cs-CZ" sz="2800" i="1" dirty="0" smtClean="0">
                    <a:latin typeface="Arial" pitchFamily="34" charset="0"/>
                    <a:cs typeface="Arial" pitchFamily="34" charset="0"/>
                  </a:rPr>
                  <a:t> jestliže platí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800" i="1" smtClean="0">
                            <a:latin typeface="Cambria Math"/>
                            <a:cs typeface="Arial" pitchFamily="34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800" i="0" smtClean="0">
                            <a:latin typeface="Cambria Math"/>
                            <a:cs typeface="Arial" pitchFamily="34" charset="0"/>
                          </a:rPr>
                          <m:t>t</m:t>
                        </m:r>
                        <m:r>
                          <a:rPr lang="cs-CZ" sz="2800" b="0" i="1" smtClean="0">
                            <a:latin typeface="Cambria Math"/>
                            <a:cs typeface="Arial" pitchFamily="34" charset="0"/>
                          </a:rPr>
                          <m:t>𝑔</m:t>
                        </m:r>
                      </m:fName>
                      <m:e>
                        <m:r>
                          <a:rPr lang="cs-CZ" sz="28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𝛽</m:t>
                        </m:r>
                        <m:r>
                          <a:rPr lang="cs-CZ" sz="28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=</m:t>
                        </m:r>
                        <m:r>
                          <a:rPr lang="cs-CZ" sz="2800" b="0" i="0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0,625</m:t>
                        </m:r>
                      </m:e>
                    </m:func>
                  </m:oMath>
                </a14:m>
                <a:endParaRPr lang="cs-CZ" sz="28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800" i="1" dirty="0" smtClean="0">
                    <a:latin typeface="Arial" pitchFamily="34" charset="0"/>
                    <a:cs typeface="Arial" pitchFamily="34" charset="0"/>
                  </a:rPr>
                  <a:t>					0,625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  <a:cs typeface="Arial" pitchFamily="34" charset="0"/>
                          </a:rPr>
                          <m:t>5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  <a:cs typeface="Arial" pitchFamily="34" charset="0"/>
                          </a:rPr>
                          <m:t>8</m:t>
                        </m:r>
                      </m:den>
                    </m:f>
                  </m:oMath>
                </a14:m>
                <a:endParaRPr lang="cs-CZ" sz="28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800" i="1" smtClean="0">
                              <a:latin typeface="Cambria Math"/>
                              <a:cs typeface="Arial" pitchFamily="34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 i="0" smtClean="0">
                              <a:latin typeface="Cambria Math"/>
                              <a:cs typeface="Arial" pitchFamily="34" charset="0"/>
                            </a:rPr>
                            <m:t>t</m:t>
                          </m:r>
                          <m:r>
                            <a:rPr lang="cs-CZ" sz="2800" b="0" i="1" smtClean="0">
                              <a:latin typeface="Cambria Math"/>
                              <a:cs typeface="Arial" pitchFamily="34" charset="0"/>
                            </a:rPr>
                            <m:t>𝑔</m:t>
                          </m:r>
                        </m:fName>
                        <m:e>
                          <m: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𝛽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= </m:t>
                          </m:r>
                          <m:f>
                            <m:fPr>
                              <m:ctrlPr>
                                <a:rPr lang="cs-CZ" sz="28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𝑏</m:t>
                              </m:r>
                            </m:num>
                            <m:den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𝑎</m:t>
                              </m:r>
                            </m:den>
                          </m:f>
                        </m:e>
                      </m:func>
                      <m:r>
                        <a:rPr lang="cs-CZ" sz="2800" b="0" i="1" smtClean="0">
                          <a:latin typeface="Cambria Math"/>
                          <a:cs typeface="Arial" pitchFamily="34" charset="0"/>
                        </a:rPr>
                        <m:t>= </m:t>
                      </m:r>
                      <m:f>
                        <m:fPr>
                          <m:ctrlPr>
                            <a:rPr lang="cs-CZ" sz="28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  <a:cs typeface="Arial" pitchFamily="34" charset="0"/>
                            </a:rPr>
                            <m:t>5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cs typeface="Arial" pitchFamily="34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cs-CZ" sz="28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𝛽</m:t>
                      </m:r>
                      <m:r>
                        <a:rPr lang="cs-CZ" b="0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=32°</m:t>
                      </m:r>
                    </m:oMath>
                  </m:oMathPara>
                </a14:m>
                <a:endParaRPr lang="cs-CZ" i="1" dirty="0">
                  <a:solidFill>
                    <a:schemeClr val="accent2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1268760"/>
                <a:ext cx="8229600" cy="4929411"/>
              </a:xfrm>
              <a:blipFill rotWithShape="1">
                <a:blip r:embed="rId2" cstate="print"/>
                <a:stretch>
                  <a:fillRect l="-1556" t="-12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15" descr="tgbeta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29002"/>
            <a:ext cx="3960000" cy="2072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ál 4"/>
          <p:cNvSpPr/>
          <p:nvPr/>
        </p:nvSpPr>
        <p:spPr>
          <a:xfrm>
            <a:off x="3563888" y="4869160"/>
            <a:ext cx="360040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06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b="1" i="1" dirty="0">
                <a:latin typeface="Arial" pitchFamily="34" charset="0"/>
                <a:cs typeface="Arial" pitchFamily="34" charset="0"/>
              </a:rPr>
              <a:t>Tangens a kotangens ostrého úhlu</a:t>
            </a:r>
            <a:endParaRPr lang="cs-CZ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340768"/>
                <a:ext cx="8229600" cy="478539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800" i="1" u="sng" dirty="0" smtClean="0">
                    <a:latin typeface="Arial" pitchFamily="34" charset="0"/>
                    <a:cs typeface="Arial" pitchFamily="34" charset="0"/>
                  </a:rPr>
                  <a:t>Příklad 2: </a:t>
                </a:r>
              </a:p>
              <a:p>
                <a:pPr marL="0" indent="0">
                  <a:buNone/>
                </a:pPr>
                <a:r>
                  <a:rPr lang="cs-CZ" sz="2800" i="1" dirty="0" smtClean="0">
                    <a:latin typeface="Arial" pitchFamily="34" charset="0"/>
                    <a:cs typeface="Arial" pitchFamily="34" charset="0"/>
                  </a:rPr>
                  <a:t>V pravoúhlém trojúhelníku ABC s pravým úhlem u vrcholu C je b = 5cm, </a:t>
                </a:r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  <a:ea typeface="Cambria Math"/>
                        <a:cs typeface="Arial" pitchFamily="34" charset="0"/>
                      </a:rPr>
                      <m:t>𝛽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=40°. </m:t>
                    </m:r>
                  </m:oMath>
                </a14:m>
                <a:r>
                  <a:rPr lang="cs-CZ" sz="2800" i="1" dirty="0" smtClean="0">
                    <a:latin typeface="Arial" pitchFamily="34" charset="0"/>
                    <a:cs typeface="Arial" pitchFamily="34" charset="0"/>
                  </a:rPr>
                  <a:t>Vypočítej stranu a?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800" i="1" smtClean="0">
                              <a:latin typeface="Cambria Math"/>
                              <a:cs typeface="Arial" pitchFamily="34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 i="0" smtClean="0">
                              <a:latin typeface="Cambria Math"/>
                              <a:cs typeface="Arial" pitchFamily="34" charset="0"/>
                            </a:rPr>
                            <m:t>t</m:t>
                          </m:r>
                          <m:r>
                            <a:rPr lang="cs-CZ" sz="2800" b="0" i="1" smtClean="0">
                              <a:latin typeface="Cambria Math"/>
                              <a:cs typeface="Arial" pitchFamily="34" charset="0"/>
                            </a:rPr>
                            <m:t>𝑔</m:t>
                          </m:r>
                        </m:fName>
                        <m:e>
                          <m: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𝛽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= </m:t>
                          </m:r>
                          <m:f>
                            <m:fPr>
                              <m:ctrlPr>
                                <a:rPr lang="cs-CZ" sz="28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𝑏</m:t>
                              </m:r>
                            </m:num>
                            <m:den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𝑎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sz="28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Arial" pitchFamily="34" charset="0"/>
                        </a:rPr>
                        <m:t>𝑎</m:t>
                      </m:r>
                      <m:r>
                        <a:rPr lang="cs-CZ" sz="2800" i="1">
                          <a:latin typeface="Cambria Math"/>
                          <a:ea typeface="Cambria Math"/>
                          <a:cs typeface="Arial" pitchFamily="34" charset="0"/>
                        </a:rPr>
                        <m:t>×</m:t>
                      </m:r>
                      <m:func>
                        <m:funcPr>
                          <m:ctrlP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 i="0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t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𝑔</m:t>
                          </m:r>
                        </m:fName>
                        <m:e>
                          <m: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𝛽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=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𝑏</m:t>
                          </m:r>
                        </m:e>
                      </m:func>
                    </m:oMath>
                  </m:oMathPara>
                </a14:m>
                <a:endParaRPr lang="cs-CZ" sz="28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Arial" pitchFamily="34" charset="0"/>
                        </a:rPr>
                        <m:t>𝑎</m:t>
                      </m:r>
                      <m:r>
                        <a:rPr lang="cs-CZ" sz="2800" b="0" i="1" smtClean="0">
                          <a:latin typeface="Cambria Math"/>
                          <a:cs typeface="Arial" pitchFamily="34" charset="0"/>
                        </a:rPr>
                        <m:t>= </m:t>
                      </m:r>
                      <m:f>
                        <m:fPr>
                          <m:ctrlPr>
                            <a:rPr lang="cs-CZ" sz="28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  <a:cs typeface="Arial" pitchFamily="34" charset="0"/>
                            </a:rPr>
                            <m:t>5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cs typeface="Arial" pitchFamily="34" charset="0"/>
                            </a:rPr>
                            <m:t>𝑡𝑔</m:t>
                          </m:r>
                          <m:r>
                            <a:rPr lang="cs-CZ" sz="2800" b="0" i="1" smtClean="0">
                              <a:latin typeface="Cambria Math"/>
                              <a:cs typeface="Arial" pitchFamily="34" charset="0"/>
                            </a:rPr>
                            <m:t>40°</m:t>
                          </m:r>
                        </m:den>
                      </m:f>
                    </m:oMath>
                  </m:oMathPara>
                </a14:m>
                <a:endParaRPr lang="cs-CZ" sz="28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/>
                          <a:cs typeface="Arial" pitchFamily="34" charset="0"/>
                        </a:rPr>
                        <m:t>𝑎</m:t>
                      </m:r>
                      <m:r>
                        <a:rPr lang="cs-CZ" b="0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/>
                          <a:cs typeface="Arial" pitchFamily="34" charset="0"/>
                        </a:rPr>
                        <m:t>=5,96</m:t>
                      </m:r>
                      <m:r>
                        <a:rPr lang="cs-CZ" b="0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/>
                          <a:cs typeface="Arial" pitchFamily="34" charset="0"/>
                        </a:rPr>
                        <m:t>𝑐𝑚</m:t>
                      </m:r>
                    </m:oMath>
                  </m:oMathPara>
                </a14:m>
                <a:endParaRPr lang="cs-CZ" i="1" dirty="0">
                  <a:solidFill>
                    <a:schemeClr val="accent2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340768"/>
                <a:ext cx="8229600" cy="4785395"/>
              </a:xfrm>
              <a:blipFill rotWithShape="1">
                <a:blip r:embed="rId2" cstate="print"/>
                <a:stretch>
                  <a:fillRect l="-1556" t="-1274" r="-4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852937"/>
            <a:ext cx="309600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316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i="1" dirty="0">
                <a:latin typeface="Arial" pitchFamily="34" charset="0"/>
                <a:cs typeface="Arial" pitchFamily="34" charset="0"/>
              </a:rPr>
              <a:t>Tangens a kotangens ostrého úhlu</a:t>
            </a:r>
            <a:endParaRPr lang="cs-CZ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Příklad 3:</a:t>
                </a:r>
              </a:p>
              <a:p>
                <a:pPr marL="0" indent="0">
                  <a:buNone/>
                </a:pP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Zapiš podle zadání v obrázku pomocí zlomku:</a:t>
                </a:r>
              </a:p>
              <a:p>
                <a:pPr marL="0" indent="0">
                  <a:buNone/>
                </a:pP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a)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i="0" smtClean="0">
                            <a:latin typeface="Cambria Math"/>
                            <a:cs typeface="Arial" pitchFamily="34" charset="0"/>
                          </a:rPr>
                          <m:t>sin</m:t>
                        </m:r>
                      </m:fName>
                      <m:e>
                        <m:r>
                          <a:rPr lang="cs-CZ" sz="24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𝛼</m:t>
                        </m:r>
                      </m:e>
                    </m:func>
                  </m:oMath>
                </a14:m>
                <a:endParaRPr lang="cs-CZ" sz="24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b)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i="0" smtClean="0">
                            <a:latin typeface="Cambria Math"/>
                            <a:cs typeface="Arial" pitchFamily="34" charset="0"/>
                          </a:rPr>
                          <m:t>cos</m:t>
                        </m:r>
                      </m:fName>
                      <m:e>
                        <m:r>
                          <a:rPr lang="cs-CZ" sz="24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𝛼</m:t>
                        </m:r>
                      </m:e>
                    </m:func>
                  </m:oMath>
                </a14:m>
                <a:endParaRPr lang="cs-CZ" sz="24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c)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i="0" smtClean="0">
                            <a:latin typeface="Cambria Math"/>
                            <a:cs typeface="Arial" pitchFamily="34" charset="0"/>
                          </a:rPr>
                          <m:t>tan</m:t>
                        </m:r>
                      </m:fName>
                      <m:e>
                        <m:r>
                          <a:rPr lang="cs-CZ" sz="24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𝛽</m:t>
                        </m:r>
                      </m:e>
                    </m:func>
                  </m:oMath>
                </a14:m>
                <a:endParaRPr lang="cs-CZ" sz="24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d)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i="0" smtClean="0">
                            <a:latin typeface="Cambria Math"/>
                            <a:cs typeface="Arial" pitchFamily="34" charset="0"/>
                          </a:rPr>
                          <m:t>cot</m:t>
                        </m:r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  <a:cs typeface="Arial" pitchFamily="34" charset="0"/>
                          </a:rPr>
                          <m:t>g</m:t>
                        </m:r>
                      </m:fName>
                      <m:e>
                        <m:r>
                          <a:rPr lang="cs-CZ" sz="24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𝛽</m:t>
                        </m:r>
                      </m:e>
                    </m:func>
                  </m:oMath>
                </a14:m>
                <a:endParaRPr lang="cs-CZ" sz="24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i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111" t="-9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64904"/>
            <a:ext cx="3492000" cy="3613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639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citel\AppData\Local\Microsoft\Windows\Temporary Internet Files\Content.IE5\UBDXAIF0\MC900440446[1].wmf"/>
          <p:cNvPicPr>
            <a:picLocks noChangeAspect="1" noChangeArrowheads="1"/>
          </p:cNvPicPr>
          <p:nvPr/>
        </p:nvPicPr>
        <p:blipFill>
          <a:blip r:embed="rId2" cstate="print">
            <a:lum brigh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20683"/>
            <a:ext cx="2604680" cy="27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i="1" dirty="0">
                <a:latin typeface="Arial" pitchFamily="34" charset="0"/>
                <a:cs typeface="Arial" pitchFamily="34" charset="0"/>
              </a:rPr>
              <a:t>Tangens a kotangens ostrého úhlu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i="1" dirty="0" smtClean="0">
                    <a:latin typeface="Arial" pitchFamily="34" charset="0"/>
                    <a:cs typeface="Arial" pitchFamily="34" charset="0"/>
                  </a:rPr>
                  <a:t>Řešení: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800" i="1" smtClean="0">
                              <a:latin typeface="Cambria Math"/>
                              <a:cs typeface="Arial" pitchFamily="34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 i="0" smtClean="0">
                              <a:latin typeface="Cambria Math"/>
                              <a:cs typeface="Arial" pitchFamily="34" charset="0"/>
                            </a:rPr>
                            <m:t>sin</m:t>
                          </m:r>
                        </m:fName>
                        <m:e>
                          <m: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𝛼</m:t>
                          </m:r>
                        </m:e>
                      </m:func>
                      <m:r>
                        <a:rPr lang="cs-CZ" sz="28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48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60</m:t>
                          </m:r>
                        </m:den>
                      </m:f>
                    </m:oMath>
                  </m:oMathPara>
                </a14:m>
                <a:endParaRPr lang="cs-CZ" sz="28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800" i="1" smtClean="0">
                              <a:latin typeface="Cambria Math"/>
                              <a:cs typeface="Arial" pitchFamily="34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 i="0" smtClean="0">
                              <a:latin typeface="Cambria Math"/>
                              <a:cs typeface="Arial" pitchFamily="34" charset="0"/>
                            </a:rPr>
                            <m:t>cos</m:t>
                          </m:r>
                        </m:fName>
                        <m:e>
                          <m: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𝛼</m:t>
                          </m:r>
                        </m:e>
                      </m:func>
                      <m:r>
                        <a:rPr lang="cs-CZ" sz="28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36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60</m:t>
                          </m:r>
                        </m:den>
                      </m:f>
                    </m:oMath>
                  </m:oMathPara>
                </a14:m>
                <a:endParaRPr lang="cs-CZ" sz="28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800" i="1" smtClean="0">
                              <a:latin typeface="Cambria Math"/>
                              <a:cs typeface="Arial" pitchFamily="34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 b="0" i="0" smtClean="0">
                              <a:latin typeface="Cambria Math"/>
                              <a:cs typeface="Arial" pitchFamily="34" charset="0"/>
                            </a:rPr>
                            <m:t>tg</m:t>
                          </m:r>
                        </m:fName>
                        <m:e>
                          <m: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𝛽</m:t>
                          </m:r>
                        </m:e>
                      </m:func>
                      <m:r>
                        <a:rPr lang="cs-CZ" sz="28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36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48</m:t>
                          </m:r>
                        </m:den>
                      </m:f>
                    </m:oMath>
                  </m:oMathPara>
                </a14:m>
                <a:endParaRPr lang="cs-CZ" sz="280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800" i="1" smtClean="0">
                              <a:latin typeface="Cambria Math"/>
                              <a:cs typeface="Arial" pitchFamily="34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800" i="0" smtClean="0">
                              <a:latin typeface="Cambria Math"/>
                              <a:cs typeface="Arial" pitchFamily="34" charset="0"/>
                            </a:rPr>
                            <m:t>cot</m:t>
                          </m:r>
                          <m:r>
                            <a:rPr lang="cs-CZ" sz="2800" b="0" i="1" smtClean="0">
                              <a:latin typeface="Cambria Math"/>
                              <a:cs typeface="Arial" pitchFamily="34" charset="0"/>
                            </a:rPr>
                            <m:t>𝑔</m:t>
                          </m:r>
                        </m:fName>
                        <m:e>
                          <m:r>
                            <a:rPr lang="cs-CZ" sz="28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𝛽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28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48</m:t>
                              </m:r>
                            </m:num>
                            <m:den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36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sz="2800" i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 cstate="print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276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i="1" smtClean="0"/>
              <a:t>Citace: </a:t>
            </a:r>
            <a:br>
              <a:rPr lang="cs-CZ" b="1" i="1" smtClean="0"/>
            </a:br>
            <a:r>
              <a:rPr lang="cs-CZ" b="1" i="1" smtClean="0"/>
              <a:t> Archiv autora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1254</TotalTime>
  <Words>311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Goniometrické funkce</vt:lpstr>
      <vt:lpstr>Tangens a kotangens ostrého úhlu </vt:lpstr>
      <vt:lpstr>Tangens a kotangens ostrého úhlu </vt:lpstr>
      <vt:lpstr>Tangens a kotangens ostrého úhlu</vt:lpstr>
      <vt:lpstr>Tangens a kotangens ostrého úhlu</vt:lpstr>
      <vt:lpstr>Tangens a kotangens ostrého úhlu</vt:lpstr>
      <vt:lpstr>Citace:   Archiv autora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14</cp:revision>
  <dcterms:created xsi:type="dcterms:W3CDTF">2013-02-09T19:30:31Z</dcterms:created>
  <dcterms:modified xsi:type="dcterms:W3CDTF">2013-07-01T16:31:00Z</dcterms:modified>
</cp:coreProperties>
</file>