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2B1D347-833A-44D6-B35D-3AD10A338CA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56144B5-7A96-4177-8C7E-401F8131EA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B1D347-833A-44D6-B35D-3AD10A338CA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6144B5-7A96-4177-8C7E-401F8131EA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2B1D347-833A-44D6-B35D-3AD10A338CA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56144B5-7A96-4177-8C7E-401F8131EA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B1D347-833A-44D6-B35D-3AD10A338CA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56144B5-7A96-4177-8C7E-401F8131EA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B1D347-833A-44D6-B35D-3AD10A338CA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56144B5-7A96-4177-8C7E-401F8131EA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B1D347-833A-44D6-B35D-3AD10A338CA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6144B5-7A96-4177-8C7E-401F8131EA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B1D347-833A-44D6-B35D-3AD10A338CA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6144B5-7A96-4177-8C7E-401F8131EA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2B1D347-833A-44D6-B35D-3AD10A338CA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56144B5-7A96-4177-8C7E-401F8131EA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2B1D347-833A-44D6-B35D-3AD10A338CA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56144B5-7A96-4177-8C7E-401F8131EA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B1D347-833A-44D6-B35D-3AD10A338CA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6144B5-7A96-4177-8C7E-401F8131EA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B1D347-833A-44D6-B35D-3AD10A338CA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6144B5-7A96-4177-8C7E-401F8131EA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B2B1D347-833A-44D6-B35D-3AD10A338CA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B56144B5-7A96-4177-8C7E-401F8131EA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wmf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7" Type="http://schemas.openxmlformats.org/officeDocument/2006/relationships/image" Target="../media/image20.gi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8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7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2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21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7065447"/>
              </p:ext>
            </p:extLst>
          </p:nvPr>
        </p:nvGraphicFramePr>
        <p:xfrm>
          <a:off x="571500" y="428625"/>
          <a:ext cx="7929564" cy="4236343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 Kotvová Olga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VY_42_INOVACE_2304_VYTÝKÁNÍ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NEZN.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ZE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VZ.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VYTÝKÁNÍ NEZNÁMÉ ZE VZORCE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11. 2.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 12. 2. 2013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13327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157192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>
          <a:xfrm>
            <a:off x="928662" y="500042"/>
            <a:ext cx="750099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	Prezentace je vytvořena jako opakování k přijímacím zkouškám pro žáky devátého ročníku. V prezentaci je vždy ukázán vzorec a neznámá, na kterou mají žáci přijít. Musí přijít na to jak upravit daný vzorec pro vyznačenou neznámou.  Jde o opakování obvodům,  obsahům a objemům těles. </a:t>
            </a:r>
          </a:p>
          <a:p>
            <a:pPr>
              <a:buNone/>
            </a:pPr>
            <a:r>
              <a:rPr lang="cs-CZ" sz="2000" dirty="0" smtClean="0"/>
              <a:t>	Materiál podněcuje zájem žáků o učivu,  rozšiřuje rozhled a motivuje žáky k  další práci. Je interaktivní, po kliknutí se objeví řešení.</a:t>
            </a:r>
          </a:p>
          <a:p>
            <a:pPr>
              <a:buNone/>
            </a:pPr>
            <a:r>
              <a:rPr lang="cs-CZ" sz="2000" dirty="0" smtClean="0"/>
              <a:t>      Prezentace náleží 8. </a:t>
            </a:r>
            <a:r>
              <a:rPr lang="cs-CZ" sz="2000" smtClean="0"/>
              <a:t>- 9</a:t>
            </a:r>
            <a:r>
              <a:rPr lang="cs-CZ" sz="2000" dirty="0" smtClean="0"/>
              <a:t>. ročníku, vzdělávací oblasti obvody, obsahy a objemy těles, tematickým okruhům Tělesa.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lum bright="40000"/>
          </a:blip>
          <a:srcRect/>
          <a:stretch>
            <a:fillRect/>
          </a:stretch>
        </p:blipFill>
        <p:spPr bwMode="auto">
          <a:xfrm>
            <a:off x="5286380" y="1785926"/>
            <a:ext cx="2900370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Opáčko k přijímacím zkouškám</a:t>
            </a:r>
            <a:endParaRPr lang="cs-CZ" sz="4000" b="1" i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cs-CZ" b="1" i="1" dirty="0" smtClean="0"/>
          </a:p>
          <a:p>
            <a:pPr>
              <a:buNone/>
            </a:pPr>
            <a:r>
              <a:rPr lang="cs-CZ" b="1" i="1" dirty="0" smtClean="0"/>
              <a:t>Kosočtverec: </a:t>
            </a:r>
          </a:p>
          <a:p>
            <a:pPr>
              <a:buNone/>
            </a:pPr>
            <a:r>
              <a:rPr lang="cs-CZ" b="1" i="1" dirty="0" smtClean="0"/>
              <a:t>                      </a:t>
            </a:r>
            <a:r>
              <a:rPr lang="cs-CZ" i="1" dirty="0" smtClean="0"/>
              <a:t>obvod: o = 4 x a</a:t>
            </a:r>
          </a:p>
          <a:p>
            <a:pPr>
              <a:buNone/>
            </a:pPr>
            <a:r>
              <a:rPr lang="cs-CZ" i="1" dirty="0" smtClean="0"/>
              <a:t> </a:t>
            </a:r>
          </a:p>
          <a:p>
            <a:pPr>
              <a:buNone/>
            </a:pPr>
            <a:r>
              <a:rPr lang="cs-CZ" i="1" dirty="0" smtClean="0"/>
              <a:t>                      obsah: S = a x v</a:t>
            </a:r>
          </a:p>
          <a:p>
            <a:pPr>
              <a:buNone/>
            </a:pPr>
            <a:r>
              <a:rPr lang="cs-CZ" i="1" dirty="0" smtClean="0"/>
              <a:t>        a 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r>
              <a:rPr lang="cs-CZ" i="1" dirty="0" smtClean="0"/>
              <a:t>vyjádři  ze vzorce výšku v: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r>
              <a:rPr lang="cs-CZ" i="1" dirty="0" smtClean="0"/>
              <a:t> v = </a:t>
            </a:r>
          </a:p>
        </p:txBody>
      </p:sp>
      <p:sp>
        <p:nvSpPr>
          <p:cNvPr id="7" name="Kosoúhelník 6"/>
          <p:cNvSpPr/>
          <p:nvPr/>
        </p:nvSpPr>
        <p:spPr>
          <a:xfrm>
            <a:off x="785786" y="2348880"/>
            <a:ext cx="1714512" cy="1365872"/>
          </a:xfrm>
          <a:prstGeom prst="parallelogram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1500166" y="2276872"/>
            <a:ext cx="119506" cy="14378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louk 11"/>
          <p:cNvSpPr/>
          <p:nvPr/>
        </p:nvSpPr>
        <p:spPr>
          <a:xfrm>
            <a:off x="1285852" y="3357562"/>
            <a:ext cx="500066" cy="642942"/>
          </a:xfrm>
          <a:prstGeom prst="arc">
            <a:avLst>
              <a:gd name="adj1" fmla="val 16200000"/>
              <a:gd name="adj2" fmla="val 68013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 flipH="1">
            <a:off x="1571604" y="3571876"/>
            <a:ext cx="45719" cy="7143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8" name="Objekt 17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Rovnice" r:id="rId4" imgW="114120" imgH="215640" progId="Equation.3">
                  <p:embed/>
                </p:oleObj>
              </mc:Choice>
              <mc:Fallback>
                <p:oleObj name="Rovnice" r:id="rId4" imgW="114120" imgH="2156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kt 20"/>
          <p:cNvGraphicFramePr>
            <a:graphicFrameLocks noChangeAspect="1"/>
          </p:cNvGraphicFramePr>
          <p:nvPr/>
        </p:nvGraphicFramePr>
        <p:xfrm>
          <a:off x="1428728" y="5000636"/>
          <a:ext cx="714380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Rovnice" r:id="rId6" imgW="164880" imgH="393480" progId="Equation.3">
                  <p:embed/>
                </p:oleObj>
              </mc:Choice>
              <mc:Fallback>
                <p:oleObj name="Rovnice" r:id="rId6" imgW="164880" imgH="393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728" y="5000636"/>
                        <a:ext cx="714380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32468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12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citel\AppData\Local\Microsoft\Windows\Temporary Internet Files\Content.IE5\IQ740D99\MC900434377[1].wmf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3000365" y="1556806"/>
            <a:ext cx="5143536" cy="34438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>
                <a:solidFill>
                  <a:srgbClr val="002060"/>
                </a:solidFill>
              </a:rPr>
              <a:t>Opáčko k přijímacím zkouškám</a:t>
            </a:r>
            <a:endParaRPr lang="cs-CZ" sz="4000" dirty="0">
              <a:solidFill>
                <a:srgbClr val="00206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>
                <a:solidFill>
                  <a:srgbClr val="002060"/>
                </a:solidFill>
              </a:rPr>
              <a:t>Kosodélník:</a:t>
            </a:r>
          </a:p>
          <a:p>
            <a:r>
              <a:rPr lang="cs-CZ" i="1" dirty="0" smtClean="0">
                <a:solidFill>
                  <a:srgbClr val="002060"/>
                </a:solidFill>
              </a:rPr>
              <a:t>Obvod:  o = 2 x (a + b)</a:t>
            </a:r>
          </a:p>
          <a:p>
            <a:r>
              <a:rPr lang="cs-CZ" i="1" dirty="0" smtClean="0">
                <a:solidFill>
                  <a:srgbClr val="002060"/>
                </a:solidFill>
              </a:rPr>
              <a:t>Obsah:  S = a x </a:t>
            </a:r>
            <a:r>
              <a:rPr lang="cs-CZ" i="1" dirty="0" err="1" smtClean="0">
                <a:solidFill>
                  <a:srgbClr val="002060"/>
                </a:solidFill>
              </a:rPr>
              <a:t>v</a:t>
            </a:r>
            <a:r>
              <a:rPr lang="cs-CZ" sz="2000" i="1" dirty="0" err="1" smtClean="0">
                <a:solidFill>
                  <a:srgbClr val="002060"/>
                </a:solidFill>
              </a:rPr>
              <a:t>a</a:t>
            </a:r>
            <a:endParaRPr lang="cs-CZ" sz="2000" i="1" dirty="0" smtClean="0">
              <a:solidFill>
                <a:srgbClr val="002060"/>
              </a:solidFill>
            </a:endParaRPr>
          </a:p>
          <a:p>
            <a:r>
              <a:rPr lang="cs-CZ" sz="2000" i="1" dirty="0" smtClean="0">
                <a:solidFill>
                  <a:srgbClr val="002060"/>
                </a:solidFill>
              </a:rPr>
              <a:t>                            (S = b x </a:t>
            </a:r>
            <a:r>
              <a:rPr lang="cs-CZ" sz="2000" i="1" dirty="0" err="1" smtClean="0">
                <a:solidFill>
                  <a:srgbClr val="002060"/>
                </a:solidFill>
              </a:rPr>
              <a:t>Vb</a:t>
            </a:r>
            <a:r>
              <a:rPr lang="cs-CZ" sz="2000" i="1" dirty="0" smtClean="0">
                <a:solidFill>
                  <a:srgbClr val="002060"/>
                </a:solidFill>
              </a:rPr>
              <a:t>)</a:t>
            </a:r>
          </a:p>
          <a:p>
            <a:r>
              <a:rPr lang="cs-CZ" i="1" dirty="0" smtClean="0">
                <a:solidFill>
                  <a:srgbClr val="C00000"/>
                </a:solidFill>
              </a:rPr>
              <a:t>Vyjádři ze vzorce obvodu </a:t>
            </a:r>
            <a:r>
              <a:rPr lang="cs-CZ" sz="4000" i="1" dirty="0" smtClean="0">
                <a:solidFill>
                  <a:srgbClr val="C00000"/>
                </a:solidFill>
              </a:rPr>
              <a:t>b</a:t>
            </a:r>
            <a:r>
              <a:rPr lang="cs-CZ" i="1" dirty="0" smtClean="0">
                <a:solidFill>
                  <a:srgbClr val="C00000"/>
                </a:solidFill>
              </a:rPr>
              <a:t>:</a:t>
            </a:r>
          </a:p>
          <a:p>
            <a:endParaRPr lang="cs-CZ" i="1" dirty="0" smtClean="0">
              <a:solidFill>
                <a:srgbClr val="002060"/>
              </a:solidFill>
            </a:endParaRPr>
          </a:p>
          <a:p>
            <a:r>
              <a:rPr lang="cs-CZ" i="1" dirty="0" smtClean="0">
                <a:solidFill>
                  <a:srgbClr val="002060"/>
                </a:solidFill>
              </a:rPr>
              <a:t>b = </a:t>
            </a:r>
          </a:p>
          <a:p>
            <a:endParaRPr lang="cs-CZ" sz="2000" i="1" dirty="0">
              <a:solidFill>
                <a:srgbClr val="002060"/>
              </a:solidFill>
            </a:endParaRPr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1500166" y="4000504"/>
          <a:ext cx="1571636" cy="12858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Rovnice" r:id="rId4" imgW="444240" imgH="393480" progId="Equation.3">
                  <p:embed/>
                </p:oleObj>
              </mc:Choice>
              <mc:Fallback>
                <p:oleObj name="Rovnice" r:id="rId4" imgW="44424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0166" y="4000504"/>
                        <a:ext cx="1571636" cy="128588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>
                <a:solidFill>
                  <a:srgbClr val="002060"/>
                </a:solidFill>
              </a:rPr>
              <a:t>Opáčko k přijímacím zkouškám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>
                <a:solidFill>
                  <a:srgbClr val="002060"/>
                </a:solidFill>
              </a:rPr>
              <a:t>Trojúhelník:</a:t>
            </a:r>
          </a:p>
          <a:p>
            <a:r>
              <a:rPr lang="cs-CZ" i="1" dirty="0" smtClean="0">
                <a:solidFill>
                  <a:srgbClr val="002060"/>
                </a:solidFill>
              </a:rPr>
              <a:t>Obvod:  o = a + b + c</a:t>
            </a:r>
          </a:p>
          <a:p>
            <a:endParaRPr lang="cs-CZ" i="1" dirty="0" smtClean="0">
              <a:solidFill>
                <a:srgbClr val="002060"/>
              </a:solidFill>
            </a:endParaRPr>
          </a:p>
          <a:p>
            <a:r>
              <a:rPr lang="cs-CZ" i="1" dirty="0" smtClean="0">
                <a:solidFill>
                  <a:srgbClr val="002060"/>
                </a:solidFill>
              </a:rPr>
              <a:t>Obsah:  S = </a:t>
            </a:r>
          </a:p>
          <a:p>
            <a:endParaRPr lang="cs-CZ" i="1" dirty="0" smtClean="0">
              <a:solidFill>
                <a:srgbClr val="002060"/>
              </a:solidFill>
            </a:endParaRPr>
          </a:p>
          <a:p>
            <a:r>
              <a:rPr lang="cs-CZ" i="1" dirty="0" smtClean="0">
                <a:solidFill>
                  <a:srgbClr val="C00000"/>
                </a:solidFill>
              </a:rPr>
              <a:t>Vyjádři ze vzorce obsahu a:</a:t>
            </a:r>
          </a:p>
          <a:p>
            <a:endParaRPr lang="cs-CZ" i="1" dirty="0" smtClean="0">
              <a:solidFill>
                <a:srgbClr val="C00000"/>
              </a:solidFill>
            </a:endParaRPr>
          </a:p>
          <a:p>
            <a:r>
              <a:rPr lang="cs-CZ" i="1" dirty="0" smtClean="0">
                <a:solidFill>
                  <a:srgbClr val="C00000"/>
                </a:solidFill>
              </a:rPr>
              <a:t> </a:t>
            </a:r>
            <a:r>
              <a:rPr lang="cs-CZ" i="1" dirty="0" smtClean="0">
                <a:solidFill>
                  <a:srgbClr val="002060"/>
                </a:solidFill>
              </a:rPr>
              <a:t>a =</a:t>
            </a:r>
            <a:r>
              <a:rPr lang="cs-CZ" i="1" dirty="0" smtClean="0">
                <a:solidFill>
                  <a:srgbClr val="C00000"/>
                </a:solidFill>
              </a:rPr>
              <a:t> </a:t>
            </a: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000364" y="2857496"/>
          <a:ext cx="1285884" cy="1000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Rovnice" r:id="rId3" imgW="419040" imgH="431640" progId="Equation.3">
                  <p:embed/>
                </p:oleObj>
              </mc:Choice>
              <mc:Fallback>
                <p:oleObj name="Rovnice" r:id="rId3" imgW="419040" imgH="4316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364" y="2857496"/>
                        <a:ext cx="1285884" cy="10001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1785918" y="4714884"/>
          <a:ext cx="857256" cy="12144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Rovnice" r:id="rId5" imgW="241200" imgH="457200" progId="Equation.3">
                  <p:embed/>
                </p:oleObj>
              </mc:Choice>
              <mc:Fallback>
                <p:oleObj name="Rovnice" r:id="rId5" imgW="241200" imgH="4572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5918" y="4714884"/>
                        <a:ext cx="857256" cy="121444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>
                <a:solidFill>
                  <a:srgbClr val="002060"/>
                </a:solidFill>
              </a:rPr>
              <a:t>Opáčko k přijímacím zkouškám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>
                <a:solidFill>
                  <a:srgbClr val="C00000"/>
                </a:solidFill>
              </a:rPr>
              <a:t>Lichoběžník:</a:t>
            </a:r>
          </a:p>
          <a:p>
            <a:r>
              <a:rPr lang="cs-CZ" i="1" dirty="0" smtClean="0"/>
              <a:t>Obvod:  o = a + b + c + d</a:t>
            </a:r>
          </a:p>
          <a:p>
            <a:endParaRPr lang="cs-CZ" i="1" dirty="0" smtClean="0"/>
          </a:p>
          <a:p>
            <a:r>
              <a:rPr lang="cs-CZ" i="1" dirty="0" smtClean="0"/>
              <a:t>Obsah:  S =</a:t>
            </a:r>
          </a:p>
          <a:p>
            <a:pPr>
              <a:buNone/>
            </a:pPr>
            <a:endParaRPr lang="cs-CZ" i="1" dirty="0" smtClean="0"/>
          </a:p>
          <a:p>
            <a:r>
              <a:rPr lang="cs-CZ" i="1" dirty="0" smtClean="0">
                <a:solidFill>
                  <a:srgbClr val="C00000"/>
                </a:solidFill>
              </a:rPr>
              <a:t>Kruh</a:t>
            </a:r>
            <a:r>
              <a:rPr lang="cs-CZ" i="1" smtClean="0">
                <a:solidFill>
                  <a:srgbClr val="C00000"/>
                </a:solidFill>
              </a:rPr>
              <a:t>, kružnice:</a:t>
            </a:r>
            <a:endParaRPr lang="cs-CZ" i="1" dirty="0" smtClean="0">
              <a:solidFill>
                <a:srgbClr val="C00000"/>
              </a:solidFill>
            </a:endParaRPr>
          </a:p>
          <a:p>
            <a:r>
              <a:rPr lang="cs-CZ" i="1" dirty="0" smtClean="0"/>
              <a:t>Obvod:   o = 2</a:t>
            </a:r>
            <a:r>
              <a:rPr lang="el-GR" i="1" dirty="0" smtClean="0"/>
              <a:t>π</a:t>
            </a:r>
            <a:r>
              <a:rPr lang="cs-CZ" i="1" dirty="0" smtClean="0"/>
              <a:t>r </a:t>
            </a:r>
          </a:p>
          <a:p>
            <a:r>
              <a:rPr lang="cs-CZ" i="1" dirty="0" smtClean="0"/>
              <a:t>Obsah:   S = </a:t>
            </a:r>
            <a:r>
              <a:rPr lang="el-GR" i="1" dirty="0" smtClean="0"/>
              <a:t>π</a:t>
            </a:r>
            <a:r>
              <a:rPr lang="cs-CZ" i="1" dirty="0" smtClean="0"/>
              <a:t>r²        r = </a:t>
            </a:r>
            <a:endParaRPr lang="cs-CZ" i="1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2928926" y="2928934"/>
          <a:ext cx="1357322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Rovnice" r:id="rId3" imgW="647640" imgH="393480" progId="Equation.3">
                  <p:embed/>
                </p:oleObj>
              </mc:Choice>
              <mc:Fallback>
                <p:oleObj name="Rovnice" r:id="rId3" imgW="64764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8926" y="2928934"/>
                        <a:ext cx="1357322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5143504" y="4714884"/>
          <a:ext cx="714380" cy="11430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name="Rovnice" r:id="rId5" imgW="291960" imgH="444240" progId="Equation.3">
                  <p:embed/>
                </p:oleObj>
              </mc:Choice>
              <mc:Fallback>
                <p:oleObj name="Rovnice" r:id="rId5" imgW="291960" imgH="4442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3504" y="4714884"/>
                        <a:ext cx="714380" cy="11430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citel\AppData\Local\Microsoft\Windows\Temporary Internet Files\Content.IE5\IQ740D99\MC900311742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429388" y="2214554"/>
            <a:ext cx="1571636" cy="2071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>
                <a:solidFill>
                  <a:srgbClr val="002060"/>
                </a:solidFill>
              </a:rPr>
              <a:t>Opáčko k přijímacím zkouškám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Krychle:  </a:t>
            </a:r>
          </a:p>
          <a:p>
            <a:r>
              <a:rPr lang="cs-CZ" dirty="0" smtClean="0"/>
              <a:t>Povrch:  S = 6 x a²</a:t>
            </a:r>
          </a:p>
          <a:p>
            <a:r>
              <a:rPr lang="cs-CZ" dirty="0" smtClean="0"/>
              <a:t>Objem:  V = a³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C00000"/>
                </a:solidFill>
              </a:rPr>
              <a:t>Kvádr: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   Povrch:  S = 2x(ab+ </a:t>
            </a:r>
            <a:r>
              <a:rPr lang="cs-CZ" dirty="0" err="1" smtClean="0"/>
              <a:t>bc</a:t>
            </a:r>
            <a:r>
              <a:rPr lang="cs-CZ" dirty="0" smtClean="0"/>
              <a:t> + </a:t>
            </a:r>
            <a:r>
              <a:rPr lang="cs-CZ" dirty="0" err="1" smtClean="0"/>
              <a:t>ac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/>
              <a:t>   Objem:  V = a x b x c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b="1" i="1" dirty="0" smtClean="0">
                <a:solidFill>
                  <a:srgbClr val="002060"/>
                </a:solidFill>
              </a:rPr>
              <a:t>Opáčko k přijímacím zkouškám</a:t>
            </a:r>
            <a:endParaRPr lang="cs-CZ" sz="4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>
                <a:solidFill>
                  <a:srgbClr val="C00000"/>
                </a:solidFill>
              </a:rPr>
              <a:t>Kolmý hranol:</a:t>
            </a:r>
          </a:p>
          <a:p>
            <a:r>
              <a:rPr lang="cs-CZ" i="1" dirty="0" smtClean="0"/>
              <a:t>Povrch:  S = 2 </a:t>
            </a:r>
            <a:r>
              <a:rPr lang="cs-CZ" i="1" dirty="0" err="1" smtClean="0"/>
              <a:t>Sp</a:t>
            </a:r>
            <a:r>
              <a:rPr lang="cs-CZ" i="1" dirty="0" smtClean="0"/>
              <a:t> + </a:t>
            </a:r>
            <a:r>
              <a:rPr lang="cs-CZ" i="1" dirty="0" err="1" smtClean="0"/>
              <a:t>Spl</a:t>
            </a:r>
            <a:r>
              <a:rPr lang="cs-CZ" i="1" dirty="0" smtClean="0"/>
              <a:t>             </a:t>
            </a:r>
          </a:p>
          <a:p>
            <a:r>
              <a:rPr lang="cs-CZ" i="1" dirty="0" smtClean="0"/>
              <a:t>Objem:  V = </a:t>
            </a:r>
            <a:r>
              <a:rPr lang="cs-CZ" i="1" dirty="0" err="1" smtClean="0"/>
              <a:t>Sp</a:t>
            </a:r>
            <a:r>
              <a:rPr lang="cs-CZ" i="1" dirty="0" smtClean="0"/>
              <a:t> x v</a:t>
            </a:r>
          </a:p>
          <a:p>
            <a:endParaRPr lang="cs-CZ" i="1" dirty="0" smtClean="0"/>
          </a:p>
          <a:p>
            <a:r>
              <a:rPr lang="cs-CZ" i="1" dirty="0" smtClean="0">
                <a:solidFill>
                  <a:srgbClr val="C00000"/>
                </a:solidFill>
              </a:rPr>
              <a:t>Rotační válec:</a:t>
            </a:r>
          </a:p>
          <a:p>
            <a:r>
              <a:rPr lang="cs-CZ" i="1" dirty="0" smtClean="0"/>
              <a:t>Povrch:  S = 2</a:t>
            </a:r>
            <a:r>
              <a:rPr lang="el-GR" i="1" dirty="0" smtClean="0"/>
              <a:t>π</a:t>
            </a:r>
            <a:r>
              <a:rPr lang="cs-CZ" i="1" dirty="0" smtClean="0"/>
              <a:t>r² + 2</a:t>
            </a:r>
            <a:r>
              <a:rPr lang="el-GR" i="1" dirty="0" smtClean="0"/>
              <a:t>π</a:t>
            </a:r>
            <a:r>
              <a:rPr lang="cs-CZ" i="1" dirty="0" err="1" smtClean="0"/>
              <a:t>rv</a:t>
            </a:r>
            <a:r>
              <a:rPr lang="cs-CZ" i="1" dirty="0" smtClean="0"/>
              <a:t>     </a:t>
            </a:r>
          </a:p>
          <a:p>
            <a:r>
              <a:rPr lang="cs-CZ" i="1" dirty="0" smtClean="0"/>
              <a:t>Objem:  V = </a:t>
            </a:r>
            <a:r>
              <a:rPr lang="el-GR" i="1" dirty="0" smtClean="0"/>
              <a:t>π</a:t>
            </a:r>
            <a:r>
              <a:rPr lang="cs-CZ" i="1" dirty="0" smtClean="0"/>
              <a:t>r²v </a:t>
            </a:r>
            <a:endParaRPr lang="cs-CZ" i="1" dirty="0"/>
          </a:p>
        </p:txBody>
      </p:sp>
      <p:pic>
        <p:nvPicPr>
          <p:cNvPr id="6" name="Obrázek 5" descr="hranol.jpg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786446" y="1571612"/>
            <a:ext cx="2181225" cy="2095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ázek 6" descr="vale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22" y="4000504"/>
            <a:ext cx="1928826" cy="1738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>
                <a:solidFill>
                  <a:srgbClr val="002060"/>
                </a:solidFill>
              </a:rPr>
              <a:t>Opáčko k přijímacím zkouškám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>
                <a:solidFill>
                  <a:srgbClr val="C00000"/>
                </a:solidFill>
              </a:rPr>
              <a:t>Kolmý jehlan:</a:t>
            </a:r>
          </a:p>
          <a:p>
            <a:r>
              <a:rPr lang="cs-CZ" i="1" dirty="0" smtClean="0"/>
              <a:t>Povrch:  S = </a:t>
            </a:r>
            <a:r>
              <a:rPr lang="cs-CZ" i="1" dirty="0" err="1" smtClean="0"/>
              <a:t>Sp</a:t>
            </a:r>
            <a:r>
              <a:rPr lang="cs-CZ" i="1" dirty="0" smtClean="0"/>
              <a:t> + </a:t>
            </a:r>
            <a:r>
              <a:rPr lang="cs-CZ" i="1" dirty="0" err="1" smtClean="0"/>
              <a:t>Spl</a:t>
            </a:r>
            <a:r>
              <a:rPr lang="cs-CZ" i="1" dirty="0" smtClean="0"/>
              <a:t>   </a:t>
            </a:r>
          </a:p>
          <a:p>
            <a:endParaRPr lang="cs-CZ" i="1" dirty="0" smtClean="0"/>
          </a:p>
          <a:p>
            <a:r>
              <a:rPr lang="cs-CZ" i="1" dirty="0" smtClean="0"/>
              <a:t>Objem:  V =     </a:t>
            </a:r>
            <a:r>
              <a:rPr lang="cs-CZ" i="1" dirty="0" err="1" smtClean="0"/>
              <a:t>Sp</a:t>
            </a:r>
            <a:r>
              <a:rPr lang="cs-CZ" i="1" dirty="0" smtClean="0"/>
              <a:t> x v</a:t>
            </a:r>
          </a:p>
          <a:p>
            <a:pPr>
              <a:buNone/>
            </a:pPr>
            <a:endParaRPr lang="cs-CZ" i="1" dirty="0" smtClean="0"/>
          </a:p>
          <a:p>
            <a:r>
              <a:rPr lang="cs-CZ" i="1" dirty="0" smtClean="0">
                <a:solidFill>
                  <a:srgbClr val="C00000"/>
                </a:solidFill>
              </a:rPr>
              <a:t>Vyjádři ze vzorce objemu v:</a:t>
            </a:r>
          </a:p>
          <a:p>
            <a:endParaRPr lang="cs-CZ" i="1" dirty="0" smtClean="0">
              <a:solidFill>
                <a:srgbClr val="C00000"/>
              </a:solidFill>
            </a:endParaRPr>
          </a:p>
          <a:p>
            <a:r>
              <a:rPr lang="cs-CZ" i="1" dirty="0" smtClean="0"/>
              <a:t>v = </a:t>
            </a:r>
          </a:p>
          <a:p>
            <a:endParaRPr lang="cs-CZ" i="1" dirty="0" smtClean="0"/>
          </a:p>
          <a:p>
            <a:endParaRPr lang="cs-CZ" i="1" dirty="0" smtClean="0"/>
          </a:p>
          <a:p>
            <a:endParaRPr lang="cs-CZ" i="1" dirty="0" smtClean="0"/>
          </a:p>
          <a:p>
            <a:endParaRPr lang="cs-CZ" i="1" dirty="0" smtClean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143240" y="3000372"/>
          <a:ext cx="357190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" name="Rovnice" r:id="rId3" imgW="139680" imgH="393480" progId="Equation.3">
                  <p:embed/>
                </p:oleObj>
              </mc:Choice>
              <mc:Fallback>
                <p:oleObj name="Rovnice" r:id="rId3" imgW="1396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3240" y="3000372"/>
                        <a:ext cx="357190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1714480" y="4857760"/>
          <a:ext cx="857256" cy="10715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" name="Rovnice" r:id="rId5" imgW="241200" imgH="419040" progId="Equation.3">
                  <p:embed/>
                </p:oleObj>
              </mc:Choice>
              <mc:Fallback>
                <p:oleObj name="Rovnice" r:id="rId5" imgW="241200" imgH="4190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4480" y="4857760"/>
                        <a:ext cx="857256" cy="10715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Obrázek 5" descr="jehlanctyrboky-obrazek.png"/>
          <p:cNvPicPr>
            <a:picLocks noChangeAspect="1"/>
          </p:cNvPicPr>
          <p:nvPr/>
        </p:nvPicPr>
        <p:blipFill>
          <a:blip r:embed="rId7" cstate="print">
            <a:lum contrast="40000"/>
          </a:blip>
          <a:stretch>
            <a:fillRect/>
          </a:stretch>
        </p:blipFill>
        <p:spPr>
          <a:xfrm>
            <a:off x="5572132" y="1785926"/>
            <a:ext cx="2500330" cy="24288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>
                <a:solidFill>
                  <a:srgbClr val="002060"/>
                </a:solidFill>
              </a:rPr>
              <a:t>Opáčko k přijímacím zkouškám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>
                <a:solidFill>
                  <a:srgbClr val="C00000"/>
                </a:solidFill>
              </a:rPr>
              <a:t>Rotační kužel:</a:t>
            </a:r>
          </a:p>
          <a:p>
            <a:r>
              <a:rPr lang="cs-CZ" i="1" dirty="0" smtClean="0"/>
              <a:t>Povrch:  S = </a:t>
            </a:r>
            <a:r>
              <a:rPr lang="el-GR" i="1" dirty="0" smtClean="0"/>
              <a:t>π</a:t>
            </a:r>
            <a:r>
              <a:rPr lang="cs-CZ" i="1" dirty="0" smtClean="0"/>
              <a:t>r² + </a:t>
            </a:r>
            <a:r>
              <a:rPr lang="el-GR" i="1" dirty="0" smtClean="0"/>
              <a:t>π</a:t>
            </a:r>
            <a:r>
              <a:rPr lang="cs-CZ" i="1" dirty="0" err="1" smtClean="0"/>
              <a:t>rs</a:t>
            </a:r>
            <a:endParaRPr lang="cs-CZ" i="1" dirty="0" smtClean="0"/>
          </a:p>
          <a:p>
            <a:endParaRPr lang="cs-CZ" i="1" dirty="0" smtClean="0"/>
          </a:p>
          <a:p>
            <a:r>
              <a:rPr lang="cs-CZ" i="1" dirty="0" smtClean="0"/>
              <a:t>Objem:  V =     </a:t>
            </a:r>
            <a:r>
              <a:rPr lang="el-GR" i="1" dirty="0" smtClean="0"/>
              <a:t>π</a:t>
            </a:r>
            <a:r>
              <a:rPr lang="cs-CZ" i="1" dirty="0" smtClean="0"/>
              <a:t>r²v </a:t>
            </a:r>
          </a:p>
          <a:p>
            <a:endParaRPr lang="cs-CZ" i="1" dirty="0" smtClean="0"/>
          </a:p>
          <a:p>
            <a:r>
              <a:rPr lang="cs-CZ" i="1" dirty="0" smtClean="0">
                <a:solidFill>
                  <a:srgbClr val="C00000"/>
                </a:solidFill>
              </a:rPr>
              <a:t>Vyjádři ze vzorce objemu </a:t>
            </a:r>
            <a:r>
              <a:rPr lang="cs-CZ" sz="4400" i="1" dirty="0" smtClean="0">
                <a:solidFill>
                  <a:srgbClr val="C00000"/>
                </a:solidFill>
              </a:rPr>
              <a:t>r</a:t>
            </a:r>
            <a:r>
              <a:rPr lang="cs-CZ" i="1" dirty="0" smtClean="0">
                <a:solidFill>
                  <a:srgbClr val="C00000"/>
                </a:solidFill>
              </a:rPr>
              <a:t>:</a:t>
            </a:r>
          </a:p>
          <a:p>
            <a:endParaRPr lang="cs-CZ" i="1" dirty="0" smtClean="0">
              <a:solidFill>
                <a:srgbClr val="C00000"/>
              </a:solidFill>
            </a:endParaRPr>
          </a:p>
          <a:p>
            <a:r>
              <a:rPr lang="cs-CZ" i="1" dirty="0" smtClean="0">
                <a:solidFill>
                  <a:srgbClr val="C00000"/>
                </a:solidFill>
              </a:rPr>
              <a:t>r = </a:t>
            </a:r>
          </a:p>
          <a:p>
            <a:endParaRPr lang="cs-CZ" i="1" dirty="0" smtClean="0"/>
          </a:p>
          <a:p>
            <a:endParaRPr lang="cs-CZ" i="1" dirty="0"/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3143240" y="2928934"/>
          <a:ext cx="285752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4" name="Rovnice" r:id="rId3" imgW="139680" imgH="393480" progId="Equation.3">
                  <p:embed/>
                </p:oleObj>
              </mc:Choice>
              <mc:Fallback>
                <p:oleObj name="Rovnice" r:id="rId3" imgW="13968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3240" y="2928934"/>
                        <a:ext cx="285752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1571604" y="5000636"/>
          <a:ext cx="857256" cy="1000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5" name="Rovnice" r:id="rId5" imgW="355320" imgH="444240" progId="Equation.3">
                  <p:embed/>
                </p:oleObj>
              </mc:Choice>
              <mc:Fallback>
                <p:oleObj name="Rovnice" r:id="rId5" imgW="355320" imgH="44424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1604" y="5000636"/>
                        <a:ext cx="857256" cy="10001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Obrázek 7" descr="kuzel_obrazek_s_popiskem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72066" y="1643051"/>
            <a:ext cx="2967035" cy="27146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>
                <a:solidFill>
                  <a:srgbClr val="002060"/>
                </a:solidFill>
              </a:rPr>
              <a:t>Opáčko k přijímacím zkouškám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>
                <a:solidFill>
                  <a:srgbClr val="C00000"/>
                </a:solidFill>
              </a:rPr>
              <a:t>Koule:</a:t>
            </a:r>
          </a:p>
          <a:p>
            <a:r>
              <a:rPr lang="cs-CZ" i="1" dirty="0" smtClean="0"/>
              <a:t>Povrch:  S = 4</a:t>
            </a:r>
            <a:r>
              <a:rPr lang="el-GR" b="1" i="1" dirty="0" smtClean="0">
                <a:solidFill>
                  <a:srgbClr val="002060"/>
                </a:solidFill>
              </a:rPr>
              <a:t> </a:t>
            </a:r>
            <a:r>
              <a:rPr lang="el-GR" b="1" i="1" dirty="0" smtClean="0"/>
              <a:t>π</a:t>
            </a:r>
            <a:r>
              <a:rPr lang="cs-CZ" b="1" i="1" dirty="0" smtClean="0"/>
              <a:t>r²</a:t>
            </a:r>
          </a:p>
          <a:p>
            <a:endParaRPr lang="cs-CZ" i="1" dirty="0" smtClean="0"/>
          </a:p>
          <a:p>
            <a:r>
              <a:rPr lang="cs-CZ" i="1" dirty="0" smtClean="0"/>
              <a:t>Objem:  V =     </a:t>
            </a:r>
            <a:r>
              <a:rPr lang="el-GR" b="1" i="1" dirty="0" smtClean="0"/>
              <a:t> π</a:t>
            </a:r>
            <a:r>
              <a:rPr lang="cs-CZ" b="1" i="1" dirty="0" smtClean="0"/>
              <a:t>r³</a:t>
            </a:r>
          </a:p>
          <a:p>
            <a:endParaRPr lang="cs-CZ" b="1" i="1" dirty="0" smtClean="0"/>
          </a:p>
          <a:p>
            <a:r>
              <a:rPr lang="cs-CZ" i="1" dirty="0" smtClean="0">
                <a:solidFill>
                  <a:srgbClr val="C00000"/>
                </a:solidFill>
              </a:rPr>
              <a:t>Vyjádři ze vzorce objemu r:</a:t>
            </a:r>
            <a:r>
              <a:rPr lang="cs-CZ" i="1" dirty="0" smtClean="0"/>
              <a:t>  </a:t>
            </a:r>
          </a:p>
          <a:p>
            <a:endParaRPr lang="cs-CZ" i="1" dirty="0" smtClean="0"/>
          </a:p>
          <a:p>
            <a:r>
              <a:rPr lang="cs-CZ" i="1" dirty="0" smtClean="0"/>
              <a:t>r = </a:t>
            </a:r>
            <a:endParaRPr lang="cs-CZ" i="1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071802" y="2857496"/>
          <a:ext cx="500066" cy="1000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6" name="Rovnice" r:id="rId3" imgW="152280" imgH="393480" progId="Equation.3">
                  <p:embed/>
                </p:oleObj>
              </mc:Choice>
              <mc:Fallback>
                <p:oleObj name="Rovnice" r:id="rId3" imgW="1522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1802" y="2857496"/>
                        <a:ext cx="500066" cy="10001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1500166" y="4714884"/>
          <a:ext cx="928694" cy="11430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7" name="Rovnice" r:id="rId5" imgW="368280" imgH="444240" progId="Equation.3">
                  <p:embed/>
                </p:oleObj>
              </mc:Choice>
              <mc:Fallback>
                <p:oleObj name="Rovnice" r:id="rId5" imgW="368280" imgH="4442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0166" y="4714884"/>
                        <a:ext cx="928694" cy="11430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Obrázek 5" descr="koul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57818" y="2071678"/>
            <a:ext cx="2143140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i="1" dirty="0" smtClean="0"/>
              <a:t>Citace: </a:t>
            </a:r>
            <a:br>
              <a:rPr lang="cs-CZ" b="1" i="1" dirty="0" smtClean="0"/>
            </a:br>
            <a:r>
              <a:rPr lang="cs-CZ" b="1" i="1" dirty="0" smtClean="0"/>
              <a:t> Archiv autora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321</TotalTime>
  <Words>362</Words>
  <Application>Microsoft Office PowerPoint</Application>
  <PresentationFormat>Předvádění na obrazovce (4:3)</PresentationFormat>
  <Paragraphs>95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Lití písma</vt:lpstr>
      <vt:lpstr>Rovnice</vt:lpstr>
      <vt:lpstr>Prezentace aplikace PowerPoint</vt:lpstr>
      <vt:lpstr>Anotace</vt:lpstr>
      <vt:lpstr>Opáčko k přijímacím zkouškám</vt:lpstr>
      <vt:lpstr>Opáčko k přijímacím zkouškám</vt:lpstr>
      <vt:lpstr>Opáčko k přijímacím zkouškám</vt:lpstr>
      <vt:lpstr>Opáčko k přijímacím zkouškám</vt:lpstr>
      <vt:lpstr>Opáčko k přijímacím zkouškám</vt:lpstr>
      <vt:lpstr>Opáčko k přijímacím zkouškám</vt:lpstr>
      <vt:lpstr>Opáčko k přijímacím zkouškám</vt:lpstr>
      <vt:lpstr>Opáčko k přijímacím zkouškám</vt:lpstr>
      <vt:lpstr>Opáčko k přijímacím zkouškám</vt:lpstr>
      <vt:lpstr>Citace:   Archiv autora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Ucitel</cp:lastModifiedBy>
  <cp:revision>37</cp:revision>
  <dcterms:created xsi:type="dcterms:W3CDTF">2013-02-11T08:22:19Z</dcterms:created>
  <dcterms:modified xsi:type="dcterms:W3CDTF">2013-07-01T16:32:28Z</dcterms:modified>
</cp:coreProperties>
</file>