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56" r:id="rId4"/>
    <p:sldId id="257" r:id="rId5"/>
    <p:sldId id="258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AD04E-8EA4-4AD5-AB37-F2ADB94650A9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DA866-FC6B-4CC3-A490-F97B1C445AE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83755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AD04E-8EA4-4AD5-AB37-F2ADB94650A9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DA866-FC6B-4CC3-A490-F97B1C445AE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32681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AD04E-8EA4-4AD5-AB37-F2ADB94650A9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DA866-FC6B-4CC3-A490-F97B1C445AE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11422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AD04E-8EA4-4AD5-AB37-F2ADB94650A9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DA866-FC6B-4CC3-A490-F97B1C445AE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1146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AD04E-8EA4-4AD5-AB37-F2ADB94650A9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DA866-FC6B-4CC3-A490-F97B1C445AE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23961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AD04E-8EA4-4AD5-AB37-F2ADB94650A9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DA866-FC6B-4CC3-A490-F97B1C445AE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53169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AD04E-8EA4-4AD5-AB37-F2ADB94650A9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DA866-FC6B-4CC3-A490-F97B1C445AE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2908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AD04E-8EA4-4AD5-AB37-F2ADB94650A9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DA866-FC6B-4CC3-A490-F97B1C445AE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53445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AD04E-8EA4-4AD5-AB37-F2ADB94650A9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DA866-FC6B-4CC3-A490-F97B1C445AE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9171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AD04E-8EA4-4AD5-AB37-F2ADB94650A9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DA866-FC6B-4CC3-A490-F97B1C445AE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63458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AD04E-8EA4-4AD5-AB37-F2ADB94650A9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DA866-FC6B-4CC3-A490-F97B1C445AE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48447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0AD04E-8EA4-4AD5-AB37-F2ADB94650A9}" type="datetimeFigureOut">
              <a:rPr lang="cs-CZ" smtClean="0"/>
              <a:pPr/>
              <a:t>16.9.2013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FDA866-FC6B-4CC3-A490-F97B1C445AE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37482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9594135"/>
              </p:ext>
            </p:extLst>
          </p:nvPr>
        </p:nvGraphicFramePr>
        <p:xfrm>
          <a:off x="571500" y="428625"/>
          <a:ext cx="7929564" cy="4236343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Kotvová Olga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: VY_42_INOVACE_2404_ 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SLOVNÍ Ú.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SLOVNÍ ÚLOHY PODOBNOST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11. 2.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 12.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2. 2013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	Prezentace je vytvořena jako zábavné příklady, které se snaží žáci postupně vyřešit. Cílem je, aby žáci viděli, že matematika může být </a:t>
            </a:r>
            <a:r>
              <a:rPr lang="cs-CZ" sz="2000" smtClean="0"/>
              <a:t>i veselá.   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	Materiál podněcuje zájem žáků o učivu,  rozšiřuje rozhled a motivuje žáky k  další práci. Je interaktivní, po kliknutí se objeví řešení.</a:t>
            </a:r>
          </a:p>
          <a:p>
            <a:pPr>
              <a:buNone/>
            </a:pPr>
            <a:r>
              <a:rPr lang="cs-CZ" sz="2000" dirty="0" smtClean="0"/>
              <a:t>      Prezentace náleží 9. ročníku, vzdělávací oblasti Využití podobnost, tematickým okruhům Podobnost.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dirty="0" smtClean="0">
                <a:latin typeface="Arial" pitchFamily="34" charset="0"/>
                <a:cs typeface="Arial" pitchFamily="34" charset="0"/>
              </a:rPr>
              <a:t>Podobnost</a:t>
            </a:r>
            <a:br>
              <a:rPr lang="cs-CZ" b="1" i="1" dirty="0" smtClean="0">
                <a:latin typeface="Arial" pitchFamily="34" charset="0"/>
                <a:cs typeface="Arial" pitchFamily="34" charset="0"/>
              </a:rPr>
            </a:br>
            <a:r>
              <a:rPr lang="cs-CZ" i="1" dirty="0" smtClean="0">
                <a:latin typeface="Arial" pitchFamily="34" charset="0"/>
                <a:cs typeface="Arial" pitchFamily="34" charset="0"/>
              </a:rPr>
              <a:t>Jak využít podobnost</a:t>
            </a: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idx="1"/>
              </p:nvPr>
            </p:nvSpPr>
            <p:spPr>
              <a:xfrm>
                <a:off x="456768" y="1556792"/>
                <a:ext cx="8229600" cy="452596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2800" i="1" u="sng" dirty="0" smtClean="0">
                    <a:latin typeface="Arial" pitchFamily="34" charset="0"/>
                    <a:cs typeface="Arial" pitchFamily="34" charset="0"/>
                  </a:rPr>
                  <a:t>Příklad 1:</a:t>
                </a:r>
              </a:p>
              <a:p>
                <a:pPr marL="0" indent="0">
                  <a:buNone/>
                </a:pPr>
                <a:r>
                  <a:rPr lang="cs-CZ" sz="2400" i="1" dirty="0" smtClean="0">
                    <a:latin typeface="Arial" pitchFamily="34" charset="0"/>
                    <a:cs typeface="Arial" pitchFamily="34" charset="0"/>
                  </a:rPr>
                  <a:t>Na vodorovnou louku svítí slunce. Na obrázku vidíš stín stromu 4,2m a stín svislé metrové tyče dlouhý 1,2m. Vypočítej výšku stromu.</a:t>
                </a:r>
              </a:p>
              <a:p>
                <a:pPr marL="0" indent="0">
                  <a:buNone/>
                </a:pPr>
                <a:endParaRPr lang="cs-CZ" sz="2400" i="1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latin typeface="Cambria Math"/>
                          <a:cs typeface="Arial" pitchFamily="34" charset="0"/>
                        </a:rPr>
                        <m:t>𝑥</m:t>
                      </m:r>
                      <m:r>
                        <a:rPr lang="cs-CZ" sz="2400" b="0" i="1" smtClean="0">
                          <a:latin typeface="Cambria Math"/>
                          <a:cs typeface="Arial" pitchFamily="34" charset="0"/>
                        </a:rPr>
                        <m:t>:1=4,2:1,2</m:t>
                      </m:r>
                    </m:oMath>
                  </m:oMathPara>
                </a14:m>
                <a:endParaRPr lang="cs-CZ" sz="2400" b="0" i="1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400" b="0" i="1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800" i="1" dirty="0" smtClean="0">
                  <a:solidFill>
                    <a:srgbClr val="FF0000"/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sz="2400" i="1" dirty="0" smtClean="0">
                    <a:latin typeface="Arial" pitchFamily="34" charset="0"/>
                    <a:cs typeface="Arial" pitchFamily="34" charset="0"/>
                  </a:rPr>
                  <a:t>Výška stromu je 3,5m.</a:t>
                </a:r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6768" y="1556792"/>
                <a:ext cx="8229600" cy="4525963"/>
              </a:xfrm>
              <a:blipFill rotWithShape="1">
                <a:blip r:embed="rId2" cstate="print"/>
                <a:stretch>
                  <a:fillRect l="-1556" t="-13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284984"/>
            <a:ext cx="3888000" cy="2648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53623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788" y="4195355"/>
            <a:ext cx="2564232" cy="248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008112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latin typeface="Arial" pitchFamily="34" charset="0"/>
                <a:cs typeface="Arial" pitchFamily="34" charset="0"/>
              </a:rPr>
              <a:t>Podobnost</a:t>
            </a:r>
            <a:br>
              <a:rPr lang="cs-CZ" b="1" i="1" dirty="0" smtClean="0">
                <a:latin typeface="Arial" pitchFamily="34" charset="0"/>
                <a:cs typeface="Arial" pitchFamily="34" charset="0"/>
              </a:rPr>
            </a:br>
            <a:r>
              <a:rPr lang="cs-CZ" i="1" dirty="0" smtClean="0">
                <a:latin typeface="Arial" pitchFamily="34" charset="0"/>
                <a:cs typeface="Arial" pitchFamily="34" charset="0"/>
              </a:rPr>
              <a:t>Jak využít podobnost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5194571"/>
          </a:xfrm>
        </p:spPr>
        <p:txBody>
          <a:bodyPr/>
          <a:lstStyle/>
          <a:p>
            <a:pPr marL="0" indent="0">
              <a:buNone/>
            </a:pPr>
            <a:r>
              <a:rPr lang="cs-CZ" b="1" i="1" u="sng" dirty="0" smtClean="0"/>
              <a:t>Příklad 2:</a:t>
            </a:r>
          </a:p>
          <a:p>
            <a:pPr marL="0" indent="0">
              <a:buNone/>
            </a:pP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Výstražná značka s dodatkovou tabulkou upozorňuje na nebezpečný spád 10% v délce 500m. Přitom 10% udává, že na každých 100m délky ve vodorovném směru klesá silnice o 10m. Vypočítej výškový rozdíl mezi místem, které je označeno touto značkou, a místem, kde po 500m nebezpečné klesání končí?</a:t>
            </a:r>
          </a:p>
          <a:p>
            <a:pPr marL="0" indent="0">
              <a:buNone/>
            </a:pP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				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699263"/>
            <a:ext cx="3876675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43816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/>
          <p:cNvPicPr>
            <a:picLocks noChangeAspect="1" noChangeArrowheads="1"/>
          </p:cNvPicPr>
          <p:nvPr/>
        </p:nvPicPr>
        <p:blipFill>
          <a:blip r:embed="rId2" cstate="print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836712"/>
            <a:ext cx="4905499" cy="4752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dirty="0" smtClean="0">
                <a:latin typeface="Arial" pitchFamily="34" charset="0"/>
                <a:cs typeface="Arial" pitchFamily="34" charset="0"/>
              </a:rPr>
              <a:t>Podobnost</a:t>
            </a:r>
            <a:br>
              <a:rPr lang="cs-CZ" b="1" i="1" dirty="0" smtClean="0">
                <a:latin typeface="Arial" pitchFamily="34" charset="0"/>
                <a:cs typeface="Arial" pitchFamily="34" charset="0"/>
              </a:rPr>
            </a:br>
            <a:r>
              <a:rPr lang="cs-CZ" i="1" dirty="0" smtClean="0">
                <a:latin typeface="Arial" pitchFamily="34" charset="0"/>
                <a:cs typeface="Arial" pitchFamily="34" charset="0"/>
              </a:rPr>
              <a:t>Jak využít podobnost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611560" y="1628800"/>
                <a:ext cx="8229600" cy="4525963"/>
              </a:xfrm>
            </p:spPr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500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100</m:t>
                          </m:r>
                        </m:den>
                      </m:f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 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:500=10:100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            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=500</m:t>
                      </m:r>
                      <m:r>
                        <a:rPr lang="cs-CZ" b="0" i="1" smtClean="0">
                          <a:latin typeface="Cambria Math"/>
                        </a:rPr>
                        <m:t>𝑥</m:t>
                      </m:r>
                      <m:r>
                        <a:rPr lang="cs-CZ" b="0" i="1" smtClean="0">
                          <a:latin typeface="Cambria Math"/>
                        </a:rPr>
                        <m:t>0,1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0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40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=50</m:t>
                      </m:r>
                      <m:r>
                        <a:rPr lang="cs-CZ" sz="40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𝑚</m:t>
                      </m:r>
                    </m:oMath>
                  </m:oMathPara>
                </a14:m>
                <a:endParaRPr lang="cs-CZ" sz="4000" dirty="0" smtClean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sz="4000" i="1" dirty="0" smtClean="0"/>
                  <a:t>Výškový rozdíl je 50m.</a:t>
                </a:r>
                <a:endParaRPr lang="cs-CZ" sz="4000" i="1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11560" y="1628800"/>
                <a:ext cx="8229600" cy="4525963"/>
              </a:xfrm>
              <a:blipFill rotWithShape="1">
                <a:blip r:embed="rId3" cstate="print"/>
                <a:stretch>
                  <a:fillRect l="-259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80080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212976"/>
            <a:ext cx="3097075" cy="316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385923" y="1574115"/>
                <a:ext cx="8229600" cy="452596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b="1" i="1" u="sng" dirty="0" smtClean="0"/>
                  <a:t>Příklad 3:</a:t>
                </a:r>
              </a:p>
              <a:p>
                <a:pPr marL="0" indent="0">
                  <a:buNone/>
                </a:pPr>
                <a:r>
                  <a:rPr lang="cs-CZ" i="1" dirty="0" smtClean="0"/>
                  <a:t>Urči podle údajů z obrázku vzdálenost dvou fotbalistů, když znáš tyto údaje: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7,5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𝑋𝑌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14</m:t>
                          </m:r>
                        </m:den>
                      </m:f>
                    </m:oMath>
                  </m:oMathPara>
                </a14:m>
                <a:endParaRPr lang="cs-CZ" i="1" dirty="0" smtClean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𝑋𝑌</m:t>
                      </m:r>
                      <m:r>
                        <a:rPr lang="cs-CZ" b="0" i="1" smtClean="0">
                          <a:latin typeface="Cambria Math"/>
                        </a:rPr>
                        <m:t>=0,4×14</m:t>
                      </m:r>
                    </m:oMath>
                  </m:oMathPara>
                </a14:m>
                <a:endParaRPr lang="cs-CZ" i="1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𝑋𝑌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=5,6</m:t>
                    </m:r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𝑚</m:t>
                    </m:r>
                  </m:oMath>
                </a14:m>
                <a:r>
                  <a:rPr lang="cs-CZ" sz="2400" i="1" dirty="0" smtClean="0">
                    <a:latin typeface="Arial" pitchFamily="34" charset="0"/>
                    <a:cs typeface="Arial" pitchFamily="34" charset="0"/>
                  </a:rPr>
                  <a:t>Vzdálenost fotbalistů je 5,6m</a:t>
                </a:r>
              </a:p>
              <a:p>
                <a:pPr marL="0" indent="0">
                  <a:buNone/>
                </a:pPr>
                <a:endParaRPr lang="cs-CZ" i="1" dirty="0" smtClean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i="1" dirty="0" smtClean="0"/>
              </a:p>
              <a:p>
                <a:pPr marL="0" indent="0">
                  <a:buNone/>
                </a:pPr>
                <a:endParaRPr lang="cs-CZ" i="1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85923" y="1574115"/>
                <a:ext cx="8229600" cy="4525963"/>
              </a:xfrm>
              <a:blipFill rotWithShape="1">
                <a:blip r:embed="rId3" cstate="print"/>
                <a:stretch>
                  <a:fillRect l="-1852" t="-17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Podobnost</a:t>
            </a:r>
            <a:r>
              <a:rPr lang="cs-CZ" b="1" i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b="1" i="1" dirty="0" smtClean="0">
                <a:latin typeface="Arial" pitchFamily="34" charset="0"/>
                <a:cs typeface="Arial" pitchFamily="34" charset="0"/>
              </a:rPr>
            </a:br>
            <a:r>
              <a:rPr lang="cs-CZ" sz="3600" i="1" dirty="0" smtClean="0">
                <a:latin typeface="Arial" pitchFamily="34" charset="0"/>
                <a:cs typeface="Arial" pitchFamily="34" charset="0"/>
              </a:rPr>
              <a:t>Jak využít podobnost</a:t>
            </a:r>
            <a:endParaRPr lang="cs-CZ" sz="3600" dirty="0"/>
          </a:p>
        </p:txBody>
      </p:sp>
      <p:pic>
        <p:nvPicPr>
          <p:cNvPr id="5122" name="Picture 2" descr="C:\Users\ucitel\AppData\Local\Microsoft\Windows\Temporary Internet Files\Content.IE5\UBDXAIF0\MC90044036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857466"/>
            <a:ext cx="936000" cy="93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ucitel\AppData\Local\Microsoft\Windows\Temporary Internet Files\Content.IE5\UBDXAIF0\MC900440363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672" y="3837097"/>
            <a:ext cx="936000" cy="93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0991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i="1" smtClean="0"/>
              <a:t>Citace: </a:t>
            </a:r>
            <a:br>
              <a:rPr lang="cs-CZ" b="1" i="1" smtClean="0"/>
            </a:br>
            <a:r>
              <a:rPr lang="cs-CZ" b="1" i="1" smtClean="0"/>
              <a:t> Archiv autora</a:t>
            </a:r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</TotalTime>
  <Words>210</Words>
  <Application>Microsoft Office PowerPoint</Application>
  <PresentationFormat>Předvádění na obrazovce (4:3)</PresentationFormat>
  <Paragraphs>37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Podobnost Jak využít podobnost</vt:lpstr>
      <vt:lpstr>Podobnost Jak využít podobnost</vt:lpstr>
      <vt:lpstr>Podobnost Jak využít podobnost</vt:lpstr>
      <vt:lpstr>Podobnost Jak využít podobnost</vt:lpstr>
      <vt:lpstr>Citace:   Archiv autora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17</cp:revision>
  <dcterms:created xsi:type="dcterms:W3CDTF">2013-02-11T08:31:59Z</dcterms:created>
  <dcterms:modified xsi:type="dcterms:W3CDTF">2013-09-16T16:21:11Z</dcterms:modified>
</cp:coreProperties>
</file>