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Arial Unicode MS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 Unicode MS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cs-CZ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Segoe UI" charset="0"/>
              </a:defRPr>
            </a:lvl1pPr>
          </a:lstStyle>
          <a:p>
            <a:fld id="{CB572655-32E1-4C28-A5EB-00893835124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4243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BAD8DBD-E19C-4F0D-96B1-DDB8426F64CF}" type="slidenum">
              <a:rPr lang="cs-CZ"/>
              <a:pPr/>
              <a:t>3</a:t>
            </a:fld>
            <a:endParaRPr lang="cs-CZ"/>
          </a:p>
        </p:txBody>
      </p:sp>
      <p:sp>
        <p:nvSpPr>
          <p:cNvPr id="1024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024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6F47C8E-15CA-4AF1-9DB4-E772884B3087}" type="slidenum">
              <a:rPr lang="cs-CZ"/>
              <a:pPr/>
              <a:t>4</a:t>
            </a:fld>
            <a:endParaRPr lang="cs-CZ"/>
          </a:p>
        </p:txBody>
      </p:sp>
      <p:sp>
        <p:nvSpPr>
          <p:cNvPr id="112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26F06A3-F778-4088-9AB2-3CDECEED4B87}" type="slidenum">
              <a:rPr lang="cs-CZ"/>
              <a:pPr/>
              <a:t>5</a:t>
            </a:fld>
            <a:endParaRPr lang="cs-CZ"/>
          </a:p>
        </p:txBody>
      </p:sp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CE5A326-0271-42EC-A580-156E7E59AE29}" type="slidenum">
              <a:rPr lang="cs-CZ"/>
              <a:pPr/>
              <a:t>6</a:t>
            </a:fld>
            <a:endParaRPr lang="cs-CZ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689C5043-3F3F-4E8C-B7BF-22BB4093981D}" type="slidenum">
              <a:rPr lang="cs-CZ"/>
              <a:pPr/>
              <a:t>7</a:t>
            </a:fld>
            <a:endParaRPr lang="cs-CZ"/>
          </a:p>
        </p:txBody>
      </p:sp>
      <p:sp>
        <p:nvSpPr>
          <p:cNvPr id="14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732A604-6FB6-452F-8489-BCFA02F3306E}" type="slidenum">
              <a:rPr lang="cs-CZ"/>
              <a:pPr/>
              <a:t>8</a:t>
            </a:fld>
            <a:endParaRPr lang="cs-CZ"/>
          </a:p>
        </p:txBody>
      </p:sp>
      <p:sp>
        <p:nvSpPr>
          <p:cNvPr id="15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5B3BFC-3CA5-4473-BF95-92746DA5CB11}" type="slidenum">
              <a:rPr lang="cs-CZ"/>
              <a:pPr/>
              <a:t>9</a:t>
            </a:fld>
            <a:endParaRPr lang="cs-CZ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490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5631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494413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3946525" cy="397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56125" y="1604963"/>
            <a:ext cx="3946525" cy="3975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3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71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240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79948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156059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66025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636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3050"/>
            <a:ext cx="2055813" cy="530701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9800" cy="530701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4640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8013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Klikněte pro úpravu formátu textu nadpisu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045450" cy="397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Klikněte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cs typeface="Arial Unicode MS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25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5.png"/><Relationship Id="rId4" Type="http://schemas.openxmlformats.org/officeDocument/2006/relationships/image" Target="../media/image2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2563883"/>
              </p:ext>
            </p:extLst>
          </p:nvPr>
        </p:nvGraphicFramePr>
        <p:xfrm>
          <a:off x="571500" y="428625"/>
          <a:ext cx="7929564" cy="4206816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Kotvová Olga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VY_42_INOVACE_2504_GON. 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F.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 PRAXI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GONIOMETRICKÉ FUNKCE V PRAXI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3. 3.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ověření: 8. 3.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	Prezentace je vytvořena k procvičení goniometrických funkcí. Cílem je, aby žáci viděli, že matematika může být i zábavná. Materiál podněcuje zájem žáků o učivu,  rozšiřuje rozhled a motivuje žáky k  další práci. Je interaktivní, po kliknutí se objeví řešení.</a:t>
            </a:r>
          </a:p>
          <a:p>
            <a:pPr>
              <a:buNone/>
            </a:pPr>
            <a:r>
              <a:rPr lang="cs-CZ" sz="2000" dirty="0" smtClean="0"/>
              <a:t>      Prezentace náleží 9. ročníku, vzdělávací oblasti goniometrické   	funkce, tematickým </a:t>
            </a:r>
            <a:r>
              <a:rPr lang="cs-CZ" sz="2000" smtClean="0"/>
              <a:t>okruhům Funkce.</a:t>
            </a:r>
            <a:endParaRPr lang="cs-CZ" sz="20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ucitel\AppData\Local\Microsoft\Windows\Temporary Internet Files\Content.IE5\5DOF7Z7H\MC900411366[1].wmf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886" y="246437"/>
            <a:ext cx="5196230" cy="41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000" b="1" i="1" dirty="0" smtClean="0">
                <a:solidFill>
                  <a:srgbClr val="000000"/>
                </a:solidFill>
              </a:rPr>
              <a:t>   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000" b="1" i="1" dirty="0">
                <a:solidFill>
                  <a:srgbClr val="000000"/>
                </a:solidFill>
              </a:rPr>
              <a:t> </a:t>
            </a:r>
            <a:r>
              <a:rPr lang="cs-CZ" sz="4000" b="1" i="1" dirty="0" smtClean="0">
                <a:solidFill>
                  <a:srgbClr val="000000"/>
                </a:solidFill>
              </a:rPr>
              <a:t>                                                         Goniometrické </a:t>
            </a:r>
            <a:r>
              <a:rPr lang="cs-CZ" sz="40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395288" y="1557338"/>
            <a:ext cx="8569200" cy="4525962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b="1" i="1" u="sng" dirty="0">
                <a:solidFill>
                  <a:srgbClr val="000000"/>
                </a:solidFill>
              </a:rPr>
              <a:t>Příklad 1:</a:t>
            </a: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>
                <a:solidFill>
                  <a:srgbClr val="000000"/>
                </a:solidFill>
              </a:rPr>
              <a:t>Pod jakým úhlem stoupá silnice, je-li stoupání 10</a:t>
            </a:r>
            <a:r>
              <a:rPr lang="cs-CZ" sz="2400" i="1" dirty="0" smtClean="0">
                <a:solidFill>
                  <a:srgbClr val="000000"/>
                </a:solidFill>
              </a:rPr>
              <a:t>%?</a:t>
            </a: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 i="1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>
                <a:solidFill>
                  <a:srgbClr val="000000"/>
                </a:solidFill>
              </a:rPr>
              <a:t>Řekneme-li, že silnice má stoupání 10%, znamená to</a:t>
            </a:r>
            <a:r>
              <a:rPr lang="cs-CZ" sz="2400" i="1" dirty="0" smtClean="0">
                <a:solidFill>
                  <a:srgbClr val="000000"/>
                </a:solidFill>
              </a:rPr>
              <a:t>,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 smtClean="0">
                <a:solidFill>
                  <a:srgbClr val="000000"/>
                </a:solidFill>
              </a:rPr>
              <a:t>že </a:t>
            </a:r>
            <a:r>
              <a:rPr lang="cs-CZ" sz="2400" i="1" dirty="0">
                <a:solidFill>
                  <a:srgbClr val="000000"/>
                </a:solidFill>
              </a:rPr>
              <a:t>na vzdálenost 100m ve vodorovném směru stoupne o 10m. </a:t>
            </a:r>
            <a:endParaRPr lang="cs-CZ" sz="2400" i="1" dirty="0" smtClean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 smtClean="0">
                <a:solidFill>
                  <a:srgbClr val="000000"/>
                </a:solidFill>
              </a:rPr>
              <a:t>Znamená </a:t>
            </a:r>
            <a:r>
              <a:rPr lang="cs-CZ" sz="2400" i="1" dirty="0">
                <a:solidFill>
                  <a:srgbClr val="000000"/>
                </a:solidFill>
              </a:rPr>
              <a:t>to tedy toto:</a:t>
            </a:r>
          </a:p>
          <a:p>
            <a:pPr marL="215900" indent="-215900">
              <a:lnSpc>
                <a:spcPct val="10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 dirty="0">
              <a:solidFill>
                <a:srgbClr val="000000"/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97152"/>
            <a:ext cx="532765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citel\AppData\Local\Microsoft\Windows\Temporary Internet Files\Content.IE5\5DOF7Z7H\MC900411366[1].wmf"/>
          <p:cNvPicPr>
            <a:picLocks noChangeAspect="1" noChangeArrowheads="1"/>
          </p:cNvPicPr>
          <p:nvPr/>
        </p:nvPicPr>
        <p:blipFill>
          <a:blip r:embed="rId4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54" y="1428736"/>
            <a:ext cx="5040560" cy="4104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" name="AutoShape 1"/>
          <p:cNvSpPr>
            <a:spLocks noChangeArrowheads="1"/>
          </p:cNvSpPr>
          <p:nvPr/>
        </p:nvSpPr>
        <p:spPr bwMode="auto">
          <a:xfrm>
            <a:off x="468313" y="260350"/>
            <a:ext cx="8229600" cy="1008063"/>
          </a:xfrm>
          <a:custGeom>
            <a:avLst/>
            <a:gdLst>
              <a:gd name="G0" fmla="*/ 22859 1 2"/>
              <a:gd name="G1" fmla="*/ 2799 1 2"/>
              <a:gd name="G2" fmla="+- 2799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2799"/>
                </a:lnTo>
                <a:lnTo>
                  <a:pt x="0" y="27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98" name="AutoShape 2"/>
              <p:cNvSpPr>
                <a:spLocks noChangeArrowheads="1"/>
              </p:cNvSpPr>
              <p:nvPr/>
            </p:nvSpPr>
            <p:spPr bwMode="auto">
              <a:xfrm>
                <a:off x="457200" y="1268413"/>
                <a:ext cx="8229600" cy="4856162"/>
              </a:xfrm>
              <a:custGeom>
                <a:avLst/>
                <a:gdLst>
                  <a:gd name="G0" fmla="*/ 22859 1 2"/>
                  <a:gd name="G1" fmla="*/ 13492 1 2"/>
                  <a:gd name="G2" fmla="+- 13492 0 0"/>
                  <a:gd name="G3" fmla="+- 22859 0 0"/>
                </a:gdLst>
                <a:ahLst/>
                <a:cxnLst>
                  <a:cxn ang="0">
                    <a:pos x="r" y="vc"/>
                  </a:cxn>
                  <a:cxn ang="5400000">
                    <a:pos x="hc" y="b"/>
                  </a:cxn>
                  <a:cxn ang="10800000">
                    <a:pos x="l" y="vc"/>
                  </a:cxn>
                  <a:cxn ang="16200000">
                    <a:pos x="hc" y="t"/>
                  </a:cxn>
                </a:cxnLst>
                <a:rect l="0" t="0" r="0" b="0"/>
                <a:pathLst>
                  <a:path>
                    <a:moveTo>
                      <a:pt x="0" y="0"/>
                    </a:moveTo>
                    <a:lnTo>
                      <a:pt x="22859" y="0"/>
                    </a:lnTo>
                    <a:lnTo>
                      <a:pt x="22859" y="13492"/>
                    </a:lnTo>
                    <a:lnTo>
                      <a:pt x="0" y="13492"/>
                    </a:lnTo>
                    <a:close/>
                  </a:path>
                </a:pathLst>
              </a:cu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90000" tIns="45000" rIns="90000" bIns="45000"/>
              <a:lstStyle/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dirty="0" smtClean="0">
                  <a:solidFill>
                    <a:srgbClr val="00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r>
                  <a:rPr lang="cs-CZ" i="1" dirty="0">
                    <a:solidFill>
                      <a:srgbClr val="000000"/>
                    </a:solidFill>
                  </a:rPr>
                  <a:t>Z tabulek, nebo kalkulačkou   </a:t>
                </a:r>
                <a:endParaRPr lang="cs-CZ" i="1" dirty="0" smtClean="0">
                  <a:solidFill>
                    <a:srgbClr val="00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i="1" dirty="0" smtClean="0">
                  <a:solidFill>
                    <a:srgbClr val="00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i="1" dirty="0">
                  <a:solidFill>
                    <a:srgbClr val="00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cs-CZ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</m:ctrlPr>
                        </m:funcPr>
                        <m:fName>
                          <m:r>
                            <a:rPr lang="cs-CZ" sz="2400" i="1" smtClean="0">
                              <a:solidFill>
                                <a:srgbClr val="000000"/>
                              </a:solidFill>
                              <a:latin typeface="Cambria Math"/>
                            </a:rPr>
                            <m:t>𝑡𝑎𝑛</m:t>
                          </m:r>
                        </m:fName>
                        <m:e>
                          <m:r>
                            <a:rPr lang="cs-CZ" sz="240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  <m:r>
                            <a:rPr lang="cs-CZ" sz="2400" b="0" i="1" smtClean="0">
                              <a:solidFill>
                                <a:srgbClr val="000000"/>
                              </a:solidFill>
                              <a:latin typeface="Cambria Math"/>
                              <a:ea typeface="Cambria Math"/>
                            </a:rPr>
                            <m:t>=</m:t>
                          </m:r>
                          <m:f>
                            <m:fPr>
                              <m:ctrlPr>
                                <a:rPr lang="cs-CZ" sz="2400" b="0" i="1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fPr>
                            <m:num>
                              <m:r>
                                <a:rPr lang="cs-CZ" sz="2400" b="0" i="1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ea typeface="Cambria Math"/>
                                </a:rPr>
                                <m:t>10</m:t>
                              </m:r>
                            </m:num>
                            <m:den>
                              <m:r>
                                <a:rPr lang="cs-CZ" sz="2400" b="0" i="1" smtClean="0">
                                  <a:solidFill>
                                    <a:srgbClr val="000000"/>
                                  </a:solidFill>
                                  <a:latin typeface="Cambria Math"/>
                                  <a:ea typeface="Cambria Math"/>
                                </a:rPr>
                                <m:t>100</m:t>
                              </m:r>
                            </m:den>
                          </m:f>
                        </m:e>
                      </m:func>
                    </m:oMath>
                  </m:oMathPara>
                </a14:m>
                <a:endParaRPr lang="cs-CZ" sz="2400" i="1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sz="2400" i="1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14:m>
                  <m:oMath xmlns:m="http://schemas.openxmlformats.org/officeDocument/2006/math"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        </m:t>
                    </m:r>
                    <m:r>
                      <a:rPr lang="cs-CZ" sz="240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𝛼</m:t>
                    </m:r>
                    <m:r>
                      <a:rPr lang="cs-CZ" sz="2400" b="0" i="1" smtClean="0">
                        <a:solidFill>
                          <a:srgbClr val="FF0000"/>
                        </a:solidFill>
                        <a:latin typeface="Cambria Math"/>
                        <a:ea typeface="Cambria Math"/>
                        <a:cs typeface="Arial" pitchFamily="34" charset="0"/>
                      </a:rPr>
                      <m:t>=6 </m:t>
                    </m:r>
                  </m:oMath>
                </a14:m>
                <a:r>
                  <a:rPr lang="cs-CZ" sz="2400" i="1" dirty="0" smtClean="0">
                    <a:solidFill>
                      <a:srgbClr val="FF0000"/>
                    </a:solidFill>
                    <a:latin typeface="Calibri"/>
                    <a:cs typeface="Arial" pitchFamily="34" charset="0"/>
                  </a:rPr>
                  <a:t>°</a:t>
                </a:r>
                <a:endParaRPr lang="cs-CZ" sz="2400" i="1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sz="2400" i="1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endParaRPr lang="cs-CZ" dirty="0">
                  <a:solidFill>
                    <a:srgbClr val="000000"/>
                  </a:solidFill>
                </a:endParaRPr>
              </a:p>
              <a:p>
                <a:pPr>
                  <a:lnSpc>
                    <a:spcPct val="100000"/>
                  </a:lnSpc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  <a:tab pos="6515100" algn="l"/>
                    <a:tab pos="7239000" algn="l"/>
                    <a:tab pos="7962900" algn="l"/>
                  </a:tabLst>
                </a:pPr>
                <a:r>
                  <a:rPr lang="cs-CZ" sz="3600" i="1" dirty="0">
                    <a:solidFill>
                      <a:srgbClr val="000000"/>
                    </a:solidFill>
                  </a:rPr>
                  <a:t>Silnice stoupá pod úhlem o velikosti </a:t>
                </a:r>
                <a:r>
                  <a:rPr lang="cs-CZ" sz="3600" i="1" dirty="0" smtClean="0">
                    <a:solidFill>
                      <a:srgbClr val="000000"/>
                    </a:solidFill>
                  </a:rPr>
                  <a:t>6</a:t>
                </a:r>
                <a:r>
                  <a:rPr lang="cs-CZ" sz="3600" i="1" dirty="0" smtClean="0">
                    <a:solidFill>
                      <a:srgbClr val="000000"/>
                    </a:solidFill>
                    <a:latin typeface="Calibri"/>
                  </a:rPr>
                  <a:t>°.</a:t>
                </a:r>
                <a:endParaRPr lang="cs-CZ" sz="3600" i="1" dirty="0">
                  <a:solidFill>
                    <a:srgbClr val="000000"/>
                  </a:solidFill>
                </a:endParaRPr>
              </a:p>
            </p:txBody>
          </p:sp>
        </mc:Choice>
        <mc:Fallback xmlns="">
          <p:sp>
            <p:nvSpPr>
              <p:cNvPr id="4098" name="AutoShap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57200" y="1268413"/>
                <a:ext cx="8229600" cy="4856162"/>
              </a:xfrm>
              <a:custGeom>
                <a:avLst/>
                <a:gdLst>
                  <a:gd name="G0" fmla="*/ 22859 1 2"/>
                  <a:gd name="G1" fmla="*/ 13492 1 2"/>
                  <a:gd name="G2" fmla="+- 13492 0 0"/>
                  <a:gd name="G3" fmla="+- 22859 0 0"/>
                </a:gdLst>
                <a:ahLst/>
                <a:cxnLst>
                  <a:cxn ang="0">
                    <a:pos x="r" y="vc"/>
                  </a:cxn>
                  <a:cxn ang="5400000">
                    <a:pos x="hc" y="b"/>
                  </a:cxn>
                  <a:cxn ang="10800000">
                    <a:pos x="l" y="vc"/>
                  </a:cxn>
                  <a:cxn ang="16200000">
                    <a:pos x="hc" y="t"/>
                  </a:cxn>
                </a:cxnLst>
                <a:rect l="0" t="0" r="0" b="0"/>
                <a:pathLst>
                  <a:path>
                    <a:moveTo>
                      <a:pt x="0" y="0"/>
                    </a:moveTo>
                    <a:lnTo>
                      <a:pt x="22859" y="0"/>
                    </a:lnTo>
                    <a:lnTo>
                      <a:pt x="22859" y="13492"/>
                    </a:lnTo>
                    <a:lnTo>
                      <a:pt x="0" y="13492"/>
                    </a:lnTo>
                    <a:close/>
                  </a:path>
                </a:pathLst>
              </a:custGeom>
              <a:blipFill rotWithShape="1">
                <a:blip r:embed="rId5" cstate="print"/>
                <a:stretch>
                  <a:fillRect l="-1125000" r="-33500000" b="-21233333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99" name="AutoShape 3"/>
          <p:cNvSpPr>
            <a:spLocks noChangeArrowheads="1"/>
          </p:cNvSpPr>
          <p:nvPr/>
        </p:nvSpPr>
        <p:spPr bwMode="auto">
          <a:xfrm>
            <a:off x="554038" y="1190625"/>
            <a:ext cx="8229600" cy="4856163"/>
          </a:xfrm>
          <a:custGeom>
            <a:avLst/>
            <a:gdLst>
              <a:gd name="G0" fmla="*/ 22859 1 2"/>
              <a:gd name="G1" fmla="*/ 13492 1 2"/>
              <a:gd name="G2" fmla="+- 13492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3492"/>
                </a:lnTo>
                <a:lnTo>
                  <a:pt x="0" y="13492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 </a:t>
            </a:r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Řešení:</a:t>
            </a:r>
          </a:p>
          <a:p>
            <a:endParaRPr lang="cs-CZ" u="sng" dirty="0" smtClean="0"/>
          </a:p>
          <a:p>
            <a:r>
              <a:rPr lang="cs-CZ" i="1" dirty="0" smtClean="0"/>
              <a:t>tg</a:t>
            </a:r>
            <a:r>
              <a:rPr lang="el-GR" i="1" dirty="0" smtClean="0">
                <a:latin typeface="Arial"/>
                <a:cs typeface="Arial"/>
              </a:rPr>
              <a:t>α</a:t>
            </a:r>
            <a:r>
              <a:rPr lang="cs-CZ" i="1" dirty="0" smtClean="0">
                <a:latin typeface="Arial"/>
                <a:cs typeface="Arial"/>
              </a:rPr>
              <a:t> = </a:t>
            </a:r>
          </a:p>
          <a:p>
            <a:endParaRPr lang="cs-CZ" i="1" dirty="0" smtClean="0">
              <a:latin typeface="Arial"/>
              <a:cs typeface="Arial"/>
            </a:endParaRPr>
          </a:p>
          <a:p>
            <a:r>
              <a:rPr lang="cs-CZ" i="1" dirty="0" smtClean="0">
                <a:latin typeface="Arial"/>
                <a:cs typeface="Arial"/>
              </a:rPr>
              <a:t>Silnice stoupá pod úhlem 5,7˚. </a:t>
            </a:r>
            <a:endParaRPr lang="cs-CZ" i="1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1500167" y="2357430"/>
          <a:ext cx="4786346" cy="22145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Rovnice" r:id="rId6" imgW="990360" imgH="634680" progId="Equation.3">
                  <p:embed/>
                </p:oleObj>
              </mc:Choice>
              <mc:Fallback>
                <p:oleObj name="Rovnice" r:id="rId6" imgW="990360" imgH="6346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0167" y="2357430"/>
                        <a:ext cx="4786346" cy="221457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9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>
                <a:solidFill>
                  <a:srgbClr val="000000"/>
                </a:solidFill>
              </a:rPr>
              <a:t> </a:t>
            </a: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457200" y="1600200"/>
            <a:ext cx="8229600" cy="4852988"/>
          </a:xfrm>
          <a:custGeom>
            <a:avLst/>
            <a:gdLst>
              <a:gd name="G0" fmla="*/ 22859 1 2"/>
              <a:gd name="G1" fmla="*/ 13480 1 2"/>
              <a:gd name="G2" fmla="+- 13480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3480"/>
                </a:lnTo>
                <a:lnTo>
                  <a:pt x="0" y="1348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b="1" i="1" u="sng" dirty="0">
                <a:solidFill>
                  <a:srgbClr val="000000"/>
                </a:solidFill>
              </a:rPr>
              <a:t>Příklad 2: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i="1" dirty="0">
                <a:solidFill>
                  <a:srgbClr val="000000"/>
                </a:solidFill>
              </a:rPr>
              <a:t>Jak vysoký je maják, jestliže jeho vrchol </a:t>
            </a:r>
            <a:r>
              <a:rPr lang="cs-CZ" sz="2800" i="1" dirty="0" smtClean="0">
                <a:solidFill>
                  <a:srgbClr val="000000"/>
                </a:solidFill>
              </a:rPr>
              <a:t>vidíme </a:t>
            </a:r>
            <a:r>
              <a:rPr lang="cs-CZ" sz="2800" i="1" dirty="0">
                <a:solidFill>
                  <a:srgbClr val="000000"/>
                </a:solidFill>
              </a:rPr>
              <a:t>ze </a:t>
            </a:r>
            <a:endParaRPr lang="cs-CZ" sz="2800" i="1" dirty="0" smtClean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i="1" dirty="0" smtClean="0">
                <a:solidFill>
                  <a:srgbClr val="000000"/>
                </a:solidFill>
              </a:rPr>
              <a:t>vzdálenosti </a:t>
            </a:r>
            <a:r>
              <a:rPr lang="cs-CZ" sz="2800" i="1" dirty="0">
                <a:solidFill>
                  <a:srgbClr val="000000"/>
                </a:solidFill>
              </a:rPr>
              <a:t>s = 95m od paty majáku pod úhlem </a:t>
            </a:r>
            <a:r>
              <a:rPr lang="el-GR" sz="2800" i="1" dirty="0" smtClean="0">
                <a:solidFill>
                  <a:srgbClr val="000000"/>
                </a:solidFill>
                <a:latin typeface="Calibri"/>
              </a:rPr>
              <a:t>δ</a:t>
            </a:r>
            <a:r>
              <a:rPr lang="cs-CZ" sz="2800" i="1" dirty="0">
                <a:solidFill>
                  <a:srgbClr val="000000"/>
                </a:solidFill>
                <a:latin typeface="Calibri"/>
              </a:rPr>
              <a:t>.</a:t>
            </a:r>
            <a:r>
              <a:rPr lang="cs-CZ" sz="2800" i="1" dirty="0" smtClean="0">
                <a:solidFill>
                  <a:srgbClr val="000000"/>
                </a:solidFill>
              </a:rPr>
              <a:t> </a:t>
            </a:r>
            <a:endParaRPr lang="cs-CZ" sz="2800" i="1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i="1" u="sng" dirty="0">
                <a:solidFill>
                  <a:srgbClr val="000000"/>
                </a:solidFill>
              </a:rPr>
              <a:t>Řešení: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800" dirty="0">
              <a:solidFill>
                <a:srgbClr val="000000"/>
              </a:solidFill>
            </a:endParaRPr>
          </a:p>
        </p:txBody>
      </p:sp>
      <p:sp>
        <p:nvSpPr>
          <p:cNvPr id="5123" name="AutoShape 3"/>
          <p:cNvSpPr>
            <a:spLocks noChangeArrowheads="1"/>
          </p:cNvSpPr>
          <p:nvPr/>
        </p:nvSpPr>
        <p:spPr bwMode="auto">
          <a:xfrm>
            <a:off x="457200" y="1600200"/>
            <a:ext cx="8229600" cy="4852988"/>
          </a:xfrm>
          <a:custGeom>
            <a:avLst/>
            <a:gdLst>
              <a:gd name="G0" fmla="*/ 22859 1 2"/>
              <a:gd name="G1" fmla="*/ 13480 1 2"/>
              <a:gd name="G2" fmla="+- 13480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3480"/>
                </a:lnTo>
                <a:lnTo>
                  <a:pt x="0" y="1348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 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3068638"/>
            <a:ext cx="5686425" cy="360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76250"/>
            <a:ext cx="7415213" cy="575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146" name="AutoShape 2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>
                <a:solidFill>
                  <a:srgbClr val="000000"/>
                </a:solidFill>
              </a:rPr>
              <a:t> </a:t>
            </a: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6147" name="AutoShap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i="1" dirty="0">
                <a:solidFill>
                  <a:srgbClr val="000000"/>
                </a:solidFill>
              </a:rPr>
              <a:t>K výpočtu výšky x použijeme tangens úhlu 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800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800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dirty="0">
                <a:solidFill>
                  <a:srgbClr val="000000"/>
                </a:solidFill>
                <a:latin typeface="Calibri" charset="0"/>
              </a:rPr>
              <a:t>                                               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FF0000"/>
                </a:solidFill>
                <a:latin typeface="Calibri" charset="0"/>
              </a:rPr>
              <a:t>                                         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i="1" dirty="0" smtClean="0">
                <a:solidFill>
                  <a:srgbClr val="000000"/>
                </a:solidFill>
              </a:rPr>
              <a:t>   Maják </a:t>
            </a:r>
            <a:r>
              <a:rPr lang="cs-CZ" sz="3200" i="1" dirty="0">
                <a:solidFill>
                  <a:srgbClr val="000000"/>
                </a:solidFill>
              </a:rPr>
              <a:t>je vysoký přibližně 67m.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 dirty="0">
              <a:solidFill>
                <a:srgbClr val="000000"/>
              </a:solidFill>
            </a:endParaRPr>
          </a:p>
        </p:txBody>
      </p:sp>
      <p:sp>
        <p:nvSpPr>
          <p:cNvPr id="6148" name="AutoShape 4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 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AutoShape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>
                <a:solidFill>
                  <a:srgbClr val="000000"/>
                </a:solidFill>
              </a:rPr>
              <a:t> </a:t>
            </a: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7170" name="AutoShape 2"/>
          <p:cNvSpPr>
            <a:spLocks noChangeArrowheads="1"/>
          </p:cNvSpPr>
          <p:nvPr/>
        </p:nvSpPr>
        <p:spPr bwMode="auto">
          <a:xfrm>
            <a:off x="539750" y="1628775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800" b="1" i="1" u="sng" dirty="0">
                <a:solidFill>
                  <a:srgbClr val="000000"/>
                </a:solidFill>
              </a:rPr>
              <a:t>Příklad 3:</a:t>
            </a: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>
                <a:solidFill>
                  <a:srgbClr val="000000"/>
                </a:solidFill>
              </a:rPr>
              <a:t>Letadlo letí vlastní rychlostí 720km/hod. z jihu na sever. </a:t>
            </a:r>
            <a:endParaRPr lang="cs-CZ" sz="2400" i="1" dirty="0" smtClean="0">
              <a:solidFill>
                <a:srgbClr val="000000"/>
              </a:solidFill>
            </a:endParaRP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 smtClean="0">
                <a:solidFill>
                  <a:srgbClr val="000000"/>
                </a:solidFill>
              </a:rPr>
              <a:t>O </a:t>
            </a:r>
            <a:r>
              <a:rPr lang="cs-CZ" sz="2400" i="1" dirty="0">
                <a:solidFill>
                  <a:srgbClr val="000000"/>
                </a:solidFill>
              </a:rPr>
              <a:t>jaký úhel se odchýlí od severního směru, </a:t>
            </a:r>
            <a:endParaRPr lang="cs-CZ" sz="2400" i="1" dirty="0" smtClean="0">
              <a:solidFill>
                <a:srgbClr val="000000"/>
              </a:solidFill>
            </a:endParaRP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 smtClean="0">
                <a:solidFill>
                  <a:srgbClr val="000000"/>
                </a:solidFill>
              </a:rPr>
              <a:t>je-li </a:t>
            </a:r>
            <a:r>
              <a:rPr lang="cs-CZ" sz="2400" i="1" dirty="0">
                <a:solidFill>
                  <a:srgbClr val="000000"/>
                </a:solidFill>
              </a:rPr>
              <a:t>rychlost východního větru 10m/s?</a:t>
            </a:r>
          </a:p>
          <a:p>
            <a:pPr marL="215900" indent="-215900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2400" dirty="0">
              <a:solidFill>
                <a:srgbClr val="000000"/>
              </a:solidFill>
            </a:endParaRPr>
          </a:p>
          <a:p>
            <a:pPr marL="215900" indent="-215900">
              <a:lnSpc>
                <a:spcPct val="100000"/>
              </a:lnSpc>
              <a:buFont typeface="Times New Roman" pitchFamily="16" charset="0"/>
              <a:buAutoNum type="alphaLcParenR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>
                <a:solidFill>
                  <a:srgbClr val="000000"/>
                </a:solidFill>
              </a:rPr>
              <a:t>Nejdříve si musíme dát do pořádku jednotky</a:t>
            </a:r>
          </a:p>
          <a:p>
            <a:pPr marL="215900" indent="-215900">
              <a:lnSpc>
                <a:spcPct val="100000"/>
              </a:lnSpc>
              <a:buClrTx/>
              <a:buSzTx/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400" i="1" dirty="0">
                <a:solidFill>
                  <a:srgbClr val="000000"/>
                </a:solidFill>
              </a:rPr>
              <a:t>	10m/s = 10x3,6 = 36km/hod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AutoShape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>
                <a:solidFill>
                  <a:srgbClr val="000000"/>
                </a:solidFill>
              </a:rPr>
              <a:t> </a:t>
            </a: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8194" name="AutoShape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b</a:t>
            </a:r>
            <a:r>
              <a:rPr lang="cs-CZ" sz="2800" i="1" dirty="0">
                <a:solidFill>
                  <a:srgbClr val="000000"/>
                </a:solidFill>
              </a:rPr>
              <a:t>) Nákres</a:t>
            </a: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: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 dirty="0">
              <a:solidFill>
                <a:srgbClr val="000000"/>
              </a:solidFill>
              <a:latin typeface="Calibri" charset="0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339850"/>
            <a:ext cx="5688012" cy="511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84984"/>
            <a:ext cx="863600" cy="760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17" name="AutoShape 1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custGeom>
            <a:avLst/>
            <a:gdLst>
              <a:gd name="G0" fmla="*/ 22859 1 2"/>
              <a:gd name="G1" fmla="*/ 3174 1 2"/>
              <a:gd name="G2" fmla="+- 3174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3174"/>
                </a:lnTo>
                <a:lnTo>
                  <a:pt x="0" y="3174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 anchor="ctr"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</a:t>
            </a:r>
          </a:p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4400" b="1" i="1" dirty="0">
                <a:solidFill>
                  <a:srgbClr val="000000"/>
                </a:solidFill>
              </a:rPr>
              <a:t> </a:t>
            </a:r>
            <a:r>
              <a:rPr lang="cs-CZ" sz="4400" b="1" i="1" dirty="0" smtClean="0">
                <a:solidFill>
                  <a:srgbClr val="000000"/>
                </a:solidFill>
              </a:rPr>
              <a:t>                                                    Goniometrické </a:t>
            </a:r>
            <a:r>
              <a:rPr lang="cs-CZ" sz="4400" b="1" i="1" dirty="0">
                <a:solidFill>
                  <a:srgbClr val="000000"/>
                </a:solidFill>
              </a:rPr>
              <a:t>funkce v praxi</a:t>
            </a:r>
          </a:p>
        </p:txBody>
      </p:sp>
      <p:sp>
        <p:nvSpPr>
          <p:cNvPr id="9219" name="AutoShape 3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dirty="0">
                <a:solidFill>
                  <a:srgbClr val="000000"/>
                </a:solidFill>
                <a:latin typeface="Calibri" charset="0"/>
              </a:rPr>
              <a:t> </a:t>
            </a:r>
          </a:p>
        </p:txBody>
      </p:sp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custGeom>
            <a:avLst/>
            <a:gdLst>
              <a:gd name="G0" fmla="*/ 22859 1 2"/>
              <a:gd name="G1" fmla="*/ 12571 1 2"/>
              <a:gd name="G2" fmla="+- 12571 0 0"/>
              <a:gd name="G3" fmla="+- 22859 0 0"/>
            </a:gdLst>
            <a:ahLst/>
            <a:cxnLst>
              <a:cxn ang="0">
                <a:pos x="r" y="vc"/>
              </a:cxn>
              <a:cxn ang="5400000">
                <a:pos x="hc" y="b"/>
              </a:cxn>
              <a:cxn ang="10800000">
                <a:pos x="l" y="vc"/>
              </a:cxn>
              <a:cxn ang="16200000">
                <a:pos x="hc" y="t"/>
              </a:cxn>
            </a:cxnLst>
            <a:rect l="0" t="0" r="0" b="0"/>
            <a:pathLst>
              <a:path>
                <a:moveTo>
                  <a:pt x="0" y="0"/>
                </a:moveTo>
                <a:lnTo>
                  <a:pt x="22859" y="0"/>
                </a:lnTo>
                <a:lnTo>
                  <a:pt x="22859" y="12571"/>
                </a:lnTo>
                <a:lnTo>
                  <a:pt x="0" y="12571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/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i="1" dirty="0">
                <a:solidFill>
                  <a:srgbClr val="000000"/>
                </a:solidFill>
                <a:latin typeface="Calibri" charset="0"/>
              </a:rPr>
              <a:t>c) Odchýlení od směru se vypočítá pomocí funkce </a:t>
            </a:r>
            <a:endParaRPr lang="cs-CZ" sz="3200" i="1" dirty="0" smtClean="0">
              <a:solidFill>
                <a:srgbClr val="000000"/>
              </a:solidFill>
              <a:latin typeface="Calibri" charset="0"/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i="1" dirty="0" smtClean="0">
                <a:solidFill>
                  <a:srgbClr val="000000"/>
                </a:solidFill>
                <a:latin typeface="Calibri" charset="0"/>
              </a:rPr>
              <a:t>      </a:t>
            </a:r>
            <a:r>
              <a:rPr lang="cs-CZ" sz="3200" i="1" dirty="0">
                <a:solidFill>
                  <a:srgbClr val="000000"/>
                </a:solidFill>
                <a:latin typeface="Calibri" charset="0"/>
              </a:rPr>
              <a:t>tangens.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 dirty="0">
              <a:solidFill>
                <a:srgbClr val="000000"/>
              </a:solidFill>
              <a:latin typeface="Calibri" charset="0"/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000" i="1" dirty="0" smtClean="0">
                <a:solidFill>
                  <a:srgbClr val="000000"/>
                </a:solidFill>
              </a:rPr>
              <a:t>Pomocí </a:t>
            </a:r>
            <a:r>
              <a:rPr lang="cs-CZ" sz="3000" i="1" dirty="0">
                <a:solidFill>
                  <a:srgbClr val="000000"/>
                </a:solidFill>
              </a:rPr>
              <a:t>tabulek,            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000" i="1" dirty="0">
                <a:solidFill>
                  <a:srgbClr val="000000"/>
                </a:solidFill>
              </a:rPr>
              <a:t>n</a:t>
            </a:r>
            <a:r>
              <a:rPr lang="cs-CZ" sz="3000" i="1" dirty="0" smtClean="0">
                <a:solidFill>
                  <a:srgbClr val="000000"/>
                </a:solidFill>
              </a:rPr>
              <a:t>ebo kalkulačky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000" i="1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3200" b="1" i="1" dirty="0">
                <a:solidFill>
                  <a:srgbClr val="000000"/>
                </a:solidFill>
              </a:rPr>
              <a:t>Letadlo se od severního směru o </a:t>
            </a:r>
            <a:r>
              <a:rPr lang="cs-CZ" sz="3200" b="1" i="1" dirty="0" smtClean="0">
                <a:solidFill>
                  <a:srgbClr val="000000"/>
                </a:solidFill>
              </a:rPr>
              <a:t>2˚.</a:t>
            </a: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cs-CZ" sz="3200" b="1" i="1" dirty="0" smtClean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cs-CZ" sz="2000" b="1" i="1" dirty="0" smtClean="0"/>
              <a:t>Citace: </a:t>
            </a:r>
            <a:br>
              <a:rPr lang="cs-CZ" sz="2000" b="1" i="1" dirty="0" smtClean="0"/>
            </a:br>
            <a:r>
              <a:rPr lang="cs-CZ" sz="2000" b="1" i="1" dirty="0" smtClean="0"/>
              <a:t> Archiv autora</a:t>
            </a:r>
            <a:endParaRPr lang="cs-CZ" sz="2000" b="1" i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"/>
        <a:cs typeface="Arial Unicode MS"/>
      </a:majorFont>
      <a:minorFont>
        <a:latin typeface="Arial"/>
        <a:ea typeface=""/>
        <a:cs typeface="Arial Unicode MS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  <a:cs typeface="Arial Unicode MS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286</Words>
  <Application>Microsoft Office PowerPoint</Application>
  <PresentationFormat>Předvádění na obrazovce (4:3)</PresentationFormat>
  <Paragraphs>83</Paragraphs>
  <Slides>9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Rovnice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13</cp:revision>
  <cp:lastPrinted>1601-01-01T00:00:00Z</cp:lastPrinted>
  <dcterms:created xsi:type="dcterms:W3CDTF">1601-01-01T00:00:00Z</dcterms:created>
  <dcterms:modified xsi:type="dcterms:W3CDTF">2013-07-01T16:34:51Z</dcterms:modified>
</cp:coreProperties>
</file>