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73" r:id="rId2"/>
    <p:sldId id="274" r:id="rId3"/>
    <p:sldId id="256" r:id="rId4"/>
    <p:sldId id="258" r:id="rId5"/>
    <p:sldId id="257" r:id="rId6"/>
    <p:sldId id="276" r:id="rId7"/>
    <p:sldId id="277" r:id="rId8"/>
    <p:sldId id="278" r:id="rId9"/>
    <p:sldId id="279" r:id="rId10"/>
    <p:sldId id="280" r:id="rId11"/>
    <p:sldId id="28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944" y="-4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43AECD-1A03-476C-BA53-309BD81BF5DF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84E9F3-0DEC-4C60-97F4-8A4CB7C79E3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76574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96BE69D6-BF91-4F16-A609-9B0D7C10646D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4D1CB625-42FC-4D4C-9A8D-8422AB43B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96BE69D6-BF91-4F16-A609-9B0D7C10646D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CB625-42FC-4D4C-9A8D-8422AB43B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96BE69D6-BF91-4F16-A609-9B0D7C10646D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4D1CB625-42FC-4D4C-9A8D-8422AB43B808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6BE69D6-BF91-4F16-A609-9B0D7C10646D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D1CB625-42FC-4D4C-9A8D-8422AB43B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96BE69D6-BF91-4F16-A609-9B0D7C10646D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4D1CB625-42FC-4D4C-9A8D-8422AB43B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E69D6-BF91-4F16-A609-9B0D7C10646D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CB625-42FC-4D4C-9A8D-8422AB43B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6BE69D6-BF91-4F16-A609-9B0D7C10646D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4D1CB625-42FC-4D4C-9A8D-8422AB43B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96BE69D6-BF91-4F16-A609-9B0D7C10646D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4D1CB625-42FC-4D4C-9A8D-8422AB43B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96BE69D6-BF91-4F16-A609-9B0D7C10646D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4D1CB625-42FC-4D4C-9A8D-8422AB43B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E69D6-BF91-4F16-A609-9B0D7C10646D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CB625-42FC-4D4C-9A8D-8422AB43B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BE69D6-BF91-4F16-A609-9B0D7C10646D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CB625-42FC-4D4C-9A8D-8422AB43B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96BE69D6-BF91-4F16-A609-9B0D7C10646D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4D1CB625-42FC-4D4C-9A8D-8422AB43B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4.vml"/><Relationship Id="rId4" Type="http://schemas.openxmlformats.org/officeDocument/2006/relationships/image" Target="../media/image7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5.vml"/><Relationship Id="rId4" Type="http://schemas.openxmlformats.org/officeDocument/2006/relationships/image" Target="../media/image8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6.vml"/><Relationship Id="rId4" Type="http://schemas.openxmlformats.org/officeDocument/2006/relationships/image" Target="../media/image9.w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4576940"/>
              </p:ext>
            </p:extLst>
          </p:nvPr>
        </p:nvGraphicFramePr>
        <p:xfrm>
          <a:off x="571500" y="428625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Kotvová Olga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VY_42_INOVACE_2604_ URČOVÁNÍ ČÁSTÍ Z.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URČOVÁNÍ ČÁSTÍ ZLOMKŮ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3. 3.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2012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5. 10. 2012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	Prezentace je vytvořena tak, aby se žáci procvičili v odhadu toho jaká část  zlomku je vybarvena. Žáky tato práce velice bavila a soupeřili kdo udělá co nejméně chyb.</a:t>
            </a:r>
          </a:p>
          <a:p>
            <a:pPr>
              <a:buNone/>
            </a:pPr>
            <a:r>
              <a:rPr lang="cs-CZ" sz="2000" dirty="0" smtClean="0"/>
              <a:t>	Prezentace náleží  6. ročníku, vzdělávací oblasti  Odhad zlomků, tematickým </a:t>
            </a:r>
            <a:r>
              <a:rPr lang="cs-CZ" sz="2000" i="1" dirty="0" smtClean="0"/>
              <a:t>okruhům Zlomky</a:t>
            </a:r>
            <a:r>
              <a:rPr lang="cs-CZ" sz="2000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071546"/>
            <a:ext cx="8229600" cy="3714776"/>
          </a:xfrm>
        </p:spPr>
        <p:txBody>
          <a:bodyPr>
            <a:normAutofit/>
          </a:bodyPr>
          <a:lstStyle/>
          <a:p>
            <a:r>
              <a:rPr lang="cs-CZ" sz="6600" b="1" i="1" dirty="0" smtClean="0"/>
              <a:t>Jaká část obrázku je vybarvena červeně ??? </a:t>
            </a:r>
            <a:endParaRPr lang="cs-CZ" sz="6600" b="1" i="1" dirty="0"/>
          </a:p>
        </p:txBody>
      </p:sp>
    </p:spTree>
    <p:extLst>
      <p:ext uri="{BB962C8B-B14F-4D97-AF65-F5344CB8AC3E}">
        <p14:creationId xmlns:p14="http://schemas.microsoft.com/office/powerpoint/2010/main" val="1035105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Zlomky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516894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ucitel\AppData\Local\Microsoft\Windows\Temporary Internet Files\Content.IE5\CXJKM7OA\MC9004359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46" y="2571744"/>
            <a:ext cx="2928958" cy="3071834"/>
          </a:xfrm>
          <a:prstGeom prst="rect">
            <a:avLst/>
          </a:prstGeom>
          <a:noFill/>
        </p:spPr>
      </p:pic>
      <p:sp>
        <p:nvSpPr>
          <p:cNvPr id="7" name="Obláček 6"/>
          <p:cNvSpPr/>
          <p:nvPr/>
        </p:nvSpPr>
        <p:spPr>
          <a:xfrm>
            <a:off x="4572000" y="1285860"/>
            <a:ext cx="3571868" cy="2643206"/>
          </a:xfrm>
          <a:prstGeom prst="cloudCallou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i="1" dirty="0" smtClean="0">
                <a:latin typeface="Calibri" pitchFamily="34" charset="0"/>
              </a:rPr>
              <a:t>Hodně štěstí</a:t>
            </a:r>
            <a:endParaRPr lang="cs-CZ" sz="2800" b="1" i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/>
              <a:t>Zlomky</a:t>
            </a:r>
            <a:endParaRPr lang="cs-CZ" b="1" i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endParaRPr lang="cs-CZ" b="1" i="1" dirty="0"/>
          </a:p>
          <a:p>
            <a:pPr>
              <a:buNone/>
            </a:pPr>
            <a:endParaRPr lang="cs-CZ" b="1" i="1" dirty="0" smtClean="0"/>
          </a:p>
          <a:p>
            <a:pPr>
              <a:buNone/>
            </a:pPr>
            <a:endParaRPr lang="cs-CZ" b="1" i="1" dirty="0"/>
          </a:p>
          <a:p>
            <a:pPr>
              <a:buNone/>
            </a:pPr>
            <a:endParaRPr lang="cs-CZ" b="1" i="1" dirty="0" smtClean="0"/>
          </a:p>
          <a:p>
            <a:pPr>
              <a:buNone/>
            </a:pPr>
            <a:endParaRPr lang="cs-CZ" b="1" i="1" dirty="0"/>
          </a:p>
          <a:p>
            <a:pPr>
              <a:buNone/>
            </a:pPr>
            <a:r>
              <a:rPr lang="cs-CZ" b="1" i="1" dirty="0" smtClean="0"/>
              <a:t>                                    </a:t>
            </a:r>
            <a:endParaRPr lang="cs-CZ" b="1" i="1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5179265"/>
              </p:ext>
            </p:extLst>
          </p:nvPr>
        </p:nvGraphicFramePr>
        <p:xfrm>
          <a:off x="2843808" y="2348880"/>
          <a:ext cx="4032447" cy="19442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44149"/>
                <a:gridCol w="1344149"/>
                <a:gridCol w="1344149"/>
              </a:tblGrid>
              <a:tr h="9721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  <a:tr h="9721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30785351"/>
              </p:ext>
            </p:extLst>
          </p:nvPr>
        </p:nvGraphicFramePr>
        <p:xfrm>
          <a:off x="4644008" y="4653136"/>
          <a:ext cx="504056" cy="158417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Rovnice" r:id="rId3" imgW="139680" imgH="660240" progId="Equation.3">
                  <p:embed/>
                </p:oleObj>
              </mc:Choice>
              <mc:Fallback>
                <p:oleObj name="Rovnice" r:id="rId3" imgW="139680" imgH="6602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644008" y="4653136"/>
                        <a:ext cx="504056" cy="158417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49188" y="260648"/>
            <a:ext cx="8229600" cy="1399032"/>
          </a:xfrm>
        </p:spPr>
        <p:txBody>
          <a:bodyPr/>
          <a:lstStyle/>
          <a:p>
            <a:r>
              <a:rPr lang="cs-CZ" b="1" i="1" dirty="0" smtClean="0"/>
              <a:t>Zlomky</a:t>
            </a:r>
            <a:endParaRPr lang="cs-CZ" b="1" i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endParaRPr lang="cs-CZ" b="1" i="1" dirty="0"/>
          </a:p>
          <a:p>
            <a:pPr>
              <a:buNone/>
            </a:pPr>
            <a:endParaRPr lang="cs-CZ" b="1" i="1" dirty="0" smtClean="0"/>
          </a:p>
          <a:p>
            <a:pPr>
              <a:buNone/>
            </a:pPr>
            <a:endParaRPr lang="cs-CZ" b="1" i="1" dirty="0"/>
          </a:p>
          <a:p>
            <a:pPr>
              <a:buNone/>
            </a:pPr>
            <a:endParaRPr lang="cs-CZ" b="1" i="1" dirty="0" smtClean="0"/>
          </a:p>
          <a:p>
            <a:pPr>
              <a:buNone/>
            </a:pPr>
            <a:endParaRPr lang="cs-CZ" b="1" i="1" dirty="0"/>
          </a:p>
          <a:p>
            <a:pPr>
              <a:buNone/>
            </a:pPr>
            <a:r>
              <a:rPr lang="cs-CZ" b="1" i="1" dirty="0" smtClean="0"/>
              <a:t>                                    </a:t>
            </a:r>
            <a:endParaRPr lang="cs-CZ" b="1" i="1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1743742"/>
              </p:ext>
            </p:extLst>
          </p:nvPr>
        </p:nvGraphicFramePr>
        <p:xfrm>
          <a:off x="4621213" y="4652963"/>
          <a:ext cx="550862" cy="1584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4" name="Rovnice" r:id="rId3" imgW="152280" imgH="660240" progId="Equation.3">
                  <p:embed/>
                </p:oleObj>
              </mc:Choice>
              <mc:Fallback>
                <p:oleObj name="Rovnice" r:id="rId3" imgW="152280" imgH="6602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621213" y="4652963"/>
                        <a:ext cx="550862" cy="15843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11" name="Pravoúhlý trojúhelník 10"/>
          <p:cNvSpPr/>
          <p:nvPr/>
        </p:nvSpPr>
        <p:spPr>
          <a:xfrm>
            <a:off x="2195736" y="1916832"/>
            <a:ext cx="4176464" cy="2304256"/>
          </a:xfrm>
          <a:prstGeom prst="rt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ravoúhlý trojúhelník 11"/>
          <p:cNvSpPr/>
          <p:nvPr/>
        </p:nvSpPr>
        <p:spPr>
          <a:xfrm rot="10800000">
            <a:off x="2195736" y="1900858"/>
            <a:ext cx="4176464" cy="2304256"/>
          </a:xfrm>
          <a:prstGeom prst="rtTriangl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0361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49188" y="260648"/>
            <a:ext cx="8229600" cy="1399032"/>
          </a:xfrm>
        </p:spPr>
        <p:txBody>
          <a:bodyPr/>
          <a:lstStyle/>
          <a:p>
            <a:r>
              <a:rPr lang="cs-CZ" b="1" i="1" dirty="0" smtClean="0"/>
              <a:t>Zlomky</a:t>
            </a:r>
            <a:endParaRPr lang="cs-CZ" b="1" i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endParaRPr lang="cs-CZ" b="1" i="1" dirty="0"/>
          </a:p>
          <a:p>
            <a:pPr>
              <a:buNone/>
            </a:pPr>
            <a:endParaRPr lang="cs-CZ" b="1" i="1" dirty="0" smtClean="0"/>
          </a:p>
          <a:p>
            <a:pPr>
              <a:buNone/>
            </a:pPr>
            <a:endParaRPr lang="cs-CZ" b="1" i="1" dirty="0"/>
          </a:p>
          <a:p>
            <a:pPr>
              <a:buNone/>
            </a:pPr>
            <a:endParaRPr lang="cs-CZ" b="1" i="1" dirty="0" smtClean="0"/>
          </a:p>
          <a:p>
            <a:pPr>
              <a:buNone/>
            </a:pPr>
            <a:endParaRPr lang="cs-CZ" b="1" i="1" dirty="0"/>
          </a:p>
          <a:p>
            <a:pPr>
              <a:buNone/>
            </a:pPr>
            <a:r>
              <a:rPr lang="cs-CZ" b="1" i="1" dirty="0" smtClean="0"/>
              <a:t>                                    </a:t>
            </a:r>
            <a:endParaRPr lang="cs-CZ" b="1" i="1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32974196"/>
              </p:ext>
            </p:extLst>
          </p:nvPr>
        </p:nvGraphicFramePr>
        <p:xfrm>
          <a:off x="4621213" y="4652963"/>
          <a:ext cx="550862" cy="15843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79" name="Rovnice" r:id="rId3" imgW="152280" imgH="660240" progId="Equation.3">
                  <p:embed/>
                </p:oleObj>
              </mc:Choice>
              <mc:Fallback>
                <p:oleObj name="Rovnice" r:id="rId3" imgW="152280" imgH="6602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621213" y="4652963"/>
                        <a:ext cx="550862" cy="15843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6" name="Skupina 5"/>
          <p:cNvGrpSpPr/>
          <p:nvPr/>
        </p:nvGrpSpPr>
        <p:grpSpPr>
          <a:xfrm>
            <a:off x="2123728" y="1983532"/>
            <a:ext cx="5112568" cy="1802854"/>
            <a:chOff x="1259632" y="1988840"/>
            <a:chExt cx="3553730" cy="1802854"/>
          </a:xfrm>
        </p:grpSpPr>
        <p:sp>
          <p:nvSpPr>
            <p:cNvPr id="2" name="Obdélník 1"/>
            <p:cNvSpPr/>
            <p:nvPr/>
          </p:nvSpPr>
          <p:spPr>
            <a:xfrm>
              <a:off x="1259632" y="1988840"/>
              <a:ext cx="504056" cy="1800200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bdélník 7"/>
            <p:cNvSpPr/>
            <p:nvPr/>
          </p:nvSpPr>
          <p:spPr>
            <a:xfrm>
              <a:off x="1763688" y="1991494"/>
              <a:ext cx="504056" cy="1800200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Obdélník 8"/>
            <p:cNvSpPr/>
            <p:nvPr/>
          </p:nvSpPr>
          <p:spPr>
            <a:xfrm>
              <a:off x="2267744" y="1991494"/>
              <a:ext cx="504056" cy="1800200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bdélník 9"/>
            <p:cNvSpPr/>
            <p:nvPr/>
          </p:nvSpPr>
          <p:spPr>
            <a:xfrm>
              <a:off x="2771800" y="1991494"/>
              <a:ext cx="504056" cy="1800200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Obdélník 12"/>
            <p:cNvSpPr/>
            <p:nvPr/>
          </p:nvSpPr>
          <p:spPr>
            <a:xfrm>
              <a:off x="3301194" y="1988840"/>
              <a:ext cx="504056" cy="1800200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bdélník 13"/>
            <p:cNvSpPr/>
            <p:nvPr/>
          </p:nvSpPr>
          <p:spPr>
            <a:xfrm>
              <a:off x="3805250" y="1988840"/>
              <a:ext cx="504056" cy="1800200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bdélník 14"/>
            <p:cNvSpPr/>
            <p:nvPr/>
          </p:nvSpPr>
          <p:spPr>
            <a:xfrm>
              <a:off x="4309306" y="1991494"/>
              <a:ext cx="504056" cy="1800200"/>
            </a:xfrm>
            <a:prstGeom prst="rect">
              <a:avLst/>
            </a:prstGeom>
            <a:solidFill>
              <a:schemeClr val="accent5">
                <a:lumMod val="60000"/>
                <a:lumOff val="4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179932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229768"/>
            <a:ext cx="8229600" cy="822968"/>
          </a:xfrm>
        </p:spPr>
        <p:txBody>
          <a:bodyPr/>
          <a:lstStyle/>
          <a:p>
            <a:r>
              <a:rPr lang="cs-CZ" b="1" i="1" dirty="0" smtClean="0"/>
              <a:t>Zlomky</a:t>
            </a:r>
            <a:endParaRPr lang="cs-CZ" b="1" i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8" y="1052736"/>
            <a:ext cx="8229600" cy="534047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b="1" i="1" dirty="0" smtClean="0"/>
              <a:t>	</a:t>
            </a:r>
          </a:p>
          <a:p>
            <a:pPr>
              <a:buNone/>
            </a:pPr>
            <a:endParaRPr lang="cs-CZ" b="1" i="1" dirty="0"/>
          </a:p>
          <a:p>
            <a:pPr>
              <a:buNone/>
            </a:pPr>
            <a:endParaRPr lang="cs-CZ" b="1" i="1" dirty="0" smtClean="0"/>
          </a:p>
          <a:p>
            <a:pPr>
              <a:buNone/>
            </a:pPr>
            <a:endParaRPr lang="cs-CZ" b="1" i="1" dirty="0"/>
          </a:p>
          <a:p>
            <a:pPr>
              <a:buNone/>
            </a:pPr>
            <a:r>
              <a:rPr lang="cs-CZ" b="1" i="1" dirty="0" smtClean="0"/>
              <a:t>                                    </a:t>
            </a:r>
            <a:endParaRPr lang="cs-CZ" b="1" i="1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77646374"/>
              </p:ext>
            </p:extLst>
          </p:nvPr>
        </p:nvGraphicFramePr>
        <p:xfrm>
          <a:off x="7236296" y="3645024"/>
          <a:ext cx="766886" cy="273645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2" name="Rovnice" r:id="rId3" imgW="152280" imgH="660240" progId="Equation.3">
                  <p:embed/>
                </p:oleObj>
              </mc:Choice>
              <mc:Fallback>
                <p:oleObj name="Rovnice" r:id="rId3" imgW="152280" imgH="6602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7236296" y="3645024"/>
                        <a:ext cx="766886" cy="273645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1" name="Skupina 10"/>
          <p:cNvGrpSpPr/>
          <p:nvPr/>
        </p:nvGrpSpPr>
        <p:grpSpPr>
          <a:xfrm>
            <a:off x="2265885" y="1628800"/>
            <a:ext cx="3331791" cy="3439617"/>
            <a:chOff x="2265885" y="1628800"/>
            <a:chExt cx="3331791" cy="3439617"/>
          </a:xfrm>
        </p:grpSpPr>
        <p:sp>
          <p:nvSpPr>
            <p:cNvPr id="7" name="Pravoúhlý trojúhelník 6"/>
            <p:cNvSpPr/>
            <p:nvPr/>
          </p:nvSpPr>
          <p:spPr>
            <a:xfrm>
              <a:off x="3851921" y="1628800"/>
              <a:ext cx="1745755" cy="1709142"/>
            </a:xfrm>
            <a:prstGeom prst="rtTriangl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Pravoúhlý trojúhelník 15"/>
            <p:cNvSpPr/>
            <p:nvPr/>
          </p:nvSpPr>
          <p:spPr>
            <a:xfrm rot="5400000">
              <a:off x="3859560" y="3339083"/>
              <a:ext cx="1730474" cy="1728193"/>
            </a:xfrm>
            <a:prstGeom prst="rtTriangl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Pravoúhlý trojúhelník 16"/>
            <p:cNvSpPr/>
            <p:nvPr/>
          </p:nvSpPr>
          <p:spPr>
            <a:xfrm rot="16200000">
              <a:off x="2193877" y="1700808"/>
              <a:ext cx="1728192" cy="1584176"/>
            </a:xfrm>
            <a:prstGeom prst="rtTriangl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 i="1" dirty="0"/>
            </a:p>
            <a:p>
              <a:pPr algn="ctr"/>
              <a:endParaRPr lang="cs-CZ" dirty="0"/>
            </a:p>
          </p:txBody>
        </p:sp>
        <p:sp>
          <p:nvSpPr>
            <p:cNvPr id="18" name="Pravoúhlý trojúhelník 17"/>
            <p:cNvSpPr/>
            <p:nvPr/>
          </p:nvSpPr>
          <p:spPr>
            <a:xfrm rot="10800000">
              <a:off x="2294086" y="3347467"/>
              <a:ext cx="1566614" cy="1711424"/>
            </a:xfrm>
            <a:prstGeom prst="rtTriangle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4178286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229768"/>
            <a:ext cx="8229600" cy="822968"/>
          </a:xfrm>
        </p:spPr>
        <p:txBody>
          <a:bodyPr/>
          <a:lstStyle/>
          <a:p>
            <a:r>
              <a:rPr lang="cs-CZ" b="1" i="1" dirty="0" smtClean="0"/>
              <a:t>Zlomky</a:t>
            </a:r>
            <a:endParaRPr lang="cs-CZ" b="1" i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8" y="1052736"/>
            <a:ext cx="8229600" cy="534047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b="1" i="1" dirty="0" smtClean="0"/>
              <a:t>	</a:t>
            </a:r>
          </a:p>
          <a:p>
            <a:pPr>
              <a:buNone/>
            </a:pPr>
            <a:endParaRPr lang="cs-CZ" b="1" i="1" dirty="0"/>
          </a:p>
          <a:p>
            <a:pPr>
              <a:buNone/>
            </a:pPr>
            <a:endParaRPr lang="cs-CZ" b="1" i="1" dirty="0" smtClean="0"/>
          </a:p>
          <a:p>
            <a:pPr>
              <a:buNone/>
            </a:pPr>
            <a:endParaRPr lang="cs-CZ" b="1" i="1" dirty="0"/>
          </a:p>
          <a:p>
            <a:pPr>
              <a:buNone/>
            </a:pPr>
            <a:r>
              <a:rPr lang="cs-CZ" b="1" i="1" dirty="0" smtClean="0"/>
              <a:t>                                    </a:t>
            </a:r>
            <a:endParaRPr lang="cs-CZ" b="1" i="1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08346703"/>
              </p:ext>
            </p:extLst>
          </p:nvPr>
        </p:nvGraphicFramePr>
        <p:xfrm>
          <a:off x="7108825" y="3644900"/>
          <a:ext cx="1022350" cy="2736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26" name="Rovnice" r:id="rId3" imgW="203040" imgH="660240" progId="Equation.3">
                  <p:embed/>
                </p:oleObj>
              </mc:Choice>
              <mc:Fallback>
                <p:oleObj name="Rovnice" r:id="rId3" imgW="203040" imgH="6602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7108825" y="3644900"/>
                        <a:ext cx="1022350" cy="27368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37" name="Skupina 36"/>
          <p:cNvGrpSpPr/>
          <p:nvPr/>
        </p:nvGrpSpPr>
        <p:grpSpPr>
          <a:xfrm>
            <a:off x="1403648" y="1607890"/>
            <a:ext cx="4829665" cy="2919908"/>
            <a:chOff x="1403648" y="1607890"/>
            <a:chExt cx="4829665" cy="2919908"/>
          </a:xfrm>
        </p:grpSpPr>
        <p:sp>
          <p:nvSpPr>
            <p:cNvPr id="2" name="Rovnoramenný trojúhelník 1"/>
            <p:cNvSpPr/>
            <p:nvPr/>
          </p:nvSpPr>
          <p:spPr>
            <a:xfrm>
              <a:off x="1403648" y="1656368"/>
              <a:ext cx="865018" cy="2823528"/>
            </a:xfrm>
            <a:prstGeom prst="triangl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sp>
          <p:nvSpPr>
            <p:cNvPr id="12" name="Rovnoramenný trojúhelník 11"/>
            <p:cNvSpPr/>
            <p:nvPr/>
          </p:nvSpPr>
          <p:spPr>
            <a:xfrm rot="10800000">
              <a:off x="1836157" y="1656368"/>
              <a:ext cx="865018" cy="2823528"/>
            </a:xfrm>
            <a:prstGeom prst="triangl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sp>
          <p:nvSpPr>
            <p:cNvPr id="13" name="Rovnoramenný trojúhelník 12"/>
            <p:cNvSpPr/>
            <p:nvPr/>
          </p:nvSpPr>
          <p:spPr>
            <a:xfrm rot="10800000">
              <a:off x="2682550" y="1656368"/>
              <a:ext cx="865018" cy="2823528"/>
            </a:xfrm>
            <a:prstGeom prst="triangl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sp>
          <p:nvSpPr>
            <p:cNvPr id="14" name="Rovnoramenný trojúhelník 13"/>
            <p:cNvSpPr/>
            <p:nvPr/>
          </p:nvSpPr>
          <p:spPr>
            <a:xfrm>
              <a:off x="2268666" y="1631037"/>
              <a:ext cx="865018" cy="2823528"/>
            </a:xfrm>
            <a:prstGeom prst="triangl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sp>
          <p:nvSpPr>
            <p:cNvPr id="15" name="Rovnoramenný trojúhelník 14"/>
            <p:cNvSpPr/>
            <p:nvPr/>
          </p:nvSpPr>
          <p:spPr>
            <a:xfrm>
              <a:off x="4896016" y="1607890"/>
              <a:ext cx="865018" cy="2846675"/>
            </a:xfrm>
            <a:prstGeom prst="triangl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sp>
          <p:nvSpPr>
            <p:cNvPr id="19" name="Rovnoramenný trojúhelník 18"/>
            <p:cNvSpPr/>
            <p:nvPr/>
          </p:nvSpPr>
          <p:spPr>
            <a:xfrm rot="10800000">
              <a:off x="5368295" y="1649715"/>
              <a:ext cx="865018" cy="2878083"/>
            </a:xfrm>
            <a:prstGeom prst="triangl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sp>
          <p:nvSpPr>
            <p:cNvPr id="20" name="Rovnoramenný trojúhelník 19"/>
            <p:cNvSpPr/>
            <p:nvPr/>
          </p:nvSpPr>
          <p:spPr>
            <a:xfrm rot="10800000">
              <a:off x="3532785" y="1647240"/>
              <a:ext cx="865018" cy="2823528"/>
            </a:xfrm>
            <a:prstGeom prst="triangl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sp>
          <p:nvSpPr>
            <p:cNvPr id="21" name="Rovnoramenný trojúhelník 20"/>
            <p:cNvSpPr/>
            <p:nvPr/>
          </p:nvSpPr>
          <p:spPr>
            <a:xfrm>
              <a:off x="3100276" y="1611300"/>
              <a:ext cx="865018" cy="2823528"/>
            </a:xfrm>
            <a:prstGeom prst="triangl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sp>
          <p:nvSpPr>
            <p:cNvPr id="22" name="Rovnoramenný trojúhelník 21"/>
            <p:cNvSpPr/>
            <p:nvPr/>
          </p:nvSpPr>
          <p:spPr>
            <a:xfrm rot="10800000">
              <a:off x="4436068" y="1631036"/>
              <a:ext cx="865018" cy="2839731"/>
            </a:xfrm>
            <a:prstGeom prst="triangl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sp>
          <p:nvSpPr>
            <p:cNvPr id="23" name="Rovnoramenný trojúhelník 22"/>
            <p:cNvSpPr/>
            <p:nvPr/>
          </p:nvSpPr>
          <p:spPr>
            <a:xfrm>
              <a:off x="3965294" y="1611300"/>
              <a:ext cx="930722" cy="2823528"/>
            </a:xfrm>
            <a:prstGeom prst="triangle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b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endParaRPr>
            </a:p>
          </p:txBody>
        </p:sp>
        <p:cxnSp>
          <p:nvCxnSpPr>
            <p:cNvPr id="10" name="Přímá spojnice 9"/>
            <p:cNvCxnSpPr>
              <a:stCxn id="2" idx="0"/>
              <a:endCxn id="19" idx="2"/>
            </p:cNvCxnSpPr>
            <p:nvPr/>
          </p:nvCxnSpPr>
          <p:spPr>
            <a:xfrm flipV="1">
              <a:off x="1836157" y="1649715"/>
              <a:ext cx="4397156" cy="6653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>
              <a:stCxn id="19" idx="2"/>
            </p:cNvCxnSpPr>
            <p:nvPr/>
          </p:nvCxnSpPr>
          <p:spPr>
            <a:xfrm flipH="1">
              <a:off x="5800804" y="1649715"/>
              <a:ext cx="432509" cy="2785113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Přímá spojnice 26"/>
            <p:cNvCxnSpPr>
              <a:endCxn id="2" idx="2"/>
            </p:cNvCxnSpPr>
            <p:nvPr/>
          </p:nvCxnSpPr>
          <p:spPr>
            <a:xfrm flipH="1">
              <a:off x="1403648" y="4434828"/>
              <a:ext cx="4397156" cy="45068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>
              <a:stCxn id="2" idx="0"/>
              <a:endCxn id="2" idx="2"/>
            </p:cNvCxnSpPr>
            <p:nvPr/>
          </p:nvCxnSpPr>
          <p:spPr>
            <a:xfrm flipH="1">
              <a:off x="1403648" y="1656368"/>
              <a:ext cx="432509" cy="2823528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738003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229768"/>
            <a:ext cx="8229600" cy="822968"/>
          </a:xfrm>
        </p:spPr>
        <p:txBody>
          <a:bodyPr/>
          <a:lstStyle/>
          <a:p>
            <a:r>
              <a:rPr lang="cs-CZ" b="1" i="1" dirty="0" smtClean="0"/>
              <a:t>Zlomky</a:t>
            </a:r>
            <a:endParaRPr lang="cs-CZ" b="1" i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23528" y="1052736"/>
            <a:ext cx="8229600" cy="534047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b="1" i="1" dirty="0" smtClean="0"/>
              <a:t>	</a:t>
            </a:r>
          </a:p>
          <a:p>
            <a:pPr>
              <a:buNone/>
            </a:pPr>
            <a:endParaRPr lang="cs-CZ" b="1" i="1" dirty="0"/>
          </a:p>
          <a:p>
            <a:pPr>
              <a:buNone/>
            </a:pPr>
            <a:endParaRPr lang="cs-CZ" b="1" i="1" dirty="0" smtClean="0"/>
          </a:p>
          <a:p>
            <a:pPr>
              <a:buNone/>
            </a:pPr>
            <a:endParaRPr lang="cs-CZ" b="1" i="1" dirty="0"/>
          </a:p>
          <a:p>
            <a:pPr>
              <a:buNone/>
            </a:pPr>
            <a:r>
              <a:rPr lang="cs-CZ" b="1" i="1" dirty="0" smtClean="0"/>
              <a:t>                                    </a:t>
            </a:r>
            <a:endParaRPr lang="cs-CZ" b="1" i="1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78815148"/>
              </p:ext>
            </p:extLst>
          </p:nvPr>
        </p:nvGraphicFramePr>
        <p:xfrm>
          <a:off x="7235825" y="3644900"/>
          <a:ext cx="766763" cy="2736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49" name="Rovnice" r:id="rId3" imgW="152280" imgH="660240" progId="Equation.3">
                  <p:embed/>
                </p:oleObj>
              </mc:Choice>
              <mc:Fallback>
                <p:oleObj name="Rovnice" r:id="rId3" imgW="152280" imgH="660240" progId="Equation.3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7235825" y="3644900"/>
                        <a:ext cx="766763" cy="27368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7" name="Skupina 6"/>
          <p:cNvGrpSpPr/>
          <p:nvPr/>
        </p:nvGrpSpPr>
        <p:grpSpPr>
          <a:xfrm>
            <a:off x="2020094" y="1469554"/>
            <a:ext cx="3920058" cy="3744416"/>
            <a:chOff x="2020094" y="1469554"/>
            <a:chExt cx="3920058" cy="3744416"/>
          </a:xfrm>
        </p:grpSpPr>
        <p:sp>
          <p:nvSpPr>
            <p:cNvPr id="17" name="Výseč 16"/>
            <p:cNvSpPr/>
            <p:nvPr/>
          </p:nvSpPr>
          <p:spPr>
            <a:xfrm>
              <a:off x="2020094" y="1469554"/>
              <a:ext cx="3888432" cy="3744416"/>
            </a:xfrm>
            <a:prstGeom prst="pi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  <p:sp>
          <p:nvSpPr>
            <p:cNvPr id="6" name="Výseč 5"/>
            <p:cNvSpPr/>
            <p:nvPr/>
          </p:nvSpPr>
          <p:spPr>
            <a:xfrm>
              <a:off x="2051720" y="1469554"/>
              <a:ext cx="3888432" cy="3744416"/>
            </a:xfrm>
            <a:prstGeom prst="pie">
              <a:avLst>
                <a:gd name="adj1" fmla="val 0"/>
                <a:gd name="adj2" fmla="val 5504507"/>
              </a:avLst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61362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3963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247</TotalTime>
  <Words>67</Words>
  <Application>Microsoft Office PowerPoint</Application>
  <PresentationFormat>Předvádění na obrazovce (4:3)</PresentationFormat>
  <Paragraphs>59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Talent</vt:lpstr>
      <vt:lpstr>Rovnice</vt:lpstr>
      <vt:lpstr>Prezentace aplikace PowerPoint</vt:lpstr>
      <vt:lpstr>Anotace</vt:lpstr>
      <vt:lpstr>Jaká část obrázku je vybarvena červeně ??? </vt:lpstr>
      <vt:lpstr>Zlomky</vt:lpstr>
      <vt:lpstr>Zlomky</vt:lpstr>
      <vt:lpstr>Zlomky</vt:lpstr>
      <vt:lpstr>Zlomky</vt:lpstr>
      <vt:lpstr>Zlomky</vt:lpstr>
      <vt:lpstr>Zlomky</vt:lpstr>
      <vt:lpstr>Zlomky</vt:lpstr>
      <vt:lpstr>Citace: Archiv autora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30</cp:revision>
  <dcterms:created xsi:type="dcterms:W3CDTF">2013-03-03T21:09:58Z</dcterms:created>
  <dcterms:modified xsi:type="dcterms:W3CDTF">2013-11-13T11:32:01Z</dcterms:modified>
</cp:coreProperties>
</file>