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29"/>
  </p:notesMasterIdLst>
  <p:sldIdLst>
    <p:sldId id="275" r:id="rId2"/>
    <p:sldId id="274" r:id="rId3"/>
    <p:sldId id="256" r:id="rId4"/>
    <p:sldId id="258" r:id="rId5"/>
    <p:sldId id="257" r:id="rId6"/>
    <p:sldId id="277" r:id="rId7"/>
    <p:sldId id="278" r:id="rId8"/>
    <p:sldId id="279" r:id="rId9"/>
    <p:sldId id="280" r:id="rId10"/>
    <p:sldId id="281" r:id="rId11"/>
    <p:sldId id="282" r:id="rId12"/>
    <p:sldId id="283" r:id="rId13"/>
    <p:sldId id="284" r:id="rId14"/>
    <p:sldId id="285" r:id="rId15"/>
    <p:sldId id="286" r:id="rId16"/>
    <p:sldId id="287" r:id="rId17"/>
    <p:sldId id="288" r:id="rId18"/>
    <p:sldId id="289" r:id="rId19"/>
    <p:sldId id="290" r:id="rId20"/>
    <p:sldId id="291" r:id="rId21"/>
    <p:sldId id="294" r:id="rId22"/>
    <p:sldId id="292" r:id="rId23"/>
    <p:sldId id="293" r:id="rId24"/>
    <p:sldId id="295" r:id="rId25"/>
    <p:sldId id="296" r:id="rId26"/>
    <p:sldId id="297" r:id="rId27"/>
    <p:sldId id="298" r:id="rId2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image" Target="../media/image4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743AECD-1A03-476C-BA53-309BD81BF5DF}" type="datetimeFigureOut">
              <a:rPr lang="cs-CZ" smtClean="0"/>
              <a:pPr/>
              <a:t>1.7.2013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884E9F3-0DEC-4C60-97F4-8A4CB7C79E3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0963384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vnoramenný trojúhelník 6"/>
          <p:cNvSpPr/>
          <p:nvPr/>
        </p:nvSpPr>
        <p:spPr>
          <a:xfrm rot="16200000">
            <a:off x="7554353" y="5254283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540544" y="776288"/>
            <a:ext cx="8062912" cy="1470025"/>
          </a:xfrm>
        </p:spPr>
        <p:txBody>
          <a:bodyPr anchor="b">
            <a:normAutofit/>
          </a:bodyPr>
          <a:lstStyle>
            <a:lvl1pPr algn="r">
              <a:defRPr sz="440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540544" y="2250280"/>
            <a:ext cx="8062912" cy="1752600"/>
          </a:xfrm>
        </p:spPr>
        <p:txBody>
          <a:bodyPr/>
          <a:lstStyle>
            <a:lvl1pPr marL="0" marR="36576" indent="0" algn="r">
              <a:spcBef>
                <a:spcPts val="0"/>
              </a:spcBef>
              <a:buNone/>
              <a:defRPr>
                <a:ln>
                  <a:solidFill>
                    <a:schemeClr val="bg2"/>
                  </a:solidFill>
                </a:ln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>
          <a:xfrm>
            <a:off x="1371600" y="6012656"/>
            <a:ext cx="5791200" cy="365125"/>
          </a:xfrm>
        </p:spPr>
        <p:txBody>
          <a:bodyPr tIns="0" bIns="0" anchor="t"/>
          <a:lstStyle>
            <a:lvl1pPr algn="r">
              <a:defRPr sz="1000"/>
            </a:lvl1pPr>
          </a:lstStyle>
          <a:p>
            <a:fld id="{96BE69D6-BF91-4F16-A609-9B0D7C10646D}" type="datetimeFigureOut">
              <a:rPr lang="cs-CZ" smtClean="0"/>
              <a:pPr/>
              <a:t>1.7.2013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>
          <a:xfrm>
            <a:off x="1371600" y="5650704"/>
            <a:ext cx="5791200" cy="365125"/>
          </a:xfrm>
        </p:spPr>
        <p:txBody>
          <a:bodyPr tIns="0" bIns="0" anchor="b"/>
          <a:lstStyle>
            <a:lvl1pPr algn="r">
              <a:defRPr sz="1100"/>
            </a:lvl1pPr>
          </a:lstStyle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8392247" y="5752307"/>
            <a:ext cx="502920" cy="365125"/>
          </a:xfrm>
        </p:spPr>
        <p:txBody>
          <a:bodyPr anchor="ctr"/>
          <a:lstStyle>
            <a:lvl1pPr algn="ctr">
              <a:defRPr sz="1300">
                <a:solidFill>
                  <a:srgbClr val="FFFFFF"/>
                </a:solidFill>
              </a:defRPr>
            </a:lvl1pPr>
          </a:lstStyle>
          <a:p>
            <a:fld id="{4D1CB625-42FC-4D4C-9A8D-8422AB43B80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882808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791456" y="6480048"/>
            <a:ext cx="2133600" cy="301752"/>
          </a:xfrm>
        </p:spPr>
        <p:txBody>
          <a:bodyPr/>
          <a:lstStyle/>
          <a:p>
            <a:fld id="{96BE69D6-BF91-4F16-A609-9B0D7C10646D}" type="datetimeFigureOut">
              <a:rPr lang="cs-CZ" smtClean="0"/>
              <a:pPr/>
              <a:t>1.7.2013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0831"/>
          </a:xfrm>
        </p:spPr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1CB625-42FC-4D4C-9A8D-8422AB43B80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ravoúhlý trojúhelník 8"/>
          <p:cNvSpPr/>
          <p:nvPr/>
        </p:nvSpPr>
        <p:spPr>
          <a:xfrm flipV="1">
            <a:off x="7034" y="7034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algn="ctr" defTabSz="914400" rtl="0" eaLnBrk="1" latinLnBrk="0" hangingPunct="1"/>
            <a:endParaRPr kumimoji="0"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ovnoramenný trojúhelník 7"/>
          <p:cNvSpPr/>
          <p:nvPr/>
        </p:nvSpPr>
        <p:spPr>
          <a:xfrm rot="5400000" flipV="1">
            <a:off x="7554353" y="309490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6955632" y="6477000"/>
            <a:ext cx="2133600" cy="304800"/>
          </a:xfrm>
        </p:spPr>
        <p:txBody>
          <a:bodyPr/>
          <a:lstStyle/>
          <a:p>
            <a:fld id="{96BE69D6-BF91-4F16-A609-9B0D7C10646D}" type="datetimeFigureOut">
              <a:rPr lang="cs-CZ" smtClean="0"/>
              <a:pPr/>
              <a:t>1.7.2013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2619376" y="6480969"/>
            <a:ext cx="4260056" cy="300831"/>
          </a:xfrm>
        </p:spPr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8451056" y="809624"/>
            <a:ext cx="502920" cy="300831"/>
          </a:xfrm>
        </p:spPr>
        <p:txBody>
          <a:bodyPr/>
          <a:lstStyle/>
          <a:p>
            <a:fld id="{4D1CB625-42FC-4D4C-9A8D-8422AB43B808}" type="slidenum">
              <a:rPr lang="cs-CZ" smtClean="0"/>
              <a:pPr/>
              <a:t>‹#›</a:t>
            </a:fld>
            <a:endParaRPr lang="cs-CZ"/>
          </a:p>
        </p:txBody>
      </p:sp>
      <p:cxnSp>
        <p:nvCxnSpPr>
          <p:cNvPr id="11" name="Přímá spojovací čára 10"/>
          <p:cNvCxnSpPr/>
          <p:nvPr/>
        </p:nvCxnSpPr>
        <p:spPr>
          <a:xfrm rot="10800000">
            <a:off x="6468794" y="9381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ovací čára 9"/>
          <p:cNvCxnSpPr/>
          <p:nvPr/>
        </p:nvCxnSpPr>
        <p:spPr>
          <a:xfrm flipV="1"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271464"/>
            <a:ext cx="7239000" cy="1362075"/>
          </a:xfrm>
        </p:spPr>
        <p:txBody>
          <a:bodyPr anchor="ctr"/>
          <a:lstStyle>
            <a:lvl1pPr marL="0" algn="l">
              <a:buNone/>
              <a:defRPr sz="3600" b="1" cap="none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81000" y="1633536"/>
            <a:ext cx="3886200" cy="2286000"/>
          </a:xfrm>
        </p:spPr>
        <p:txBody>
          <a:bodyPr anchor="t"/>
          <a:lstStyle>
            <a:lvl1pPr marL="54864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 algn="l"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96BE69D6-BF91-4F16-A609-9B0D7C10646D}" type="datetimeFigureOut">
              <a:rPr lang="cs-CZ" smtClean="0"/>
              <a:pPr/>
              <a:t>1.7.2013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1752"/>
          </a:xfrm>
        </p:spPr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4D1CB625-42FC-4D4C-9A8D-8422AB43B80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48198" y="290732"/>
            <a:ext cx="1066800" cy="6153912"/>
          </a:xfrm>
        </p:spPr>
        <p:txBody>
          <a:bodyPr vert="vert270" anchor="b"/>
          <a:lstStyle>
            <a:lvl1pPr marL="0" algn="ctr">
              <a:defRPr sz="3300" b="1">
                <a:ln w="6350">
                  <a:solidFill>
                    <a:schemeClr val="tx1"/>
                  </a:solidFill>
                </a:ln>
                <a:solidFill>
                  <a:schemeClr val="tx1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65006" y="290732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1365006" y="3427124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2022230" y="290732"/>
            <a:ext cx="6858000" cy="301752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2022230" y="3427124"/>
            <a:ext cx="6858000" cy="301752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0552" cy="301752"/>
          </a:xfrm>
        </p:spPr>
        <p:txBody>
          <a:bodyPr/>
          <a:lstStyle/>
          <a:p>
            <a:fld id="{96BE69D6-BF91-4F16-A609-9B0D7C10646D}" type="datetimeFigureOut">
              <a:rPr lang="cs-CZ" smtClean="0"/>
              <a:pPr/>
              <a:t>1.7.2013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1104" cy="301752"/>
          </a:xfrm>
        </p:spPr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7589520" y="6483096"/>
            <a:ext cx="502920" cy="301752"/>
          </a:xfrm>
        </p:spPr>
        <p:txBody>
          <a:bodyPr/>
          <a:lstStyle>
            <a:lvl1pPr algn="ctr">
              <a:defRPr/>
            </a:lvl1pPr>
          </a:lstStyle>
          <a:p>
            <a:fld id="{4D1CB625-42FC-4D4C-9A8D-8422AB43B80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BE69D6-BF91-4F16-A609-9B0D7C10646D}" type="datetimeFigureOut">
              <a:rPr lang="cs-CZ" smtClean="0"/>
              <a:pPr/>
              <a:t>1.7.2013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1CB625-42FC-4D4C-9A8D-8422AB43B80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96BE69D6-BF91-4F16-A609-9B0D7C10646D}" type="datetimeFigureOut">
              <a:rPr lang="cs-CZ" smtClean="0"/>
              <a:pPr/>
              <a:t>1.7.2013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>
          <a:xfrm>
            <a:off x="457200" y="6481890"/>
            <a:ext cx="4260056" cy="300831"/>
          </a:xfrm>
        </p:spPr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4D1CB625-42FC-4D4C-9A8D-8422AB43B80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9456" y="367664"/>
            <a:ext cx="914400" cy="5943600"/>
          </a:xfrm>
        </p:spPr>
        <p:txBody>
          <a:bodyPr vert="vert270" anchor="b"/>
          <a:lstStyle>
            <a:lvl1pPr marL="0" marR="18288" algn="r">
              <a:spcBef>
                <a:spcPts val="0"/>
              </a:spcBef>
              <a:buNone/>
              <a:defRPr sz="2900" b="0" cap="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1135856" y="367664"/>
            <a:ext cx="2438400" cy="5943600"/>
          </a:xfrm>
        </p:spPr>
        <p:txBody>
          <a:bodyPr anchor="t"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651250" y="320040"/>
            <a:ext cx="5276088" cy="5989320"/>
          </a:xfrm>
        </p:spPr>
        <p:txBody>
          <a:bodyPr/>
          <a:lstStyle>
            <a:lvl1pPr>
              <a:spcBef>
                <a:spcPts val="0"/>
              </a:spcBef>
              <a:defRPr sz="30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278976" y="6556248"/>
            <a:ext cx="2133600" cy="301752"/>
          </a:xfrm>
        </p:spPr>
        <p:txBody>
          <a:bodyPr/>
          <a:lstStyle>
            <a:lvl1pPr>
              <a:defRPr sz="900"/>
            </a:lvl1pPr>
          </a:lstStyle>
          <a:p>
            <a:fld id="{96BE69D6-BF91-4F16-A609-9B0D7C10646D}" type="datetimeFigureOut">
              <a:rPr lang="cs-CZ" smtClean="0"/>
              <a:pPr/>
              <a:t>1.7.2013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1135856" y="6556248"/>
            <a:ext cx="5143120" cy="301752"/>
          </a:xfrm>
        </p:spPr>
        <p:txBody>
          <a:bodyPr/>
          <a:lstStyle>
            <a:lvl1pPr>
              <a:defRPr sz="9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410576" y="6556248"/>
            <a:ext cx="502920" cy="301752"/>
          </a:xfrm>
        </p:spPr>
        <p:txBody>
          <a:bodyPr/>
          <a:lstStyle>
            <a:lvl1pPr>
              <a:defRPr sz="900"/>
            </a:lvl1pPr>
          </a:lstStyle>
          <a:p>
            <a:fld id="{4D1CB625-42FC-4D4C-9A8D-8422AB43B80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9456" y="150896"/>
            <a:ext cx="914400" cy="6400800"/>
          </a:xfrm>
        </p:spPr>
        <p:txBody>
          <a:bodyPr vert="vert270" anchor="b"/>
          <a:lstStyle>
            <a:lvl1pPr marL="0" algn="l">
              <a:buNone/>
              <a:defRPr sz="3000" b="0" cap="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138237" y="373966"/>
            <a:ext cx="7333488" cy="5486400"/>
          </a:xfrm>
          <a:solidFill>
            <a:schemeClr val="bg2">
              <a:shade val="5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3000" y="5867400"/>
            <a:ext cx="7333488" cy="685800"/>
          </a:xfrm>
          <a:solidFill>
            <a:schemeClr val="accent1">
              <a:alpha val="15000"/>
            </a:schemeClr>
          </a:solidFill>
          <a:ln>
            <a:solidFill>
              <a:schemeClr val="accent1"/>
            </a:solidFill>
            <a:miter lim="800000"/>
          </a:ln>
        </p:spPr>
        <p:txBody>
          <a:bodyPr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108192" y="6556248"/>
            <a:ext cx="2103120" cy="301752"/>
          </a:xfrm>
        </p:spPr>
        <p:txBody>
          <a:bodyPr/>
          <a:lstStyle>
            <a:lvl1pPr>
              <a:defRPr sz="900"/>
            </a:lvl1pPr>
          </a:lstStyle>
          <a:p>
            <a:fld id="{96BE69D6-BF91-4F16-A609-9B0D7C10646D}" type="datetimeFigureOut">
              <a:rPr lang="cs-CZ" smtClean="0"/>
              <a:pPr/>
              <a:t>1.7.2013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1170432" y="6557169"/>
            <a:ext cx="4948072" cy="301752"/>
          </a:xfrm>
        </p:spPr>
        <p:txBody>
          <a:bodyPr/>
          <a:lstStyle>
            <a:lvl1pPr>
              <a:defRPr sz="9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17192" y="6556248"/>
            <a:ext cx="365760" cy="301752"/>
          </a:xfrm>
        </p:spPr>
        <p:txBody>
          <a:bodyPr/>
          <a:lstStyle>
            <a:lvl1pPr algn="ctr">
              <a:defRPr sz="900"/>
            </a:lvl1pPr>
          </a:lstStyle>
          <a:p>
            <a:fld id="{4D1CB625-42FC-4D4C-9A8D-8422AB43B80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BE69D6-BF91-4F16-A609-9B0D7C10646D}" type="datetimeFigureOut">
              <a:rPr lang="cs-CZ" smtClean="0"/>
              <a:pPr/>
              <a:t>1.7.2013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1CB625-42FC-4D4C-9A8D-8422AB43B80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781800" y="381000"/>
            <a:ext cx="1905000" cy="5486400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BE69D6-BF91-4F16-A609-9B0D7C10646D}" type="datetimeFigureOut">
              <a:rPr lang="cs-CZ" smtClean="0"/>
              <a:pPr/>
              <a:t>1.7.2013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1CB625-42FC-4D4C-9A8D-8422AB43B80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ravoúhlý trojúhelník 10"/>
          <p:cNvSpPr/>
          <p:nvPr/>
        </p:nvSpPr>
        <p:spPr>
          <a:xfrm>
            <a:off x="7034" y="14068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8" name="Přímá spojovací čára 7"/>
          <p:cNvCxnSpPr/>
          <p:nvPr/>
        </p:nvCxnSpPr>
        <p:spPr>
          <a:xfrm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ovací čára 8"/>
          <p:cNvCxnSpPr/>
          <p:nvPr/>
        </p:nvCxnSpPr>
        <p:spPr>
          <a:xfrm rot="10800000" flipV="1">
            <a:off x="6468794" y="4948410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882808"/>
            <a:ext cx="8229600" cy="4572000"/>
          </a:xfrm>
          <a:prstGeom prst="rect">
            <a:avLst/>
          </a:prstGeom>
        </p:spPr>
        <p:txBody>
          <a:bodyPr vert="horz" anchor="t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4791456" y="6480969"/>
            <a:ext cx="2133600" cy="301752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 b="0">
                <a:solidFill>
                  <a:schemeClr val="tx1"/>
                </a:solidFill>
              </a:defRPr>
            </a:lvl1pPr>
          </a:lstStyle>
          <a:p>
            <a:fld id="{96BE69D6-BF91-4F16-A609-9B0D7C10646D}" type="datetimeFigureOut">
              <a:rPr lang="cs-CZ" smtClean="0"/>
              <a:pPr/>
              <a:t>1.7.2013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457200" y="6481890"/>
            <a:ext cx="4260056" cy="300831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7589520" y="6480969"/>
            <a:ext cx="502920" cy="301752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/>
                </a:solidFill>
              </a:defRPr>
            </a:lvl1pPr>
          </a:lstStyle>
          <a:p>
            <a:fld id="{4D1CB625-42FC-4D4C-9A8D-8422AB43B808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marL="484632" algn="l" rtl="0" eaLnBrk="1" latinLnBrk="0" hangingPunct="1">
        <a:spcBef>
          <a:spcPct val="0"/>
        </a:spcBef>
        <a:buNone/>
        <a:defRPr kumimoji="0" sz="4200" kern="1200">
          <a:ln w="6350">
            <a:solidFill>
              <a:schemeClr val="accent1">
                <a:shade val="43000"/>
              </a:schemeClr>
            </a:solidFill>
          </a:ln>
          <a:solidFill>
            <a:schemeClr val="accent1">
              <a:tint val="83000"/>
              <a:satMod val="150000"/>
            </a:schemeClr>
          </a:solidFill>
          <a:effectLst>
            <a:outerShdw blurRad="26000" dist="26000" dir="145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448056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822960" indent="-285750" algn="l" rtl="0" eaLnBrk="1" latinLnBrk="0" hangingPunct="1">
        <a:spcBef>
          <a:spcPct val="20000"/>
        </a:spcBef>
        <a:buClr>
          <a:schemeClr val="accent1"/>
        </a:buClr>
        <a:buSzPct val="95000"/>
        <a:buFont typeface="Verdana"/>
        <a:buChar char="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106424" indent="-228600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10312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6002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084832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146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5.wmf"/><Relationship Id="rId5" Type="http://schemas.openxmlformats.org/officeDocument/2006/relationships/oleObject" Target="../embeddings/oleObject2.bin"/><Relationship Id="rId4" Type="http://schemas.openxmlformats.org/officeDocument/2006/relationships/image" Target="../media/image4.wmf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96128906"/>
              </p:ext>
            </p:extLst>
          </p:nvPr>
        </p:nvGraphicFramePr>
        <p:xfrm>
          <a:off x="571500" y="428625"/>
          <a:ext cx="7929564" cy="4206816"/>
        </p:xfrm>
        <a:graphic>
          <a:graphicData uri="http://schemas.openxmlformats.org/drawingml/2006/table">
            <a:tbl>
              <a:tblPr/>
              <a:tblGrid>
                <a:gridCol w="4144516"/>
                <a:gridCol w="3785048"/>
              </a:tblGrid>
              <a:tr h="671513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Název školy:    Základní škola Pomezí, okres Svitavy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671513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Autor:  Olga Kotvová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671513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Název: </a:t>
                      </a: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VY_42_INOVACE_2704_PŘEVOD. J.</a:t>
                      </a:r>
                      <a:endParaRPr kumimoji="0" lang="cs-CZ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69780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Téma</a:t>
                      </a:r>
                      <a:r>
                        <a:rPr kumimoji="0" lang="cs-CZ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: </a:t>
                      </a:r>
                      <a:r>
                        <a:rPr kumimoji="0" lang="cs-CZ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PŘEVODY JEDNOTEK</a:t>
                      </a:r>
                      <a:endParaRPr kumimoji="0" lang="cs-CZ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671513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Číslo projektu:</a:t>
                      </a: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  CZ.1.07/1.4.00/21.3496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6715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Datum vytvoření: 3. 3. 2013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Datum ověření: 5. 3. 2013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</a:tr>
            </a:tbl>
          </a:graphicData>
        </a:graphic>
      </p:graphicFrame>
      <p:pic>
        <p:nvPicPr>
          <p:cNvPr id="13327" name="Obrázek 4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664" y="5157192"/>
            <a:ext cx="6281737" cy="1214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Anotace</a:t>
            </a:r>
          </a:p>
        </p:txBody>
      </p:sp>
      <p:sp>
        <p:nvSpPr>
          <p:cNvPr id="14338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cs-CZ" dirty="0" smtClean="0"/>
              <a:t>Materiál je určen pro žáky 6. ročníku, cílem je procvičení převodu jednotek ( l, </a:t>
            </a:r>
            <a:r>
              <a:rPr lang="cs-CZ" dirty="0" err="1" smtClean="0"/>
              <a:t>hl</a:t>
            </a:r>
            <a:r>
              <a:rPr lang="cs-CZ" dirty="0" smtClean="0"/>
              <a:t>, ml, cl). Příklady jsou řazeny podle obtížnosti. S těmito převody mají žáci největší problémy, proto jsou některé názorně ukázány na obrázku. Prezentace je interaktivní, po správné odpovědi se zobrazí výsledek.</a:t>
            </a:r>
          </a:p>
          <a:p>
            <a:r>
              <a:rPr lang="cs-CZ" dirty="0" smtClean="0"/>
              <a:t>Materiál náleží 6. ročníku, vzdělávací oblasti Převody jednotek, tematický okruh Obsahy a obvody.</a:t>
            </a:r>
          </a:p>
          <a:p>
            <a:pPr>
              <a:buNone/>
            </a:pPr>
            <a:r>
              <a:rPr lang="cs-CZ" dirty="0" smtClean="0"/>
              <a:t> </a:t>
            </a:r>
          </a:p>
          <a:p>
            <a:pPr>
              <a:buFont typeface="Arial" charset="0"/>
              <a:buNone/>
            </a:pPr>
            <a:r>
              <a:rPr lang="cs-CZ" dirty="0" smtClean="0"/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0034" y="1071546"/>
            <a:ext cx="8229600" cy="3714776"/>
          </a:xfrm>
        </p:spPr>
        <p:txBody>
          <a:bodyPr>
            <a:normAutofit/>
          </a:bodyPr>
          <a:lstStyle/>
          <a:p>
            <a:r>
              <a:rPr lang="cs-CZ" sz="6000" b="1" i="1" dirty="0" smtClean="0">
                <a:latin typeface="Algerian" pitchFamily="82" charset="0"/>
              </a:rPr>
              <a:t>Převody jednotek</a:t>
            </a:r>
            <a:endParaRPr lang="cs-CZ" sz="6000" b="1" i="1" dirty="0">
              <a:latin typeface="Algerian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351053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4400" b="1" i="1" dirty="0" smtClean="0">
                <a:latin typeface="Algerian" pitchFamily="82" charset="0"/>
              </a:rPr>
              <a:t>Převody jednotek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285860"/>
            <a:ext cx="8229600" cy="5168948"/>
          </a:xfrm>
        </p:spPr>
        <p:txBody>
          <a:bodyPr/>
          <a:lstStyle/>
          <a:p>
            <a:endParaRPr lang="cs-CZ" dirty="0"/>
          </a:p>
        </p:txBody>
      </p:sp>
      <p:pic>
        <p:nvPicPr>
          <p:cNvPr id="1026" name="Picture 2" descr="C:\Users\ucitel\AppData\Local\Microsoft\Windows\Temporary Internet Files\Content.IE5\CXJKM7OA\MC900435951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14546" y="2571744"/>
            <a:ext cx="2928958" cy="3071834"/>
          </a:xfrm>
          <a:prstGeom prst="rect">
            <a:avLst/>
          </a:prstGeom>
          <a:noFill/>
        </p:spPr>
      </p:pic>
      <p:sp>
        <p:nvSpPr>
          <p:cNvPr id="7" name="Obláček 6"/>
          <p:cNvSpPr/>
          <p:nvPr/>
        </p:nvSpPr>
        <p:spPr>
          <a:xfrm>
            <a:off x="4572000" y="1285860"/>
            <a:ext cx="3571868" cy="2643206"/>
          </a:xfrm>
          <a:prstGeom prst="cloudCallou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i="1" dirty="0" smtClean="0">
                <a:latin typeface="Calibri" pitchFamily="34" charset="0"/>
              </a:rPr>
              <a:t>Hodně štěstí</a:t>
            </a:r>
            <a:endParaRPr lang="cs-CZ" sz="2800" b="1" i="1" dirty="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4400" b="1" i="1" dirty="0" smtClean="0">
                <a:latin typeface="Algerian" pitchFamily="82" charset="0"/>
              </a:rPr>
              <a:t>Převody jednotek</a:t>
            </a:r>
            <a:endParaRPr lang="cs-CZ" b="1" i="1" dirty="0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endParaRPr lang="cs-CZ" sz="6600" b="1" i="1" dirty="0" smtClean="0">
              <a:solidFill>
                <a:schemeClr val="accent3">
                  <a:lumMod val="60000"/>
                  <a:lumOff val="40000"/>
                </a:schemeClr>
              </a:solidFill>
            </a:endParaRPr>
          </a:p>
          <a:p>
            <a:pPr>
              <a:buNone/>
            </a:pPr>
            <a:r>
              <a:rPr lang="cs-CZ" sz="6600" b="1" i="1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				1l = ?dm³</a:t>
            </a:r>
          </a:p>
          <a:p>
            <a:pPr>
              <a:buNone/>
            </a:pPr>
            <a:r>
              <a:rPr lang="cs-CZ" sz="6600" b="1" i="1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				1l = 1dm³</a:t>
            </a:r>
            <a:endParaRPr lang="cs-CZ" sz="6600" b="1" i="1" dirty="0">
              <a:solidFill>
                <a:schemeClr val="accent3">
                  <a:lumMod val="60000"/>
                  <a:lumOff val="4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4400" b="1" i="1" dirty="0" smtClean="0">
                <a:latin typeface="Algerian" pitchFamily="82" charset="0"/>
              </a:rPr>
              <a:t>Převody jednotek</a:t>
            </a:r>
            <a:endParaRPr lang="cs-CZ" b="1" i="1" dirty="0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endParaRPr lang="cs-CZ" sz="6600" b="1" i="1" dirty="0" smtClean="0">
              <a:solidFill>
                <a:schemeClr val="accent3">
                  <a:lumMod val="60000"/>
                  <a:lumOff val="40000"/>
                </a:schemeClr>
              </a:solidFill>
            </a:endParaRPr>
          </a:p>
          <a:p>
            <a:pPr>
              <a:buNone/>
            </a:pPr>
            <a:r>
              <a:rPr lang="cs-CZ" sz="6600" b="1" i="1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			1hl = ?l</a:t>
            </a:r>
          </a:p>
          <a:p>
            <a:pPr>
              <a:buNone/>
            </a:pPr>
            <a:r>
              <a:rPr lang="cs-CZ" sz="6600" b="1" i="1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			1hl = 100l</a:t>
            </a:r>
            <a:endParaRPr lang="cs-CZ" sz="6600" b="1" i="1" dirty="0">
              <a:solidFill>
                <a:schemeClr val="accent3">
                  <a:lumMod val="60000"/>
                  <a:lumOff val="4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4400" b="1" i="1" dirty="0" smtClean="0">
                <a:latin typeface="Algerian" pitchFamily="82" charset="0"/>
              </a:rPr>
              <a:t>Převody jednotek</a:t>
            </a:r>
            <a:endParaRPr lang="cs-CZ" b="1" i="1" dirty="0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endParaRPr lang="cs-CZ" sz="6600" b="1" i="1" dirty="0" smtClean="0">
              <a:solidFill>
                <a:schemeClr val="accent3">
                  <a:lumMod val="60000"/>
                  <a:lumOff val="40000"/>
                </a:schemeClr>
              </a:solidFill>
            </a:endParaRPr>
          </a:p>
          <a:p>
            <a:pPr>
              <a:buNone/>
            </a:pPr>
            <a:r>
              <a:rPr lang="cs-CZ" sz="6600" b="1" i="1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			1m³ = ? l</a:t>
            </a:r>
          </a:p>
          <a:p>
            <a:pPr>
              <a:buNone/>
            </a:pPr>
            <a:r>
              <a:rPr lang="cs-CZ" sz="6600" b="1" i="1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			1m³  = 1000l</a:t>
            </a:r>
            <a:endParaRPr lang="cs-CZ" sz="6600" b="1" i="1" dirty="0">
              <a:solidFill>
                <a:schemeClr val="accent3">
                  <a:lumMod val="60000"/>
                  <a:lumOff val="4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4400" b="1" i="1" dirty="0" smtClean="0">
                <a:latin typeface="Algerian" pitchFamily="82" charset="0"/>
              </a:rPr>
              <a:t>Převody jednotek</a:t>
            </a:r>
            <a:endParaRPr lang="cs-CZ" b="1" i="1" dirty="0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endParaRPr lang="cs-CZ" sz="6600" b="1" i="1" dirty="0" smtClean="0">
              <a:solidFill>
                <a:schemeClr val="accent3">
                  <a:lumMod val="60000"/>
                  <a:lumOff val="40000"/>
                </a:schemeClr>
              </a:solidFill>
            </a:endParaRPr>
          </a:p>
          <a:p>
            <a:pPr>
              <a:buNone/>
            </a:pPr>
            <a:r>
              <a:rPr lang="cs-CZ" sz="6600" b="1" i="1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			1m³ = ? </a:t>
            </a:r>
            <a:r>
              <a:rPr lang="cs-CZ" sz="6600" b="1" i="1" dirty="0" err="1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hl</a:t>
            </a:r>
            <a:endParaRPr lang="cs-CZ" sz="6600" b="1" i="1" dirty="0" smtClean="0">
              <a:solidFill>
                <a:schemeClr val="accent3">
                  <a:lumMod val="60000"/>
                  <a:lumOff val="40000"/>
                </a:schemeClr>
              </a:solidFill>
            </a:endParaRPr>
          </a:p>
          <a:p>
            <a:pPr>
              <a:buNone/>
            </a:pPr>
            <a:r>
              <a:rPr lang="cs-CZ" sz="6600" b="1" i="1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			1m³  = 10hl</a:t>
            </a:r>
            <a:endParaRPr lang="cs-CZ" sz="6600" b="1" i="1" dirty="0">
              <a:solidFill>
                <a:schemeClr val="accent3">
                  <a:lumMod val="60000"/>
                  <a:lumOff val="4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4400" b="1" i="1" dirty="0" smtClean="0">
                <a:latin typeface="Algerian" pitchFamily="82" charset="0"/>
              </a:rPr>
              <a:t>Převody jednotek</a:t>
            </a:r>
            <a:endParaRPr lang="cs-CZ" b="1" i="1" dirty="0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endParaRPr lang="cs-CZ" sz="6600" b="1" i="1" dirty="0" smtClean="0">
              <a:solidFill>
                <a:schemeClr val="accent3">
                  <a:lumMod val="60000"/>
                  <a:lumOff val="40000"/>
                </a:schemeClr>
              </a:solidFill>
            </a:endParaRPr>
          </a:p>
          <a:p>
            <a:pPr>
              <a:buNone/>
            </a:pPr>
            <a:r>
              <a:rPr lang="cs-CZ" sz="6600" b="1" i="1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			1l = ? dl</a:t>
            </a:r>
          </a:p>
          <a:p>
            <a:pPr>
              <a:buNone/>
            </a:pPr>
            <a:r>
              <a:rPr lang="cs-CZ" sz="6600" b="1" i="1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			1l = 10dl</a:t>
            </a:r>
            <a:endParaRPr lang="cs-CZ" sz="6600" b="1" i="1" dirty="0">
              <a:solidFill>
                <a:schemeClr val="accent3">
                  <a:lumMod val="60000"/>
                  <a:lumOff val="4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4400" b="1" i="1" dirty="0" smtClean="0">
                <a:latin typeface="Algerian" pitchFamily="82" charset="0"/>
              </a:rPr>
              <a:t>Převody jednotek</a:t>
            </a:r>
            <a:endParaRPr lang="cs-CZ" b="1" i="1" dirty="0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endParaRPr lang="cs-CZ" sz="6600" b="1" i="1" dirty="0" smtClean="0">
              <a:solidFill>
                <a:schemeClr val="accent3">
                  <a:lumMod val="60000"/>
                  <a:lumOff val="40000"/>
                </a:schemeClr>
              </a:solidFill>
            </a:endParaRPr>
          </a:p>
          <a:p>
            <a:pPr>
              <a:buNone/>
            </a:pPr>
            <a:r>
              <a:rPr lang="cs-CZ" sz="6600" b="1" i="1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			1l = ? cl</a:t>
            </a:r>
          </a:p>
          <a:p>
            <a:pPr>
              <a:buNone/>
            </a:pPr>
            <a:r>
              <a:rPr lang="cs-CZ" sz="6600" b="1" i="1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			1l  = 100cl</a:t>
            </a:r>
            <a:endParaRPr lang="cs-CZ" sz="6600" b="1" i="1" dirty="0">
              <a:solidFill>
                <a:schemeClr val="accent3">
                  <a:lumMod val="60000"/>
                  <a:lumOff val="4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4400" b="1" i="1" dirty="0" smtClean="0">
                <a:latin typeface="Algerian" pitchFamily="82" charset="0"/>
              </a:rPr>
              <a:t>Převody jednotek</a:t>
            </a:r>
            <a:endParaRPr lang="cs-CZ" b="1" i="1" dirty="0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endParaRPr lang="cs-CZ" sz="6600" b="1" i="1" dirty="0" smtClean="0">
              <a:solidFill>
                <a:schemeClr val="accent3">
                  <a:lumMod val="60000"/>
                  <a:lumOff val="40000"/>
                </a:schemeClr>
              </a:solidFill>
            </a:endParaRPr>
          </a:p>
          <a:p>
            <a:pPr>
              <a:buNone/>
            </a:pPr>
            <a:r>
              <a:rPr lang="cs-CZ" sz="6600" b="1" i="1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			1l = ? ml</a:t>
            </a:r>
          </a:p>
          <a:p>
            <a:pPr>
              <a:buNone/>
            </a:pPr>
            <a:r>
              <a:rPr lang="cs-CZ" sz="6600" b="1" i="1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			1l  = 1000ml</a:t>
            </a:r>
            <a:endParaRPr lang="cs-CZ" sz="6600" b="1" i="1" dirty="0">
              <a:solidFill>
                <a:schemeClr val="accent3">
                  <a:lumMod val="60000"/>
                  <a:lumOff val="4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4400" b="1" i="1" dirty="0" smtClean="0">
                <a:latin typeface="Algerian" pitchFamily="82" charset="0"/>
              </a:rPr>
              <a:t>Převody jednotek</a:t>
            </a:r>
            <a:endParaRPr lang="cs-CZ" b="1" i="1" dirty="0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endParaRPr lang="cs-CZ" sz="6600" b="1" i="1" dirty="0" smtClean="0">
              <a:solidFill>
                <a:schemeClr val="accent3">
                  <a:lumMod val="60000"/>
                  <a:lumOff val="40000"/>
                </a:schemeClr>
              </a:solidFill>
            </a:endParaRPr>
          </a:p>
          <a:p>
            <a:pPr>
              <a:buNone/>
            </a:pPr>
            <a:r>
              <a:rPr lang="cs-CZ" sz="6600" b="1" i="1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			1dl = ? l</a:t>
            </a:r>
          </a:p>
          <a:p>
            <a:pPr>
              <a:buNone/>
            </a:pPr>
            <a:r>
              <a:rPr lang="cs-CZ" sz="6600" b="1" i="1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			1dl  = 0,1l</a:t>
            </a:r>
            <a:endParaRPr lang="cs-CZ" sz="6600" b="1" i="1" dirty="0">
              <a:solidFill>
                <a:schemeClr val="accent3">
                  <a:lumMod val="60000"/>
                  <a:lumOff val="4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4400" b="1" i="1" dirty="0" smtClean="0">
                <a:latin typeface="Algerian" pitchFamily="82" charset="0"/>
              </a:rPr>
              <a:t>Převody jednotek</a:t>
            </a:r>
            <a:endParaRPr lang="cs-CZ" b="1" i="1" dirty="0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endParaRPr lang="cs-CZ" sz="6600" b="1" i="1" dirty="0" smtClean="0">
              <a:solidFill>
                <a:schemeClr val="accent3">
                  <a:lumMod val="60000"/>
                  <a:lumOff val="40000"/>
                </a:schemeClr>
              </a:solidFill>
            </a:endParaRPr>
          </a:p>
          <a:p>
            <a:pPr>
              <a:buNone/>
            </a:pPr>
            <a:r>
              <a:rPr lang="cs-CZ" sz="6600" b="1" i="1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			1cl = ? l</a:t>
            </a:r>
          </a:p>
          <a:p>
            <a:pPr>
              <a:buNone/>
            </a:pPr>
            <a:r>
              <a:rPr lang="cs-CZ" sz="6600" b="1" i="1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			1cl  = 0,01l</a:t>
            </a:r>
            <a:endParaRPr lang="cs-CZ" sz="6600" b="1" i="1" dirty="0">
              <a:solidFill>
                <a:schemeClr val="accent3">
                  <a:lumMod val="60000"/>
                  <a:lumOff val="4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4400" b="1" i="1" dirty="0" smtClean="0">
                <a:latin typeface="Algerian" pitchFamily="82" charset="0"/>
              </a:rPr>
              <a:t>Převody jednotek</a:t>
            </a:r>
            <a:endParaRPr lang="cs-CZ" b="1" i="1" dirty="0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endParaRPr lang="cs-CZ" sz="6600" b="1" i="1" dirty="0" smtClean="0">
              <a:solidFill>
                <a:schemeClr val="accent3">
                  <a:lumMod val="60000"/>
                  <a:lumOff val="40000"/>
                </a:schemeClr>
              </a:solidFill>
            </a:endParaRPr>
          </a:p>
          <a:p>
            <a:pPr>
              <a:buNone/>
            </a:pPr>
            <a:r>
              <a:rPr lang="cs-CZ" sz="6600" b="1" i="1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			1ml = ? ml</a:t>
            </a:r>
          </a:p>
          <a:p>
            <a:pPr>
              <a:buNone/>
            </a:pPr>
            <a:r>
              <a:rPr lang="cs-CZ" sz="6600" b="1" i="1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			1ml  = 0,001l</a:t>
            </a:r>
            <a:endParaRPr lang="cs-CZ" sz="6600" b="1" i="1" dirty="0">
              <a:solidFill>
                <a:schemeClr val="accent3">
                  <a:lumMod val="60000"/>
                  <a:lumOff val="4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4400" b="1" i="1" dirty="0" smtClean="0">
                <a:latin typeface="Algerian" pitchFamily="82" charset="0"/>
              </a:rPr>
              <a:t>Převody jednotek</a:t>
            </a:r>
            <a:endParaRPr lang="cs-CZ" b="1" i="1" dirty="0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endParaRPr lang="cs-CZ" sz="6600" b="1" i="1" dirty="0" smtClean="0">
              <a:solidFill>
                <a:schemeClr val="accent3">
                  <a:lumMod val="60000"/>
                  <a:lumOff val="40000"/>
                </a:schemeClr>
              </a:solidFill>
            </a:endParaRPr>
          </a:p>
          <a:p>
            <a:pPr>
              <a:buNone/>
            </a:pPr>
            <a:r>
              <a:rPr lang="cs-CZ" sz="6600" b="1" i="1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			85l = ? cl</a:t>
            </a:r>
          </a:p>
          <a:p>
            <a:pPr>
              <a:buNone/>
            </a:pPr>
            <a:r>
              <a:rPr lang="cs-CZ" sz="6600" b="1" i="1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			85l  = 850cl</a:t>
            </a:r>
            <a:endParaRPr lang="cs-CZ" sz="6600" b="1" i="1" dirty="0">
              <a:solidFill>
                <a:schemeClr val="accent3">
                  <a:lumMod val="60000"/>
                  <a:lumOff val="4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4400" b="1" i="1" dirty="0" smtClean="0">
                <a:latin typeface="Algerian" pitchFamily="82" charset="0"/>
              </a:rPr>
              <a:t>Převody jednotek</a:t>
            </a:r>
            <a:endParaRPr lang="cs-CZ" b="1" i="1" dirty="0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endParaRPr lang="cs-CZ" sz="6600" b="1" i="1" dirty="0" smtClean="0">
              <a:solidFill>
                <a:schemeClr val="accent3">
                  <a:lumMod val="60000"/>
                  <a:lumOff val="40000"/>
                </a:schemeClr>
              </a:solidFill>
            </a:endParaRPr>
          </a:p>
          <a:p>
            <a:pPr>
              <a:buNone/>
            </a:pPr>
            <a:r>
              <a:rPr lang="cs-CZ" sz="6600" b="1" i="1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			125dl = ? l</a:t>
            </a:r>
          </a:p>
          <a:p>
            <a:pPr>
              <a:buNone/>
            </a:pPr>
            <a:r>
              <a:rPr lang="cs-CZ" sz="6600" b="1" i="1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			125dl  = 12,5 l</a:t>
            </a:r>
            <a:endParaRPr lang="cs-CZ" sz="6600" b="1" i="1" dirty="0">
              <a:solidFill>
                <a:schemeClr val="accent3">
                  <a:lumMod val="60000"/>
                  <a:lumOff val="4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4400" b="1" i="1" dirty="0" smtClean="0">
                <a:latin typeface="Algerian" pitchFamily="82" charset="0"/>
              </a:rPr>
              <a:t>Převody jednotek</a:t>
            </a:r>
            <a:endParaRPr lang="cs-CZ" b="1" i="1" dirty="0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endParaRPr lang="cs-CZ" sz="6600" b="1" i="1" dirty="0" smtClean="0">
              <a:solidFill>
                <a:schemeClr val="accent3">
                  <a:lumMod val="60000"/>
                  <a:lumOff val="40000"/>
                </a:schemeClr>
              </a:solidFill>
            </a:endParaRPr>
          </a:p>
          <a:p>
            <a:pPr>
              <a:buNone/>
            </a:pPr>
            <a:r>
              <a:rPr lang="cs-CZ" sz="6600" b="1" i="1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			124 </a:t>
            </a:r>
            <a:r>
              <a:rPr lang="cs-CZ" sz="6600" b="1" i="1" dirty="0" err="1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hl</a:t>
            </a:r>
            <a:r>
              <a:rPr lang="cs-CZ" sz="6600" b="1" i="1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 = ? l</a:t>
            </a:r>
          </a:p>
          <a:p>
            <a:pPr>
              <a:buNone/>
            </a:pPr>
            <a:r>
              <a:rPr lang="cs-CZ" sz="6600" b="1" i="1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			</a:t>
            </a:r>
            <a:r>
              <a:rPr lang="cs-CZ" sz="6000" b="1" i="1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124 </a:t>
            </a:r>
            <a:r>
              <a:rPr lang="cs-CZ" sz="6000" b="1" i="1" dirty="0" err="1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hl</a:t>
            </a:r>
            <a:r>
              <a:rPr lang="cs-CZ" sz="6000" b="1" i="1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  = 12 400 l</a:t>
            </a:r>
            <a:endParaRPr lang="cs-CZ" sz="6000" b="1" i="1" dirty="0">
              <a:solidFill>
                <a:schemeClr val="accent3">
                  <a:lumMod val="60000"/>
                  <a:lumOff val="4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4400" b="1" i="1" dirty="0" smtClean="0">
                <a:latin typeface="Algerian" pitchFamily="82" charset="0"/>
              </a:rPr>
              <a:t>Převody jednotek</a:t>
            </a:r>
            <a:endParaRPr lang="cs-CZ" b="1" i="1" dirty="0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endParaRPr lang="cs-CZ" sz="6600" b="1" i="1" dirty="0" smtClean="0">
              <a:solidFill>
                <a:schemeClr val="accent3">
                  <a:lumMod val="60000"/>
                  <a:lumOff val="40000"/>
                </a:schemeClr>
              </a:solidFill>
            </a:endParaRPr>
          </a:p>
          <a:p>
            <a:pPr>
              <a:buNone/>
            </a:pPr>
            <a:r>
              <a:rPr lang="cs-CZ" sz="6600" b="1" i="1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			0,8 l = ? cl</a:t>
            </a:r>
          </a:p>
          <a:p>
            <a:pPr>
              <a:buNone/>
            </a:pPr>
            <a:r>
              <a:rPr lang="cs-CZ" sz="6600" b="1" i="1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			0,8 l  = 80 cl</a:t>
            </a:r>
            <a:endParaRPr lang="cs-CZ" sz="6600" b="1" i="1" dirty="0">
              <a:solidFill>
                <a:schemeClr val="accent3">
                  <a:lumMod val="60000"/>
                  <a:lumOff val="4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4400" b="1" i="1" dirty="0" smtClean="0">
                <a:latin typeface="Algerian" pitchFamily="82" charset="0"/>
              </a:rPr>
              <a:t>Převody jednotek</a:t>
            </a:r>
            <a:endParaRPr lang="cs-CZ" b="1" i="1" dirty="0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endParaRPr lang="cs-CZ" sz="6600" b="1" i="1" dirty="0" smtClean="0">
              <a:solidFill>
                <a:schemeClr val="accent3">
                  <a:lumMod val="60000"/>
                  <a:lumOff val="40000"/>
                </a:schemeClr>
              </a:solidFill>
            </a:endParaRPr>
          </a:p>
          <a:p>
            <a:pPr>
              <a:buNone/>
            </a:pPr>
            <a:r>
              <a:rPr lang="cs-CZ" sz="6600" b="1" i="1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			0,035 l = ? ml</a:t>
            </a:r>
          </a:p>
          <a:p>
            <a:pPr>
              <a:buNone/>
            </a:pPr>
            <a:r>
              <a:rPr lang="cs-CZ" sz="6600" b="1" i="1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			0,035 l  = 35 ml</a:t>
            </a:r>
            <a:endParaRPr lang="cs-CZ" sz="6600" b="1" i="1" dirty="0">
              <a:solidFill>
                <a:schemeClr val="accent3">
                  <a:lumMod val="60000"/>
                  <a:lumOff val="4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4400" b="1" i="1" dirty="0" smtClean="0">
                <a:latin typeface="Algerian" pitchFamily="82" charset="0"/>
              </a:rPr>
              <a:t>Převody jednotek</a:t>
            </a:r>
            <a:endParaRPr lang="cs-CZ" b="1" i="1" dirty="0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endParaRPr lang="cs-CZ" sz="6600" b="1" i="1" dirty="0" smtClean="0">
              <a:solidFill>
                <a:schemeClr val="accent3">
                  <a:lumMod val="60000"/>
                  <a:lumOff val="40000"/>
                </a:schemeClr>
              </a:solidFill>
            </a:endParaRPr>
          </a:p>
          <a:p>
            <a:pPr>
              <a:buNone/>
            </a:pPr>
            <a:r>
              <a:rPr lang="cs-CZ" sz="6600" b="1" i="1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			       = ? l</a:t>
            </a:r>
          </a:p>
          <a:p>
            <a:pPr>
              <a:buNone/>
            </a:pPr>
            <a:r>
              <a:rPr lang="cs-CZ" sz="6600" b="1" i="1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			       = 0,25l</a:t>
            </a:r>
            <a:endParaRPr lang="cs-CZ" sz="6600" b="1" i="1" dirty="0">
              <a:solidFill>
                <a:schemeClr val="accent3">
                  <a:lumMod val="60000"/>
                  <a:lumOff val="40000"/>
                </a:schemeClr>
              </a:solidFill>
            </a:endParaRPr>
          </a:p>
        </p:txBody>
      </p:sp>
      <p:graphicFrame>
        <p:nvGraphicFramePr>
          <p:cNvPr id="5" name="Objekt 4"/>
          <p:cNvGraphicFramePr>
            <a:graphicFrameLocks noChangeAspect="1"/>
          </p:cNvGraphicFramePr>
          <p:nvPr/>
        </p:nvGraphicFramePr>
        <p:xfrm>
          <a:off x="2987824" y="2924944"/>
          <a:ext cx="792088" cy="144016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750" name="Rovnice" r:id="rId3" imgW="215640" imgH="393480" progId="Equation.3">
                  <p:embed/>
                </p:oleObj>
              </mc:Choice>
              <mc:Fallback>
                <p:oleObj name="Rovnice" r:id="rId3" imgW="215640" imgH="393480" progId="Equation.3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87824" y="2924944"/>
                        <a:ext cx="792088" cy="144016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Objekt 6"/>
          <p:cNvGraphicFramePr>
            <a:graphicFrameLocks noChangeAspect="1"/>
          </p:cNvGraphicFramePr>
          <p:nvPr/>
        </p:nvGraphicFramePr>
        <p:xfrm>
          <a:off x="3059832" y="4221088"/>
          <a:ext cx="936104" cy="136815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751" name="Rovnice" r:id="rId5" imgW="215640" imgH="393480" progId="Equation.3">
                  <p:embed/>
                </p:oleObj>
              </mc:Choice>
              <mc:Fallback>
                <p:oleObj name="Rovnice" r:id="rId5" imgW="215640" imgH="393480" progId="Equation.3">
                  <p:embed/>
                  <p:pic>
                    <p:nvPicPr>
                      <p:cNvPr id="0" name="Picture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59832" y="4221088"/>
                        <a:ext cx="936104" cy="136815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5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4400" b="1" i="1" dirty="0" smtClean="0">
                <a:latin typeface="Algerian" pitchFamily="82" charset="0"/>
              </a:rPr>
              <a:t>Převody jednotek</a:t>
            </a:r>
            <a:endParaRPr lang="cs-CZ" b="1" i="1" dirty="0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endParaRPr lang="cs-CZ" sz="6600" b="1" i="1" dirty="0" smtClean="0">
              <a:solidFill>
                <a:schemeClr val="accent3">
                  <a:lumMod val="60000"/>
                  <a:lumOff val="40000"/>
                </a:schemeClr>
              </a:solidFill>
            </a:endParaRPr>
          </a:p>
          <a:p>
            <a:pPr>
              <a:buNone/>
            </a:pPr>
            <a:r>
              <a:rPr lang="cs-CZ" sz="6600" b="1" i="1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			5,3 m³  = ? </a:t>
            </a:r>
            <a:r>
              <a:rPr lang="cs-CZ" sz="6600" b="1" i="1" dirty="0" err="1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hl</a:t>
            </a:r>
            <a:endParaRPr lang="cs-CZ" sz="6600" b="1" i="1" dirty="0" smtClean="0">
              <a:solidFill>
                <a:schemeClr val="accent3">
                  <a:lumMod val="60000"/>
                  <a:lumOff val="40000"/>
                </a:schemeClr>
              </a:solidFill>
            </a:endParaRPr>
          </a:p>
          <a:p>
            <a:pPr>
              <a:buNone/>
            </a:pPr>
            <a:r>
              <a:rPr lang="cs-CZ" sz="6600" b="1" i="1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			5,3 m³ = 53 </a:t>
            </a:r>
            <a:r>
              <a:rPr lang="cs-CZ" sz="6600" b="1" i="1" dirty="0" err="1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hl</a:t>
            </a:r>
            <a:endParaRPr lang="cs-CZ" sz="6600" b="1" i="1" dirty="0">
              <a:solidFill>
                <a:schemeClr val="accent3">
                  <a:lumMod val="60000"/>
                  <a:lumOff val="4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4400" b="1" i="1" dirty="0" smtClean="0">
                <a:latin typeface="Algerian" pitchFamily="82" charset="0"/>
              </a:rPr>
              <a:t>Převody jednotek</a:t>
            </a:r>
            <a:endParaRPr lang="cs-CZ" b="1" i="1" dirty="0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endParaRPr lang="cs-CZ" sz="6600" b="1" i="1" dirty="0" smtClean="0">
              <a:solidFill>
                <a:schemeClr val="accent3">
                  <a:lumMod val="60000"/>
                  <a:lumOff val="40000"/>
                </a:schemeClr>
              </a:solidFill>
            </a:endParaRPr>
          </a:p>
          <a:p>
            <a:pPr>
              <a:buNone/>
            </a:pPr>
            <a:r>
              <a:rPr lang="cs-CZ" sz="6600" b="1" i="1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			5,3 m³  = ? </a:t>
            </a:r>
            <a:r>
              <a:rPr lang="cs-CZ" sz="6600" b="1" i="1" dirty="0" err="1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hl</a:t>
            </a:r>
            <a:endParaRPr lang="cs-CZ" sz="6600" b="1" i="1" dirty="0" smtClean="0">
              <a:solidFill>
                <a:schemeClr val="accent3">
                  <a:lumMod val="60000"/>
                  <a:lumOff val="40000"/>
                </a:schemeClr>
              </a:solidFill>
            </a:endParaRPr>
          </a:p>
          <a:p>
            <a:pPr>
              <a:buNone/>
            </a:pPr>
            <a:r>
              <a:rPr lang="cs-CZ" sz="6600" b="1" i="1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			5,3 m³ = 53 </a:t>
            </a:r>
            <a:r>
              <a:rPr lang="cs-CZ" sz="6600" b="1" i="1" dirty="0" err="1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hl</a:t>
            </a:r>
            <a:endParaRPr lang="cs-CZ" sz="6600" b="1" i="1" dirty="0">
              <a:solidFill>
                <a:schemeClr val="accent3">
                  <a:lumMod val="60000"/>
                  <a:lumOff val="4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4400" b="1" i="1" dirty="0" smtClean="0">
                <a:latin typeface="Algerian" pitchFamily="82" charset="0"/>
              </a:rPr>
              <a:t>Převody jednotek</a:t>
            </a:r>
            <a:endParaRPr lang="cs-CZ" b="1" i="1" dirty="0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s-CZ" sz="3600" b="1" i="1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Porovnej:</a:t>
            </a:r>
          </a:p>
          <a:p>
            <a:pPr>
              <a:buNone/>
            </a:pPr>
            <a:r>
              <a:rPr lang="cs-CZ" sz="6600" b="1" i="1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			2 </a:t>
            </a:r>
            <a:r>
              <a:rPr lang="cs-CZ" sz="6600" b="1" i="1" dirty="0" err="1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hl</a:t>
            </a:r>
            <a:r>
              <a:rPr lang="cs-CZ" sz="6600" b="1" i="1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  ?  0,2 m³</a:t>
            </a:r>
          </a:p>
          <a:p>
            <a:pPr>
              <a:buNone/>
            </a:pPr>
            <a:r>
              <a:rPr lang="cs-CZ" sz="6600" b="1" i="1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			2 </a:t>
            </a:r>
            <a:r>
              <a:rPr lang="cs-CZ" sz="6600" b="1" i="1" dirty="0" err="1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hl</a:t>
            </a:r>
            <a:r>
              <a:rPr lang="cs-CZ" sz="6600" b="1" i="1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  =  0,2 m³</a:t>
            </a:r>
            <a:endParaRPr lang="cs-CZ" sz="6600" b="1" i="1" dirty="0">
              <a:solidFill>
                <a:schemeClr val="accent3">
                  <a:lumMod val="60000"/>
                  <a:lumOff val="4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4400" b="1" i="1" dirty="0" smtClean="0">
                <a:latin typeface="Algerian" pitchFamily="82" charset="0"/>
              </a:rPr>
              <a:t>Převody jednotek</a:t>
            </a:r>
            <a:endParaRPr lang="cs-CZ" b="1" i="1" dirty="0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endParaRPr lang="cs-CZ" sz="6600" b="1" i="1" dirty="0" smtClean="0">
              <a:solidFill>
                <a:schemeClr val="accent3">
                  <a:lumMod val="60000"/>
                  <a:lumOff val="40000"/>
                </a:schemeClr>
              </a:solidFill>
            </a:endParaRPr>
          </a:p>
          <a:p>
            <a:pPr>
              <a:buNone/>
            </a:pPr>
            <a:r>
              <a:rPr lang="cs-CZ" sz="6600" b="1" i="1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		500 l  ?  50 </a:t>
            </a:r>
            <a:r>
              <a:rPr lang="cs-CZ" sz="6600" b="1" i="1" dirty="0" err="1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hl</a:t>
            </a:r>
            <a:endParaRPr lang="cs-CZ" sz="6600" b="1" i="1" dirty="0" smtClean="0">
              <a:solidFill>
                <a:schemeClr val="accent3">
                  <a:lumMod val="60000"/>
                  <a:lumOff val="40000"/>
                </a:schemeClr>
              </a:solidFill>
            </a:endParaRPr>
          </a:p>
          <a:p>
            <a:pPr>
              <a:buNone/>
            </a:pPr>
            <a:r>
              <a:rPr lang="cs-CZ" sz="6600" b="1" i="1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		500 l  &lt;  50 </a:t>
            </a:r>
            <a:r>
              <a:rPr lang="cs-CZ" sz="6600" b="1" i="1" dirty="0" err="1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hl</a:t>
            </a:r>
            <a:endParaRPr lang="cs-CZ" sz="6600" b="1" i="1" dirty="0">
              <a:solidFill>
                <a:schemeClr val="accent3">
                  <a:lumMod val="60000"/>
                  <a:lumOff val="4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4400" b="1" i="1" dirty="0" smtClean="0">
                <a:latin typeface="Algerian" pitchFamily="82" charset="0"/>
              </a:rPr>
              <a:t>Převody jednotek</a:t>
            </a:r>
            <a:endParaRPr lang="cs-CZ" b="1" i="1" dirty="0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endParaRPr lang="cs-CZ" sz="6600" b="1" i="1" dirty="0" smtClean="0">
              <a:solidFill>
                <a:schemeClr val="accent3">
                  <a:lumMod val="60000"/>
                  <a:lumOff val="40000"/>
                </a:schemeClr>
              </a:solidFill>
            </a:endParaRPr>
          </a:p>
          <a:p>
            <a:pPr>
              <a:buNone/>
            </a:pPr>
            <a:r>
              <a:rPr lang="cs-CZ" sz="6600" b="1" i="1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		2 dm³  ?  0,2 dl</a:t>
            </a:r>
          </a:p>
          <a:p>
            <a:pPr>
              <a:buNone/>
            </a:pPr>
            <a:r>
              <a:rPr lang="cs-CZ" sz="6600" b="1" i="1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		2 dm³  &gt;  0,2 dl</a:t>
            </a:r>
            <a:endParaRPr lang="cs-CZ" sz="6600" b="1" i="1" dirty="0">
              <a:solidFill>
                <a:schemeClr val="accent3">
                  <a:lumMod val="60000"/>
                  <a:lumOff val="4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4400" b="1" i="1" dirty="0" smtClean="0">
                <a:latin typeface="Algerian" pitchFamily="82" charset="0"/>
              </a:rPr>
              <a:t>Převody jednotek</a:t>
            </a:r>
            <a:endParaRPr lang="cs-CZ" b="1" i="1" dirty="0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endParaRPr lang="cs-CZ" sz="6600" b="1" i="1" dirty="0" smtClean="0">
              <a:solidFill>
                <a:schemeClr val="accent3">
                  <a:lumMod val="60000"/>
                  <a:lumOff val="40000"/>
                </a:schemeClr>
              </a:solidFill>
            </a:endParaRPr>
          </a:p>
          <a:p>
            <a:pPr>
              <a:buNone/>
            </a:pPr>
            <a:r>
              <a:rPr lang="cs-CZ" sz="6600" b="1" i="1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		5 ml  ?  0,05 dl</a:t>
            </a:r>
          </a:p>
          <a:p>
            <a:pPr>
              <a:buNone/>
            </a:pPr>
            <a:r>
              <a:rPr lang="cs-CZ" sz="6600" b="1" i="1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		5 ml  =  0,05 dl</a:t>
            </a:r>
            <a:endParaRPr lang="cs-CZ" sz="6600" b="1" i="1" dirty="0">
              <a:solidFill>
                <a:schemeClr val="accent3">
                  <a:lumMod val="60000"/>
                  <a:lumOff val="4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i="1" dirty="0" smtClean="0"/>
              <a:t>Citace: Archivu autora</a:t>
            </a:r>
            <a:endParaRPr lang="cs-CZ" sz="3200" b="1" i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alent">
  <a:themeElements>
    <a:clrScheme name="Talent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Talent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Talent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8000"/>
                <a:satMod val="230000"/>
              </a:schemeClr>
            </a:gs>
            <a:gs pos="60000">
              <a:schemeClr val="phClr">
                <a:shade val="92000"/>
                <a:satMod val="230000"/>
              </a:schemeClr>
            </a:gs>
            <a:gs pos="100000">
              <a:schemeClr val="phClr">
                <a:tint val="85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200"/>
                <a:satMod val="150000"/>
              </a:schemeClr>
              <a:schemeClr val="phClr">
                <a:tint val="90000"/>
                <a:satMod val="150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Verve</Template>
  <TotalTime>165</TotalTime>
  <Words>173</Words>
  <Application>Microsoft Office PowerPoint</Application>
  <PresentationFormat>Předvádění na obrazovce (4:3)</PresentationFormat>
  <Paragraphs>104</Paragraphs>
  <Slides>27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27</vt:i4>
      </vt:variant>
    </vt:vector>
  </HeadingPairs>
  <TitlesOfParts>
    <vt:vector size="29" baseType="lpstr">
      <vt:lpstr>Talent</vt:lpstr>
      <vt:lpstr>Rovnice</vt:lpstr>
      <vt:lpstr>Prezentace aplikace PowerPoint</vt:lpstr>
      <vt:lpstr>Anotace</vt:lpstr>
      <vt:lpstr>Převody jednotek</vt:lpstr>
      <vt:lpstr>Převody jednotek</vt:lpstr>
      <vt:lpstr>Převody jednotek</vt:lpstr>
      <vt:lpstr>Převody jednotek</vt:lpstr>
      <vt:lpstr>Převody jednotek</vt:lpstr>
      <vt:lpstr>Převody jednotek</vt:lpstr>
      <vt:lpstr>Převody jednotek</vt:lpstr>
      <vt:lpstr>Převody jednotek</vt:lpstr>
      <vt:lpstr>Převody jednotek</vt:lpstr>
      <vt:lpstr>Převody jednotek</vt:lpstr>
      <vt:lpstr>Převody jednotek</vt:lpstr>
      <vt:lpstr>Převody jednotek</vt:lpstr>
      <vt:lpstr>Převody jednotek</vt:lpstr>
      <vt:lpstr>Převody jednotek</vt:lpstr>
      <vt:lpstr>Převody jednotek</vt:lpstr>
      <vt:lpstr>Převody jednotek</vt:lpstr>
      <vt:lpstr>Převody jednotek</vt:lpstr>
      <vt:lpstr>Převody jednotek</vt:lpstr>
      <vt:lpstr>Převody jednotek</vt:lpstr>
      <vt:lpstr>Převody jednotek</vt:lpstr>
      <vt:lpstr>Převody jednotek</vt:lpstr>
      <vt:lpstr>Převody jednotek</vt:lpstr>
      <vt:lpstr>Převody jednotek</vt:lpstr>
      <vt:lpstr>Převody jednotek</vt:lpstr>
      <vt:lpstr>Citace: Archivu autora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Ucitel</dc:creator>
  <cp:lastModifiedBy>Ucitel</cp:lastModifiedBy>
  <cp:revision>30</cp:revision>
  <dcterms:created xsi:type="dcterms:W3CDTF">2013-03-03T21:09:58Z</dcterms:created>
  <dcterms:modified xsi:type="dcterms:W3CDTF">2013-07-01T16:37:20Z</dcterms:modified>
</cp:coreProperties>
</file>