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66" r:id="rId5"/>
    <p:sldId id="267" r:id="rId6"/>
    <p:sldId id="258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4E016EF-8A4C-43F3-9E80-384D243B59D4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20F88D7-1E9C-4294-A7FB-D7FBB38C2F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oleObject" Target="../embeddings/oleObject9.bin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12" Type="http://schemas.openxmlformats.org/officeDocument/2006/relationships/image" Target="../media/image11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5.bin"/><Relationship Id="rId10" Type="http://schemas.openxmlformats.org/officeDocument/2006/relationships/image" Target="../media/image10.wmf"/><Relationship Id="rId4" Type="http://schemas.openxmlformats.org/officeDocument/2006/relationships/image" Target="../media/image7.wmf"/><Relationship Id="rId9" Type="http://schemas.openxmlformats.org/officeDocument/2006/relationships/oleObject" Target="../embeddings/oleObject7.bin"/><Relationship Id="rId1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oleObject" Target="../embeddings/oleObject15.bin"/><Relationship Id="rId3" Type="http://schemas.openxmlformats.org/officeDocument/2006/relationships/oleObject" Target="../embeddings/oleObject10.bin"/><Relationship Id="rId7" Type="http://schemas.openxmlformats.org/officeDocument/2006/relationships/oleObject" Target="../embeddings/oleObject12.bin"/><Relationship Id="rId12" Type="http://schemas.openxmlformats.org/officeDocument/2006/relationships/image" Target="../media/image1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4.wmf"/><Relationship Id="rId11" Type="http://schemas.openxmlformats.org/officeDocument/2006/relationships/oleObject" Target="../embeddings/oleObject14.bin"/><Relationship Id="rId5" Type="http://schemas.openxmlformats.org/officeDocument/2006/relationships/oleObject" Target="../embeddings/oleObject11.bin"/><Relationship Id="rId10" Type="http://schemas.openxmlformats.org/officeDocument/2006/relationships/image" Target="../media/image16.wmf"/><Relationship Id="rId4" Type="http://schemas.openxmlformats.org/officeDocument/2006/relationships/image" Target="../media/image13.wmf"/><Relationship Id="rId9" Type="http://schemas.openxmlformats.org/officeDocument/2006/relationships/oleObject" Target="../embeddings/oleObject13.bin"/><Relationship Id="rId14" Type="http://schemas.openxmlformats.org/officeDocument/2006/relationships/image" Target="../media/image1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2487381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VY_42_INOVACE_2804_SMÍŠENÁ Č.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SMÍŠENÁ ČÍSLA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3. 3.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25. 9.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Prezentace je vytvořena tak, aby se žáci procvičili v rozeznávání, kdy můžou zlomek převést do smíšeného čísla, a naopak. Žáky tato práce velice bavila.</a:t>
            </a:r>
          </a:p>
          <a:p>
            <a:pPr>
              <a:buNone/>
            </a:pPr>
            <a:r>
              <a:rPr lang="cs-CZ" sz="2000" dirty="0" smtClean="0"/>
              <a:t>	Prezentace náleží  6. </a:t>
            </a:r>
            <a:r>
              <a:rPr lang="cs-CZ" sz="2000" smtClean="0"/>
              <a:t>– 7. ročníku</a:t>
            </a:r>
            <a:r>
              <a:rPr lang="cs-CZ" sz="2000" dirty="0" smtClean="0"/>
              <a:t>, vzdělávací oblasti  Smíšená čísla, tematickým </a:t>
            </a:r>
            <a:r>
              <a:rPr lang="cs-CZ" sz="2000" i="1" dirty="0" smtClean="0"/>
              <a:t>okruhům Zlomky</a:t>
            </a:r>
            <a:r>
              <a:rPr lang="cs-CZ" sz="20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CXJKM7OA\MC900233966[1].wmf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689039" y="1714488"/>
            <a:ext cx="7344816" cy="44508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SMÍŠENÁ ČÍSLA 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/>
              <a:t> </a:t>
            </a:r>
            <a:r>
              <a:rPr lang="cs-CZ" sz="2800" b="1" i="1" dirty="0" smtClean="0">
                <a:solidFill>
                  <a:schemeClr val="bg2">
                    <a:lumMod val="25000"/>
                  </a:schemeClr>
                </a:solidFill>
              </a:rPr>
              <a:t>Znázorni zlomek v koláči</a:t>
            </a:r>
            <a:r>
              <a:rPr lang="cs-CZ" sz="2800" b="1" i="1" dirty="0" smtClean="0"/>
              <a:t>.   </a:t>
            </a:r>
          </a:p>
          <a:p>
            <a:pPr marL="0" indent="0">
              <a:buNone/>
            </a:pPr>
            <a:endParaRPr lang="cs-CZ" sz="2800" b="1" i="1" dirty="0"/>
          </a:p>
          <a:p>
            <a:pPr marL="0" indent="0">
              <a:buNone/>
            </a:pPr>
            <a:endParaRPr lang="cs-CZ" sz="2800" b="1" i="1" dirty="0" smtClean="0"/>
          </a:p>
          <a:p>
            <a:pPr marL="0" indent="0">
              <a:buNone/>
            </a:pPr>
            <a:endParaRPr lang="cs-CZ" sz="2800" b="1" i="1" dirty="0"/>
          </a:p>
          <a:p>
            <a:pPr marL="0" indent="0">
              <a:buNone/>
            </a:pPr>
            <a:r>
              <a:rPr lang="cs-CZ" sz="2800" b="1" i="1" dirty="0" smtClean="0"/>
              <a:t>    </a:t>
            </a:r>
          </a:p>
          <a:p>
            <a:pPr marL="0" indent="0">
              <a:buNone/>
            </a:pPr>
            <a:r>
              <a:rPr lang="cs-CZ" sz="2800" b="1" i="1" dirty="0" smtClean="0"/>
              <a:t>                               </a:t>
            </a:r>
            <a:endParaRPr lang="cs-CZ" sz="2800" b="1" i="1" dirty="0"/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79394795"/>
              </p:ext>
            </p:extLst>
          </p:nvPr>
        </p:nvGraphicFramePr>
        <p:xfrm>
          <a:off x="3419873" y="2060848"/>
          <a:ext cx="504055" cy="16561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Rovnice" r:id="rId4" imgW="139680" imgH="393480" progId="Equation.3">
                  <p:embed/>
                </p:oleObj>
              </mc:Choice>
              <mc:Fallback>
                <p:oleObj name="Rovnice" r:id="rId4" imgW="1396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419873" y="2060848"/>
                        <a:ext cx="504055" cy="165618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Výseč 20"/>
          <p:cNvSpPr/>
          <p:nvPr/>
        </p:nvSpPr>
        <p:spPr>
          <a:xfrm rot="20724605">
            <a:off x="1576304" y="4102708"/>
            <a:ext cx="1816503" cy="1871417"/>
          </a:xfrm>
          <a:prstGeom prst="pie">
            <a:avLst>
              <a:gd name="adj1" fmla="val 21193518"/>
              <a:gd name="adj2" fmla="val 60630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Výseč 22"/>
          <p:cNvSpPr/>
          <p:nvPr/>
        </p:nvSpPr>
        <p:spPr>
          <a:xfrm rot="4887712">
            <a:off x="1547707" y="4111647"/>
            <a:ext cx="1818719" cy="1853539"/>
          </a:xfrm>
          <a:prstGeom prst="pie">
            <a:avLst>
              <a:gd name="adj1" fmla="val 280450"/>
              <a:gd name="adj2" fmla="val 74973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Výseč 23"/>
          <p:cNvSpPr/>
          <p:nvPr/>
        </p:nvSpPr>
        <p:spPr>
          <a:xfrm rot="6196645">
            <a:off x="4053266" y="4253258"/>
            <a:ext cx="1818719" cy="1807184"/>
          </a:xfrm>
          <a:prstGeom prst="pie">
            <a:avLst>
              <a:gd name="adj1" fmla="val 20020457"/>
              <a:gd name="adj2" fmla="val 61908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Výseč 24"/>
          <p:cNvSpPr/>
          <p:nvPr/>
        </p:nvSpPr>
        <p:spPr>
          <a:xfrm rot="12654387">
            <a:off x="1564554" y="4103465"/>
            <a:ext cx="1818719" cy="1807184"/>
          </a:xfrm>
          <a:prstGeom prst="pie">
            <a:avLst>
              <a:gd name="adj1" fmla="val 21359173"/>
              <a:gd name="adj2" fmla="val 7593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Výseč 25"/>
          <p:cNvSpPr/>
          <p:nvPr/>
        </p:nvSpPr>
        <p:spPr>
          <a:xfrm rot="20035427">
            <a:off x="4083639" y="4253259"/>
            <a:ext cx="1818719" cy="1807184"/>
          </a:xfrm>
          <a:prstGeom prst="pie">
            <a:avLst>
              <a:gd name="adj1" fmla="val 21359173"/>
              <a:gd name="adj2" fmla="val 682429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Výseč 26"/>
          <p:cNvSpPr/>
          <p:nvPr/>
        </p:nvSpPr>
        <p:spPr>
          <a:xfrm rot="12654387">
            <a:off x="4053267" y="4235694"/>
            <a:ext cx="1818719" cy="1807184"/>
          </a:xfrm>
          <a:prstGeom prst="pie">
            <a:avLst>
              <a:gd name="adj1" fmla="val 21359173"/>
              <a:gd name="adj2" fmla="val 7593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28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CXJKM7OA\MC900233966[1].wmf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689039" y="1714488"/>
            <a:ext cx="7344816" cy="44508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SMÍŠENÁ ČÍSLA 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/>
              <a:t>   </a:t>
            </a:r>
          </a:p>
          <a:p>
            <a:pPr marL="0" indent="0">
              <a:buNone/>
            </a:pPr>
            <a:endParaRPr lang="cs-CZ" sz="2800" b="1" i="1" dirty="0"/>
          </a:p>
          <a:p>
            <a:pPr marL="0" indent="0">
              <a:buNone/>
            </a:pPr>
            <a:endParaRPr lang="cs-CZ" sz="2800" b="1" i="1" dirty="0" smtClean="0"/>
          </a:p>
          <a:p>
            <a:pPr marL="0" indent="0">
              <a:buNone/>
            </a:pPr>
            <a:endParaRPr lang="cs-CZ" sz="2800" b="1" i="1" dirty="0"/>
          </a:p>
          <a:p>
            <a:pPr marL="0" indent="0">
              <a:buNone/>
            </a:pPr>
            <a:r>
              <a:rPr lang="cs-CZ" sz="2800" b="1" i="1" dirty="0" smtClean="0"/>
              <a:t>    </a:t>
            </a:r>
          </a:p>
          <a:p>
            <a:pPr marL="0" indent="0">
              <a:buNone/>
            </a:pPr>
            <a:r>
              <a:rPr lang="cs-CZ" sz="2800" b="1" i="1" dirty="0" smtClean="0"/>
              <a:t>               </a:t>
            </a:r>
          </a:p>
          <a:p>
            <a:pPr marL="0" indent="0">
              <a:buNone/>
            </a:pPr>
            <a:endParaRPr lang="cs-CZ" sz="2800" b="1" i="1" dirty="0"/>
          </a:p>
          <a:p>
            <a:pPr marL="0" indent="0">
              <a:buNone/>
            </a:pPr>
            <a:r>
              <a:rPr lang="cs-CZ" sz="2800" b="1" i="1" dirty="0" smtClean="0"/>
              <a:t>	ZLOMEK		 SMÍŠENÉ ČÍSLO                </a:t>
            </a:r>
            <a:endParaRPr lang="cs-CZ" sz="2800" b="1" i="1" dirty="0"/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40501985"/>
              </p:ext>
            </p:extLst>
          </p:nvPr>
        </p:nvGraphicFramePr>
        <p:xfrm>
          <a:off x="2267744" y="2924944"/>
          <a:ext cx="3960440" cy="17281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Rovnice" r:id="rId4" imgW="939600" imgH="393480" progId="Equation.3">
                  <p:embed/>
                </p:oleObj>
              </mc:Choice>
              <mc:Fallback>
                <p:oleObj name="Rovnice" r:id="rId4" imgW="939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267744" y="2924944"/>
                        <a:ext cx="3960440" cy="17281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5"/>
          <p:cNvCxnSpPr/>
          <p:nvPr/>
        </p:nvCxnSpPr>
        <p:spPr>
          <a:xfrm flipH="1">
            <a:off x="1835696" y="4365104"/>
            <a:ext cx="57606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084168" y="4221088"/>
            <a:ext cx="216024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9483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CXJKM7OA\MC900233966[1].wmf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689039" y="1714488"/>
            <a:ext cx="7344816" cy="44508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SMÍŠENÁ ČÍSLA 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dirty="0" smtClean="0"/>
              <a:t>  </a:t>
            </a:r>
            <a:r>
              <a:rPr lang="cs-CZ" sz="2800" b="1" i="1" dirty="0" smtClean="0">
                <a:solidFill>
                  <a:schemeClr val="bg2">
                    <a:lumMod val="25000"/>
                  </a:schemeClr>
                </a:solidFill>
              </a:rPr>
              <a:t>Zapiš smíšeným číslem:</a:t>
            </a:r>
          </a:p>
          <a:p>
            <a:pPr marL="0" indent="0">
              <a:buNone/>
            </a:pPr>
            <a:endParaRPr lang="cs-CZ" sz="2800" b="1" i="1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sz="2800" b="1" i="1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b="1" i="1" dirty="0" smtClean="0"/>
          </a:p>
          <a:p>
            <a:pPr marL="0" indent="0">
              <a:buNone/>
            </a:pPr>
            <a:r>
              <a:rPr lang="cs-CZ" sz="2800" b="1" dirty="0" smtClean="0"/>
              <a:t>				</a:t>
            </a:r>
            <a:endParaRPr lang="cs-CZ" sz="2800" b="1" i="1" dirty="0"/>
          </a:p>
          <a:p>
            <a:pPr marL="0" indent="0">
              <a:buNone/>
            </a:pPr>
            <a:r>
              <a:rPr lang="cs-CZ" sz="2800" b="1" i="1" dirty="0" smtClean="0"/>
              <a:t>    </a:t>
            </a:r>
          </a:p>
          <a:p>
            <a:pPr marL="0" indent="0">
              <a:buNone/>
            </a:pPr>
            <a:r>
              <a:rPr lang="cs-CZ" sz="2800" b="1" i="1" dirty="0" smtClean="0"/>
              <a:t>               </a:t>
            </a:r>
          </a:p>
          <a:p>
            <a:pPr marL="0" indent="0">
              <a:buNone/>
            </a:pPr>
            <a:endParaRPr lang="cs-CZ" sz="2800" b="1" i="1" dirty="0"/>
          </a:p>
          <a:p>
            <a:pPr marL="0" indent="0">
              <a:buNone/>
            </a:pPr>
            <a:r>
              <a:rPr lang="cs-CZ" sz="2800" b="1" i="1" dirty="0" smtClean="0"/>
              <a:t>	     </a:t>
            </a:r>
            <a:endParaRPr lang="cs-CZ" sz="2800" b="1" i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6011921"/>
              </p:ext>
            </p:extLst>
          </p:nvPr>
        </p:nvGraphicFramePr>
        <p:xfrm>
          <a:off x="1403648" y="2636912"/>
          <a:ext cx="2016224" cy="7416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008112"/>
                <a:gridCol w="10081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2340745"/>
              </p:ext>
            </p:extLst>
          </p:nvPr>
        </p:nvGraphicFramePr>
        <p:xfrm>
          <a:off x="4067944" y="2636912"/>
          <a:ext cx="2016224" cy="7416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08112"/>
                <a:gridCol w="10081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4414551"/>
              </p:ext>
            </p:extLst>
          </p:nvPr>
        </p:nvGraphicFramePr>
        <p:xfrm>
          <a:off x="1403648" y="3969596"/>
          <a:ext cx="2016224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10081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99116539"/>
              </p:ext>
            </p:extLst>
          </p:nvPr>
        </p:nvGraphicFramePr>
        <p:xfrm>
          <a:off x="5076056" y="3717032"/>
          <a:ext cx="864096" cy="16561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Rovnice" r:id="rId4" imgW="241200" imgH="393480" progId="Equation.3">
                  <p:embed/>
                </p:oleObj>
              </mc:Choice>
              <mc:Fallback>
                <p:oleObj name="Rovnice" r:id="rId4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76056" y="3717032"/>
                        <a:ext cx="864096" cy="165618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02858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SMÍŠENÁ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Převeď zlomky na smíšená čísla: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31520" marR="0" lvl="2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>
                  <a:shade val="75000"/>
                </a:schemeClr>
              </a:buClr>
              <a:buSzPct val="60000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</a:p>
          <a:p>
            <a:pPr marL="914400" marR="0" lvl="2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>
                  <a:shade val="75000"/>
                </a:schemeClr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                                      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lvl="0">
              <a:spcBef>
                <a:spcPct val="0"/>
              </a:spcBef>
              <a:defRPr/>
            </a:pP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2193542"/>
              </p:ext>
            </p:extLst>
          </p:nvPr>
        </p:nvGraphicFramePr>
        <p:xfrm>
          <a:off x="5220072" y="2276872"/>
          <a:ext cx="432048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6" name="Rovnice" r:id="rId3" imgW="203040" imgH="393480" progId="Equation.3">
                  <p:embed/>
                </p:oleObj>
              </mc:Choice>
              <mc:Fallback>
                <p:oleObj name="Rovnice" r:id="rId3" imgW="2030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220072" y="2276872"/>
                        <a:ext cx="432048" cy="10081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69905262"/>
              </p:ext>
            </p:extLst>
          </p:nvPr>
        </p:nvGraphicFramePr>
        <p:xfrm>
          <a:off x="6228184" y="2276872"/>
          <a:ext cx="1008112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7" name="Rovnice" r:id="rId5" imgW="558720" imgH="393480" progId="Equation.3">
                  <p:embed/>
                </p:oleObj>
              </mc:Choice>
              <mc:Fallback>
                <p:oleObj name="Rovnice" r:id="rId5" imgW="5587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228184" y="2276872"/>
                        <a:ext cx="1008112" cy="10081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9181775"/>
              </p:ext>
            </p:extLst>
          </p:nvPr>
        </p:nvGraphicFramePr>
        <p:xfrm>
          <a:off x="1475656" y="4037076"/>
          <a:ext cx="648072" cy="11201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8" name="Rovnice" r:id="rId7" imgW="228600" imgH="393480" progId="Equation.3">
                  <p:embed/>
                </p:oleObj>
              </mc:Choice>
              <mc:Fallback>
                <p:oleObj name="Rovnice" r:id="rId7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475656" y="4037076"/>
                        <a:ext cx="648072" cy="11201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03475472"/>
              </p:ext>
            </p:extLst>
          </p:nvPr>
        </p:nvGraphicFramePr>
        <p:xfrm>
          <a:off x="2699792" y="4037076"/>
          <a:ext cx="1944216" cy="11201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9" name="Rovnice" r:id="rId9" imgW="888840" imgH="393480" progId="Equation.3">
                  <p:embed/>
                </p:oleObj>
              </mc:Choice>
              <mc:Fallback>
                <p:oleObj name="Rovnice" r:id="rId9" imgW="8888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699792" y="4037076"/>
                        <a:ext cx="1944216" cy="11201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0342420"/>
              </p:ext>
            </p:extLst>
          </p:nvPr>
        </p:nvGraphicFramePr>
        <p:xfrm>
          <a:off x="1043608" y="2348880"/>
          <a:ext cx="576064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0" name="Rovnice" r:id="rId11" imgW="228600" imgH="393480" progId="Equation.3">
                  <p:embed/>
                </p:oleObj>
              </mc:Choice>
              <mc:Fallback>
                <p:oleObj name="Rovnice" r:id="rId11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043608" y="2348880"/>
                        <a:ext cx="576064" cy="10081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47207964"/>
              </p:ext>
            </p:extLst>
          </p:nvPr>
        </p:nvGraphicFramePr>
        <p:xfrm>
          <a:off x="2123728" y="2348880"/>
          <a:ext cx="1296144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31" name="Rovnice" r:id="rId13" imgW="558720" imgH="393480" progId="Equation.3">
                  <p:embed/>
                </p:oleObj>
              </mc:Choice>
              <mc:Fallback>
                <p:oleObj name="Rovnice" r:id="rId13" imgW="5587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2123728" y="2348880"/>
                        <a:ext cx="1296144" cy="10081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SMÍŠENÁ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Převeď smíšená čísla na zlomky: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Citace</a:t>
            </a:r>
            <a:r>
              <a:rPr lang="cs-CZ" smtClean="0">
                <a:solidFill>
                  <a:schemeClr val="bg2">
                    <a:lumMod val="25000"/>
                  </a:schemeClr>
                </a:solidFill>
              </a:rPr>
              <a:t>: Archiv autora</a:t>
            </a: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31520" marR="0" lvl="2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>
                  <a:shade val="75000"/>
                </a:schemeClr>
              </a:buClr>
              <a:buSzPct val="60000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>
                  <a:shade val="75000"/>
                </a:schemeClr>
              </a:buClr>
              <a:buSzPct val="60000"/>
              <a:buFont typeface="Wingdings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                                      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lvl="0">
              <a:spcBef>
                <a:spcPct val="0"/>
              </a:spcBef>
              <a:defRPr/>
            </a:pP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14971745"/>
              </p:ext>
            </p:extLst>
          </p:nvPr>
        </p:nvGraphicFramePr>
        <p:xfrm>
          <a:off x="5180013" y="2276475"/>
          <a:ext cx="512762" cy="1008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6" name="Rovnice" r:id="rId3" imgW="241200" imgH="393480" progId="Equation.3">
                  <p:embed/>
                </p:oleObj>
              </mc:Choice>
              <mc:Fallback>
                <p:oleObj name="Rovnice" r:id="rId3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180013" y="2276475"/>
                        <a:ext cx="512762" cy="1008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11252817"/>
              </p:ext>
            </p:extLst>
          </p:nvPr>
        </p:nvGraphicFramePr>
        <p:xfrm>
          <a:off x="6434138" y="2276475"/>
          <a:ext cx="595312" cy="1008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7" name="Rovnice" r:id="rId5" imgW="330120" imgH="393480" progId="Equation.3">
                  <p:embed/>
                </p:oleObj>
              </mc:Choice>
              <mc:Fallback>
                <p:oleObj name="Rovnice" r:id="rId5" imgW="3301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434138" y="2276475"/>
                        <a:ext cx="595312" cy="1008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59488230"/>
              </p:ext>
            </p:extLst>
          </p:nvPr>
        </p:nvGraphicFramePr>
        <p:xfrm>
          <a:off x="1457325" y="4037013"/>
          <a:ext cx="684213" cy="1120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8" name="Rovnice" r:id="rId7" imgW="241200" imgH="393480" progId="Equation.3">
                  <p:embed/>
                </p:oleObj>
              </mc:Choice>
              <mc:Fallback>
                <p:oleObj name="Rovnice" r:id="rId7" imgW="2412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457325" y="4037013"/>
                        <a:ext cx="684213" cy="11207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8332993"/>
              </p:ext>
            </p:extLst>
          </p:nvPr>
        </p:nvGraphicFramePr>
        <p:xfrm>
          <a:off x="3297238" y="4037013"/>
          <a:ext cx="749300" cy="1120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9" name="Rovnice" r:id="rId9" imgW="342720" imgH="393480" progId="Equation.3">
                  <p:embed/>
                </p:oleObj>
              </mc:Choice>
              <mc:Fallback>
                <p:oleObj name="Rovnice" r:id="rId9" imgW="3427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297238" y="4037013"/>
                        <a:ext cx="749300" cy="11207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7701932"/>
              </p:ext>
            </p:extLst>
          </p:nvPr>
        </p:nvGraphicFramePr>
        <p:xfrm>
          <a:off x="1043608" y="2348880"/>
          <a:ext cx="576064" cy="100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0" name="Rovnice" r:id="rId11" imgW="228600" imgH="393480" progId="Equation.3">
                  <p:embed/>
                </p:oleObj>
              </mc:Choice>
              <mc:Fallback>
                <p:oleObj name="Rovnice" r:id="rId11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1043608" y="2348880"/>
                        <a:ext cx="576064" cy="10081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7859165"/>
              </p:ext>
            </p:extLst>
          </p:nvPr>
        </p:nvGraphicFramePr>
        <p:xfrm>
          <a:off x="2373313" y="2349500"/>
          <a:ext cx="795337" cy="1008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1" name="Rovnice" r:id="rId13" imgW="342720" imgH="393480" progId="Equation.3">
                  <p:embed/>
                </p:oleObj>
              </mc:Choice>
              <mc:Fallback>
                <p:oleObj name="Rovnice" r:id="rId13" imgW="3427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2373313" y="2349500"/>
                        <a:ext cx="795337" cy="10080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1656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109</TotalTime>
  <Words>89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Rovnice</vt:lpstr>
      <vt:lpstr>Prezentace aplikace PowerPoint</vt:lpstr>
      <vt:lpstr>Anotace</vt:lpstr>
      <vt:lpstr>SMÍŠENÁ ČÍSLA </vt:lpstr>
      <vt:lpstr>SMÍŠENÁ ČÍSLA </vt:lpstr>
      <vt:lpstr>SMÍŠENÁ ČÍSLA </vt:lpstr>
      <vt:lpstr>SMÍŠENÁ ČÍSLA</vt:lpstr>
      <vt:lpstr>SMÍŠENÁ ČÍSLA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21</cp:revision>
  <dcterms:created xsi:type="dcterms:W3CDTF">2013-03-03T21:08:48Z</dcterms:created>
  <dcterms:modified xsi:type="dcterms:W3CDTF">2013-11-13T11:36:50Z</dcterms:modified>
</cp:coreProperties>
</file>