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70" r:id="rId5"/>
    <p:sldId id="271" r:id="rId6"/>
    <p:sldId id="272" r:id="rId7"/>
    <p:sldId id="273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image" Target="../media/image5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2374389-EE8B-4084-AB85-6A53225E48BC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50106E-BCEA-4B33-888D-60567DD524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6.wmf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2.bin"/><Relationship Id="rId5" Type="http://schemas.openxmlformats.org/officeDocument/2006/relationships/image" Target="../media/image5.wmf"/><Relationship Id="rId4" Type="http://schemas.openxmlformats.org/officeDocument/2006/relationships/oleObject" Target="../embeddings/oleObject1.bin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4.wmf"/><Relationship Id="rId7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7.wmf"/><Relationship Id="rId5" Type="http://schemas.openxmlformats.org/officeDocument/2006/relationships/oleObject" Target="../embeddings/oleObject3.bin"/><Relationship Id="rId10" Type="http://schemas.openxmlformats.org/officeDocument/2006/relationships/image" Target="../media/image9.wmf"/><Relationship Id="rId4" Type="http://schemas.openxmlformats.org/officeDocument/2006/relationships/image" Target="../media/image10.png"/><Relationship Id="rId9" Type="http://schemas.openxmlformats.org/officeDocument/2006/relationships/oleObject" Target="../embeddings/oleObject5.bin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8.bin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11.wmf"/><Relationship Id="rId12" Type="http://schemas.openxmlformats.org/officeDocument/2006/relationships/oleObject" Target="../embeddings/oleObject10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7.bin"/><Relationship Id="rId11" Type="http://schemas.openxmlformats.org/officeDocument/2006/relationships/image" Target="../media/image13.wmf"/><Relationship Id="rId5" Type="http://schemas.openxmlformats.org/officeDocument/2006/relationships/image" Target="../media/image10.wmf"/><Relationship Id="rId15" Type="http://schemas.openxmlformats.org/officeDocument/2006/relationships/image" Target="../media/image15.wmf"/><Relationship Id="rId10" Type="http://schemas.openxmlformats.org/officeDocument/2006/relationships/oleObject" Target="../embeddings/oleObject9.bin"/><Relationship Id="rId4" Type="http://schemas.openxmlformats.org/officeDocument/2006/relationships/oleObject" Target="../embeddings/oleObject6.bin"/><Relationship Id="rId9" Type="http://schemas.openxmlformats.org/officeDocument/2006/relationships/image" Target="../media/image12.wmf"/><Relationship Id="rId14" Type="http://schemas.openxmlformats.org/officeDocument/2006/relationships/oleObject" Target="../embeddings/oleObject1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659179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VY_42_INOVACE_3304_KRÁCENÍ Z.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KRÁCENÍ ZLOMKŮ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23. 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7. 9. 2012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tak, aby si žáci procvičili své vědomosti, které získali  o Zlomcích během školní docházky. Oblast, kde se zjistí nedostatky se hned procvičí. </a:t>
            </a:r>
          </a:p>
          <a:p>
            <a:pPr>
              <a:buNone/>
            </a:pPr>
            <a:r>
              <a:rPr lang="cs-CZ" sz="2000" dirty="0" smtClean="0"/>
              <a:t>	Prezentace náleží  6. ročníku, vzdělávací oblasti  Rozšiřování zlomků, tematickým </a:t>
            </a:r>
            <a:r>
              <a:rPr lang="cs-CZ" sz="2000" i="1" dirty="0" smtClean="0"/>
              <a:t>okruhům Zlomky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1187624" y="2060848"/>
            <a:ext cx="7143800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Doplň neznámá čísla:</a:t>
            </a: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		x6</a:t>
            </a:r>
          </a:p>
          <a:p>
            <a:pPr marL="0" indent="0">
              <a:buNone/>
            </a:pPr>
            <a:r>
              <a:rPr lang="cs-CZ" sz="43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43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4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                      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             :6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</a:t>
            </a:r>
            <a:endParaRPr lang="cs-CZ" sz="66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43808" y="299695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843808" y="335699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932040" y="2708920"/>
            <a:ext cx="936104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Bodoni MT Black" panose="02070A03080606020203" pitchFamily="18" charset="0"/>
              </a:rPr>
              <a:t>24</a:t>
            </a:r>
            <a:endParaRPr lang="cs-CZ" sz="4000" dirty="0">
              <a:solidFill>
                <a:schemeClr val="tx1"/>
              </a:solidFill>
              <a:latin typeface="Bodoni MT Black" panose="02070A03080606020203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1187624" y="2060848"/>
            <a:ext cx="7143800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Doplň neznámá čísla:</a:t>
            </a: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		x10</a:t>
            </a:r>
          </a:p>
          <a:p>
            <a:pPr marL="0" indent="0">
              <a:buNone/>
            </a:pPr>
            <a:r>
              <a:rPr lang="cs-CZ" sz="43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43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11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                      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             :10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</a:t>
            </a:r>
            <a:endParaRPr lang="cs-CZ" sz="66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43808" y="299695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843808" y="335699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4932040" y="2708920"/>
            <a:ext cx="129614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Bodoni MT Black" panose="02070A03080606020203" pitchFamily="18" charset="0"/>
              </a:rPr>
              <a:t>110</a:t>
            </a:r>
            <a:endParaRPr lang="cs-CZ" sz="4000" dirty="0">
              <a:solidFill>
                <a:schemeClr val="tx1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964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1187624" y="2060848"/>
            <a:ext cx="7143800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Doplň neznámá čísla:</a:t>
            </a: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		x10</a:t>
            </a:r>
          </a:p>
          <a:p>
            <a:pPr marL="0" indent="0">
              <a:buNone/>
            </a:pPr>
            <a:r>
              <a:rPr lang="cs-CZ" sz="43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43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				30</a:t>
            </a:r>
            <a:endParaRPr lang="cs-CZ" sz="28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</a:t>
            </a: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             :10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</a:t>
            </a:r>
            <a:endParaRPr lang="cs-CZ" sz="66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843808" y="299695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H="1">
            <a:off x="2843808" y="3356992"/>
            <a:ext cx="1656184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1403648" y="2564904"/>
            <a:ext cx="1296144" cy="10801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chemeClr val="tx1"/>
                </a:solidFill>
                <a:latin typeface="Bodoni MT Black" panose="02070A03080606020203" pitchFamily="18" charset="0"/>
              </a:rPr>
              <a:t>3               </a:t>
            </a:r>
            <a:endParaRPr lang="cs-CZ" sz="4000" dirty="0">
              <a:solidFill>
                <a:schemeClr val="tx1"/>
              </a:solidFill>
              <a:latin typeface="Bodoni MT Black" panose="02070A030806060202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49331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1187624" y="2060848"/>
            <a:ext cx="7143800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Vykrať zlomek číslem 3:</a:t>
            </a: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	</a:t>
            </a:r>
            <a:r>
              <a:rPr lang="cs-CZ" sz="43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		</a:t>
            </a:r>
          </a:p>
          <a:p>
            <a:pPr marL="0" indent="0">
              <a:buNone/>
            </a:pPr>
            <a:endParaRPr lang="cs-CZ" sz="28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Krátit zlomek	znamená, čitatele i jmenovatele tímto číslem vydělit.</a:t>
            </a:r>
            <a:r>
              <a:rPr lang="cs-CZ" sz="43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  <a:r>
              <a:rPr lang="cs-CZ" sz="2800" i="1" dirty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</a:t>
            </a:r>
            <a:endParaRPr lang="cs-CZ" sz="2800" b="1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66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       </a:t>
            </a:r>
            <a:endParaRPr lang="cs-CZ" sz="66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20301327"/>
              </p:ext>
            </p:extLst>
          </p:nvPr>
        </p:nvGraphicFramePr>
        <p:xfrm>
          <a:off x="1331640" y="2492896"/>
          <a:ext cx="720080" cy="15841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4" name="Rovnice" r:id="rId4" imgW="203040" imgH="393480" progId="Equation.3">
                  <p:embed/>
                </p:oleObj>
              </mc:Choice>
              <mc:Fallback>
                <p:oleObj name="Rovnice" r:id="rId4" imgW="2030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331640" y="2492896"/>
                        <a:ext cx="720080" cy="15841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0482051"/>
              </p:ext>
            </p:extLst>
          </p:nvPr>
        </p:nvGraphicFramePr>
        <p:xfrm>
          <a:off x="2699792" y="2492896"/>
          <a:ext cx="2736304" cy="15121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5" name="Rovnice" r:id="rId6" imgW="723600" imgH="393480" progId="Equation.3">
                  <p:embed/>
                </p:oleObj>
              </mc:Choice>
              <mc:Fallback>
                <p:oleObj name="Rovnice" r:id="rId6" imgW="723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2699792" y="2492896"/>
                        <a:ext cx="2736304" cy="15121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93824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1187624" y="2060848"/>
            <a:ext cx="7143800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55000" lnSpcReduction="20000"/>
              </a:bodyPr>
              <a:lstStyle/>
              <a:p>
                <a:pPr marL="0" indent="0">
                  <a:buNone/>
                </a:pPr>
                <a:r>
                  <a:rPr lang="cs-CZ" sz="2800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Vykrať zlomek číslem 6:</a:t>
                </a:r>
              </a:p>
              <a:p>
                <a:pPr marL="0" indent="0">
                  <a:buNone/>
                </a:pPr>
                <a:endParaRPr lang="cs-CZ" sz="2800" i="1" dirty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endParaRPr lang="cs-CZ" sz="2800" i="1" dirty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		</a:t>
                </a:r>
                <a:r>
                  <a:rPr lang="cs-CZ" sz="4300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       		</a:t>
                </a:r>
              </a:p>
              <a:p>
                <a:pPr marL="0" indent="0">
                  <a:buNone/>
                </a:pPr>
                <a:endParaRPr lang="cs-CZ" sz="2800" i="1" dirty="0" smtClean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endParaRPr lang="cs-CZ" sz="2800" i="1" dirty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endParaRPr lang="cs-CZ" sz="2800" i="1" dirty="0" smtClean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endParaRPr lang="cs-CZ" sz="2800" i="1" dirty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endParaRPr lang="cs-CZ" sz="2800" i="1" dirty="0" smtClean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r>
                  <a:rPr lang="cs-CZ" sz="2800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Můžeme ještě s výsledkem dále pracovat?</a:t>
                </a:r>
              </a:p>
              <a:p>
                <a:pPr marL="0" indent="0">
                  <a:buNone/>
                </a:pPr>
                <a:r>
                  <a:rPr lang="cs-CZ" sz="2800" b="1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ANO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4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4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𝟔</m:t>
                        </m:r>
                      </m:num>
                      <m:den>
                        <m:r>
                          <a:rPr lang="cs-CZ" sz="4600" b="1" i="1" smtClean="0">
                            <a:solidFill>
                              <a:schemeClr val="tx2">
                                <a:lumMod val="75000"/>
                              </a:schemeClr>
                            </a:solidFill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r>
                  <a:rPr lang="cs-CZ" sz="4600" b="1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 </a:t>
                </a:r>
                <a:r>
                  <a:rPr lang="cs-CZ" sz="3800" b="1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můžeme ještě vykrátit </a:t>
                </a:r>
                <a:r>
                  <a:rPr lang="cs-CZ" sz="4600" b="1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???</a:t>
                </a:r>
              </a:p>
              <a:p>
                <a:pPr marL="0" indent="0">
                  <a:buNone/>
                </a:pPr>
                <a:endParaRPr lang="cs-CZ" sz="4600" b="1" i="1" dirty="0" smtClean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  <a:p>
                <a:pPr marL="0" indent="0">
                  <a:buNone/>
                </a:pPr>
                <a:r>
                  <a:rPr lang="cs-CZ" sz="4600" b="1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        Číslem 2  </a:t>
                </a:r>
              </a:p>
              <a:p>
                <a:pPr marL="0" indent="0">
                  <a:buNone/>
                </a:pPr>
                <a:r>
                  <a:rPr lang="cs-CZ" sz="6600" i="1" dirty="0" smtClean="0">
                    <a:solidFill>
                      <a:schemeClr val="tx2">
                        <a:lumMod val="75000"/>
                      </a:schemeClr>
                    </a:solidFill>
                    <a:latin typeface="Ravie" pitchFamily="82" charset="0"/>
                  </a:rPr>
                  <a:t>       </a:t>
                </a:r>
                <a:endParaRPr lang="cs-CZ" sz="6600" i="1" dirty="0">
                  <a:solidFill>
                    <a:schemeClr val="tx2">
                      <a:lumMod val="75000"/>
                    </a:schemeClr>
                  </a:solidFill>
                  <a:latin typeface="Ravie" pitchFamily="82" charset="0"/>
                </a:endParaRPr>
              </a:p>
            </p:txBody>
          </p:sp>
        </mc:Choice>
        <mc:Fallback xmlns="">
          <p:sp>
            <p:nvSpPr>
              <p:cNvPr id="5" name="Zástupný symbol pro obsah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4"/>
                <a:stretch>
                  <a:fillRect l="-211" t="-1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40229787"/>
              </p:ext>
            </p:extLst>
          </p:nvPr>
        </p:nvGraphicFramePr>
        <p:xfrm>
          <a:off x="1331640" y="2073602"/>
          <a:ext cx="765175" cy="122413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6" name="Rovnice" r:id="rId5" imgW="215640" imgH="393480" progId="Equation.3">
                  <p:embed/>
                </p:oleObj>
              </mc:Choice>
              <mc:Fallback>
                <p:oleObj name="Rovnice" r:id="rId5" imgW="21564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331640" y="2073602"/>
                        <a:ext cx="765175" cy="122413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45155"/>
              </p:ext>
            </p:extLst>
          </p:nvPr>
        </p:nvGraphicFramePr>
        <p:xfrm>
          <a:off x="2555776" y="2060849"/>
          <a:ext cx="2830512" cy="122413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Rovnice" r:id="rId7" imgW="749160" imgH="393480" progId="Equation.3">
                  <p:embed/>
                </p:oleObj>
              </mc:Choice>
              <mc:Fallback>
                <p:oleObj name="Rovnice" r:id="rId7" imgW="7491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2555776" y="2060849"/>
                        <a:ext cx="2830512" cy="122413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3619853"/>
              </p:ext>
            </p:extLst>
          </p:nvPr>
        </p:nvGraphicFramePr>
        <p:xfrm>
          <a:off x="3851920" y="4653136"/>
          <a:ext cx="3024336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8" name="Rovnice" r:id="rId9" imgW="1015920" imgH="393480" progId="Equation.3">
                  <p:embed/>
                </p:oleObj>
              </mc:Choice>
              <mc:Fallback>
                <p:oleObj name="Rovnice" r:id="rId9" imgW="10159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3851920" y="4653136"/>
                        <a:ext cx="3024336" cy="864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706640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citel\AppData\Local\Microsoft\Windows\Temporary Internet Files\Content.IE5\BSF5GDA1\MC900286280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3">
                <a:shade val="45000"/>
                <a:satMod val="135000"/>
              </a:schemeClr>
              <a:prstClr val="white"/>
            </a:duotone>
            <a:lum contrast="40000"/>
          </a:blip>
          <a:srcRect/>
          <a:stretch>
            <a:fillRect/>
          </a:stretch>
        </p:blipFill>
        <p:spPr bwMode="auto">
          <a:xfrm>
            <a:off x="755576" y="2075090"/>
            <a:ext cx="7575848" cy="37147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i="1" dirty="0" smtClean="0">
                <a:latin typeface="Ravie" pitchFamily="82" charset="0"/>
              </a:rPr>
              <a:t>krácení zlomků</a:t>
            </a:r>
            <a:endParaRPr lang="cs-CZ" sz="4800" i="1" dirty="0">
              <a:latin typeface="Ravie" pitchFamily="8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Vykrať zlomek do základního tvaru:</a:t>
            </a:r>
          </a:p>
          <a:p>
            <a:pPr marL="0" indent="0">
              <a:buNone/>
            </a:pPr>
            <a:endParaRPr lang="cs-CZ" sz="24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4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	</a:t>
            </a:r>
          </a:p>
          <a:p>
            <a:pPr marL="0" indent="0">
              <a:buNone/>
            </a:pPr>
            <a:endParaRPr lang="cs-CZ" sz="28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000" i="1" dirty="0" smtClean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endParaRPr lang="cs-CZ" sz="20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  <a:p>
            <a:pPr marL="0" indent="0">
              <a:buNone/>
            </a:pP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Citace</a:t>
            </a:r>
            <a:r>
              <a:rPr lang="cs-CZ" sz="2000" i="1" smtClean="0">
                <a:solidFill>
                  <a:schemeClr val="tx2">
                    <a:lumMod val="75000"/>
                  </a:schemeClr>
                </a:solidFill>
                <a:latin typeface="Ravie" pitchFamily="82" charset="0"/>
              </a:rPr>
              <a:t>: archiv autora</a:t>
            </a:r>
            <a:endParaRPr lang="cs-CZ" sz="2000" i="1" dirty="0">
              <a:solidFill>
                <a:schemeClr val="tx2">
                  <a:lumMod val="75000"/>
                </a:schemeClr>
              </a:solidFill>
              <a:latin typeface="Ravie" pitchFamily="82" charset="0"/>
            </a:endParaRP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05970357"/>
              </p:ext>
            </p:extLst>
          </p:nvPr>
        </p:nvGraphicFramePr>
        <p:xfrm>
          <a:off x="755576" y="2204864"/>
          <a:ext cx="516632" cy="8640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4" imgW="228600" imgH="393480" progId="Equation.3">
                  <p:embed/>
                </p:oleObj>
              </mc:Choice>
              <mc:Fallback>
                <p:oleObj name="Rovnice" r:id="rId4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755576" y="2204864"/>
                        <a:ext cx="516632" cy="86409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" name="Objekt 7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36021457"/>
              </p:ext>
            </p:extLst>
          </p:nvPr>
        </p:nvGraphicFramePr>
        <p:xfrm>
          <a:off x="1331640" y="2276872"/>
          <a:ext cx="1728192" cy="7920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0" name="Rovnice" r:id="rId6" imgW="965160" imgH="393480" progId="Equation.3">
                  <p:embed/>
                </p:oleObj>
              </mc:Choice>
              <mc:Fallback>
                <p:oleObj name="Rovnice" r:id="rId6" imgW="9651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1331640" y="2276872"/>
                        <a:ext cx="1728192" cy="7920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54700979"/>
              </p:ext>
            </p:extLst>
          </p:nvPr>
        </p:nvGraphicFramePr>
        <p:xfrm>
          <a:off x="1331640" y="4005064"/>
          <a:ext cx="504056" cy="95092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1" name="Rovnice" r:id="rId8" imgW="228600" imgH="393480" progId="Equation.3">
                  <p:embed/>
                </p:oleObj>
              </mc:Choice>
              <mc:Fallback>
                <p:oleObj name="Rovnice" r:id="rId8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9"/>
                      <a:stretch>
                        <a:fillRect/>
                      </a:stretch>
                    </p:blipFill>
                    <p:spPr>
                      <a:xfrm>
                        <a:off x="1331640" y="4005064"/>
                        <a:ext cx="504056" cy="95092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314368716"/>
              </p:ext>
            </p:extLst>
          </p:nvPr>
        </p:nvGraphicFramePr>
        <p:xfrm>
          <a:off x="2051720" y="4005064"/>
          <a:ext cx="2203748" cy="10229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2" name="Rovnice" r:id="rId10" imgW="1002960" imgH="393480" progId="Equation.3">
                  <p:embed/>
                </p:oleObj>
              </mc:Choice>
              <mc:Fallback>
                <p:oleObj name="Rovnice" r:id="rId10" imgW="100296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1"/>
                      <a:stretch>
                        <a:fillRect/>
                      </a:stretch>
                    </p:blipFill>
                    <p:spPr>
                      <a:xfrm>
                        <a:off x="2051720" y="4005064"/>
                        <a:ext cx="2203748" cy="102293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1" name="Objekt 1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5466179"/>
              </p:ext>
            </p:extLst>
          </p:nvPr>
        </p:nvGraphicFramePr>
        <p:xfrm>
          <a:off x="4429200" y="2924944"/>
          <a:ext cx="430832" cy="100753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3" name="Rovnice" r:id="rId12" imgW="228600" imgH="393480" progId="Equation.3">
                  <p:embed/>
                </p:oleObj>
              </mc:Choice>
              <mc:Fallback>
                <p:oleObj name="Rovnice" r:id="rId12" imgW="22860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3"/>
                      <a:stretch>
                        <a:fillRect/>
                      </a:stretch>
                    </p:blipFill>
                    <p:spPr>
                      <a:xfrm>
                        <a:off x="4429200" y="2924944"/>
                        <a:ext cx="430832" cy="100753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2" name="Objekt 1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1176212"/>
              </p:ext>
            </p:extLst>
          </p:nvPr>
        </p:nvGraphicFramePr>
        <p:xfrm>
          <a:off x="5002213" y="2852936"/>
          <a:ext cx="2162075" cy="10795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94" name="Rovnice" r:id="rId14" imgW="812520" imgH="393480" progId="Equation.3">
                  <p:embed/>
                </p:oleObj>
              </mc:Choice>
              <mc:Fallback>
                <p:oleObj name="Rovnice" r:id="rId14" imgW="812520" imgH="39348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15"/>
                      <a:stretch>
                        <a:fillRect/>
                      </a:stretch>
                    </p:blipFill>
                    <p:spPr>
                      <a:xfrm>
                        <a:off x="5002213" y="2852936"/>
                        <a:ext cx="2162075" cy="10795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15827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218</TotalTime>
  <Words>86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Rovnice</vt:lpstr>
      <vt:lpstr>Prezentace aplikace PowerPoint</vt:lpstr>
      <vt:lpstr>Anotace</vt:lpstr>
      <vt:lpstr>krácení zlomků</vt:lpstr>
      <vt:lpstr>Krácení zlomků</vt:lpstr>
      <vt:lpstr>krácení zlomků</vt:lpstr>
      <vt:lpstr>krácení zlomků</vt:lpstr>
      <vt:lpstr>krácení zlomků</vt:lpstr>
      <vt:lpstr>krácení zlomků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Ucitel</cp:lastModifiedBy>
  <cp:revision>36</cp:revision>
  <dcterms:created xsi:type="dcterms:W3CDTF">2013-03-23T22:18:39Z</dcterms:created>
  <dcterms:modified xsi:type="dcterms:W3CDTF">2013-11-13T11:37:54Z</dcterms:modified>
</cp:coreProperties>
</file>