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0" r:id="rId1"/>
  </p:sldMasterIdLst>
  <p:sldIdLst>
    <p:sldId id="269" r:id="rId2"/>
    <p:sldId id="270" r:id="rId3"/>
    <p:sldId id="256" r:id="rId4"/>
    <p:sldId id="257" r:id="rId5"/>
    <p:sldId id="259" r:id="rId6"/>
    <p:sldId id="260" r:id="rId7"/>
    <p:sldId id="262" r:id="rId8"/>
    <p:sldId id="263" r:id="rId9"/>
    <p:sldId id="265" r:id="rId10"/>
    <p:sldId id="26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 dirty="0" err="1" smtClean="0"/>
              <a:t>Známky</a:t>
            </a:r>
            <a:r>
              <a:rPr lang="cs-CZ" dirty="0" smtClean="0"/>
              <a:t> 6.B</a:t>
            </a:r>
            <a:endParaRPr lang="en-US" dirty="0"/>
          </a:p>
        </c:rich>
      </c:tx>
      <c:layout/>
      <c:overlay val="0"/>
    </c:title>
    <c:autoTitleDeleted val="0"/>
    <c:plotArea>
      <c:layout/>
      <c:scatterChart>
        <c:scatterStyle val="smooth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známky</c:v>
                </c:pt>
              </c:strCache>
            </c:strRef>
          </c:tx>
          <c:xVal>
            <c:numRef>
              <c:f>List1!$A$2:$A$6</c:f>
              <c:numCache>
                <c:formatCode>General</c:formatCode>
                <c:ptCount val="5"/>
                <c:pt idx="0">
                  <c:v>2</c:v>
                </c:pt>
                <c:pt idx="1">
                  <c:v>6</c:v>
                </c:pt>
                <c:pt idx="2">
                  <c:v>6</c:v>
                </c:pt>
                <c:pt idx="3">
                  <c:v>3</c:v>
                </c:pt>
                <c:pt idx="4">
                  <c:v>2</c:v>
                </c:pt>
              </c:numCache>
            </c:numRef>
          </c:xVal>
          <c:yVal>
            <c:numRef>
              <c:f>List1!$B$2:$B$6</c:f>
              <c:numCache>
                <c:formatCode>General</c:formatCode>
                <c:ptCount val="5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96308352"/>
        <c:axId val="202499200"/>
      </c:scatterChart>
      <c:valAx>
        <c:axId val="19630835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202499200"/>
        <c:crosses val="autoZero"/>
        <c:crossBetween val="midCat"/>
      </c:valAx>
      <c:valAx>
        <c:axId val="20249920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96308352"/>
        <c:crosses val="autoZero"/>
        <c:crossBetween val="midCat"/>
      </c:valAx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0B70-5057-4FB9-92D9-1D6FEA154AA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B6230-C7D2-461C-AE3C-0BB2B01FF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0B70-5057-4FB9-92D9-1D6FEA154AA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B6230-C7D2-461C-AE3C-0BB2B01FF5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0B70-5057-4FB9-92D9-1D6FEA154AA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B6230-C7D2-461C-AE3C-0BB2B01FF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0B70-5057-4FB9-92D9-1D6FEA154AA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B6230-C7D2-461C-AE3C-0BB2B01FF5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0B70-5057-4FB9-92D9-1D6FEA154AA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B6230-C7D2-461C-AE3C-0BB2B01FF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0B70-5057-4FB9-92D9-1D6FEA154AA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B6230-C7D2-461C-AE3C-0BB2B01FF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0B70-5057-4FB9-92D9-1D6FEA154AA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B6230-C7D2-461C-AE3C-0BB2B01FF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0B70-5057-4FB9-92D9-1D6FEA154AA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B6230-C7D2-461C-AE3C-0BB2B01FF5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0B70-5057-4FB9-92D9-1D6FEA154AA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B6230-C7D2-461C-AE3C-0BB2B01FF5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0B70-5057-4FB9-92D9-1D6FEA154AA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B6230-C7D2-461C-AE3C-0BB2B01FF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0B70-5057-4FB9-92D9-1D6FEA154AA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B6230-C7D2-461C-AE3C-0BB2B01FF52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3100B70-5057-4FB9-92D9-1D6FEA154AA8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09B6230-C7D2-461C-AE3C-0BB2B01FF5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2449386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Kotvová Olga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VY_42_INOVACE_3504_OPERACE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DES.Č.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OPAKOVÁNÍ OPERACÍ S DESETINNÝMI Č.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19. 5.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21. 5.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	Prezentace je vytvořena tak, aby se žáci procvičili v počítání  s desetinnými čísly. Žáci byli rozděleni do skupin a soutěžili  o body, která skupina na tom bude lépe. Velice je to bavilo a všichni se moc snažili.</a:t>
            </a:r>
          </a:p>
          <a:p>
            <a:pPr>
              <a:buNone/>
            </a:pPr>
            <a:r>
              <a:rPr lang="cs-CZ" sz="2000" dirty="0" smtClean="0"/>
              <a:t>	Prezentace náleží  6. ročníku, vzdělávací oblasti  Operace s desetinnými čísly, tematickým </a:t>
            </a:r>
            <a:r>
              <a:rPr lang="cs-CZ" sz="2000" i="1" smtClean="0"/>
              <a:t>okruhům Desetinná čísla</a:t>
            </a:r>
            <a:r>
              <a:rPr lang="cs-CZ" sz="2000" smtClean="0"/>
              <a:t>.</a:t>
            </a:r>
            <a:endParaRPr lang="cs-CZ" sz="2000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1844824"/>
            <a:ext cx="6400800" cy="1295400"/>
          </a:xfrm>
        </p:spPr>
        <p:txBody>
          <a:bodyPr>
            <a:normAutofit/>
          </a:bodyPr>
          <a:lstStyle/>
          <a:p>
            <a:r>
              <a:rPr lang="cs-CZ" sz="6600" b="1" i="1" dirty="0" smtClean="0">
                <a:latin typeface="Bodoni MT Black" pitchFamily="18" charset="0"/>
              </a:rPr>
              <a:t>Opakování </a:t>
            </a:r>
            <a:endParaRPr lang="cs-CZ" sz="6600" b="1" i="1" dirty="0">
              <a:latin typeface="Bodoni MT Black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b="1" i="1" dirty="0" smtClean="0">
                <a:latin typeface="Bodoni MT Black" pitchFamily="18" charset="0"/>
              </a:rPr>
              <a:t>6.ročník</a:t>
            </a:r>
            <a:endParaRPr lang="cs-CZ" sz="5400" b="1" i="1" dirty="0">
              <a:latin typeface="Bodoni MT Black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7011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464496"/>
          </a:xfrm>
        </p:spPr>
        <p:txBody>
          <a:bodyPr/>
          <a:lstStyle/>
          <a:p>
            <a:pPr marL="0" indent="0">
              <a:buNone/>
            </a:pPr>
            <a:r>
              <a:rPr lang="cs-CZ" i="1" dirty="0" smtClean="0"/>
              <a:t>V 6. ročníku psali žáci písemku z matematiky: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i="1" dirty="0" smtClean="0"/>
              <a:t>Určete průměr známek z písemky v 6.B a 6.C s přesností na 2 desetinná místa a porovnejte úspěšnost jednotlivých tříd. Sestavte pro každou třídu graf 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>
                <a:latin typeface="Bodoni MT Black" pitchFamily="18" charset="0"/>
              </a:rPr>
              <a:t>Opakování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5411696"/>
              </p:ext>
            </p:extLst>
          </p:nvPr>
        </p:nvGraphicFramePr>
        <p:xfrm>
          <a:off x="1043608" y="2276872"/>
          <a:ext cx="4896543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32181"/>
                <a:gridCol w="1477785"/>
                <a:gridCol w="1786577"/>
              </a:tblGrid>
              <a:tr h="35375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známka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Počet  6.B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Počet 6.C</a:t>
                      </a:r>
                      <a:endParaRPr lang="cs-CZ" dirty="0"/>
                    </a:p>
                  </a:txBody>
                  <a:tcPr/>
                </a:tc>
              </a:tr>
              <a:tr h="35375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5375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5375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  <a:tr h="35375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35375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4577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464496"/>
          </a:xfrm>
        </p:spPr>
        <p:txBody>
          <a:bodyPr/>
          <a:lstStyle/>
          <a:p>
            <a:pPr marL="0" indent="0">
              <a:buNone/>
            </a:pPr>
            <a:r>
              <a:rPr lang="cs-CZ" i="1" dirty="0" smtClean="0"/>
              <a:t>V 6. ročníku psali žáci písemku z matematiky:</a:t>
            </a:r>
          </a:p>
          <a:p>
            <a:pPr marL="0" indent="0">
              <a:buNone/>
            </a:pPr>
            <a:r>
              <a:rPr lang="cs-CZ" i="1" dirty="0" smtClean="0"/>
              <a:t>Určete průměr známek z písemky v 6.B a 6.C s přesností na 2 desetinná místa a porovnejte úspěšnost jednotlivých tříd.</a:t>
            </a:r>
          </a:p>
          <a:p>
            <a:pPr marL="0" indent="0">
              <a:buNone/>
            </a:pPr>
            <a:r>
              <a:rPr lang="cs-CZ" i="1" dirty="0" smtClean="0"/>
              <a:t>Průměr v 6.B byl …….</a:t>
            </a:r>
            <a:r>
              <a:rPr lang="cs-CZ" i="1" dirty="0" smtClean="0">
                <a:solidFill>
                  <a:srgbClr val="FF0000"/>
                </a:solidFill>
              </a:rPr>
              <a:t>2,84</a:t>
            </a:r>
          </a:p>
          <a:p>
            <a:pPr marL="0" indent="0">
              <a:buNone/>
            </a:pPr>
            <a:r>
              <a:rPr lang="cs-CZ" i="1" dirty="0" smtClean="0"/>
              <a:t>Průměr v 6.C byl ……..</a:t>
            </a:r>
            <a:r>
              <a:rPr lang="cs-CZ" i="1" dirty="0" smtClean="0">
                <a:solidFill>
                  <a:srgbClr val="FF0000"/>
                </a:solidFill>
              </a:rPr>
              <a:t>3,05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52728"/>
          </a:xfrm>
        </p:spPr>
        <p:txBody>
          <a:bodyPr/>
          <a:lstStyle/>
          <a:p>
            <a:r>
              <a:rPr lang="cs-CZ" b="1" i="1" dirty="0" smtClean="0">
                <a:latin typeface="Bodoni MT Black" pitchFamily="18" charset="0"/>
              </a:rPr>
              <a:t>Opakování - řešení</a:t>
            </a:r>
            <a:endParaRPr lang="cs-CZ" dirty="0"/>
          </a:p>
        </p:txBody>
      </p:sp>
      <p:graphicFrame>
        <p:nvGraphicFramePr>
          <p:cNvPr id="8" name="Graf 7"/>
          <p:cNvGraphicFramePr/>
          <p:nvPr>
            <p:extLst>
              <p:ext uri="{D42A27DB-BD31-4B8C-83A1-F6EECF244321}">
                <p14:modId xmlns:p14="http://schemas.microsoft.com/office/powerpoint/2010/main" val="720545823"/>
              </p:ext>
            </p:extLst>
          </p:nvPr>
        </p:nvGraphicFramePr>
        <p:xfrm>
          <a:off x="4355976" y="3501008"/>
          <a:ext cx="4176464" cy="28083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835133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556792"/>
            <a:ext cx="7408333" cy="44973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dirty="0" smtClean="0"/>
              <a:t>Vypočtěte:</a:t>
            </a:r>
          </a:p>
          <a:p>
            <a:pPr marL="0" indent="0">
              <a:buNone/>
            </a:pPr>
            <a:r>
              <a:rPr lang="cs-CZ" sz="2800" b="1" dirty="0" smtClean="0"/>
              <a:t>             :4             +1,4           x6                  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                                                             +0,3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                                                             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x5                                                                     :5</a:t>
            </a:r>
          </a:p>
          <a:p>
            <a:pPr marL="0" indent="0">
              <a:buNone/>
            </a:pPr>
            <a:r>
              <a:rPr lang="cs-CZ" sz="2800" b="1" dirty="0" smtClean="0"/>
              <a:t>                            -0,4             :3            +4,4</a:t>
            </a:r>
            <a:endParaRPr lang="cs-CZ" sz="28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>
                <a:latin typeface="Bodoni MT Black" pitchFamily="18" charset="0"/>
              </a:rPr>
              <a:t>Opakování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187624" y="2420888"/>
            <a:ext cx="720080" cy="720080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blipFill>
                <a:blip r:embed="rId2"/>
                <a:tile tx="0" ty="0" sx="100000" sy="100000" flip="none" algn="tl"/>
              </a:blip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15268" y="2636912"/>
            <a:ext cx="6924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2,6</a:t>
            </a:r>
            <a:endParaRPr lang="cs-CZ" sz="2800" b="1" i="1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561486" y="3160132"/>
            <a:ext cx="72008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/>
          <p:cNvSpPr/>
          <p:nvPr/>
        </p:nvSpPr>
        <p:spPr>
          <a:xfrm>
            <a:off x="2267744" y="3744376"/>
            <a:ext cx="720080" cy="728740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669677" y="3712702"/>
            <a:ext cx="730524" cy="72874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343281" y="2433358"/>
            <a:ext cx="740887" cy="70761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066101" y="3712702"/>
            <a:ext cx="792088" cy="72874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779913" y="2240868"/>
            <a:ext cx="786984" cy="70970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15" name="Ovál 14"/>
          <p:cNvSpPr/>
          <p:nvPr/>
        </p:nvSpPr>
        <p:spPr>
          <a:xfrm>
            <a:off x="7048951" y="2950574"/>
            <a:ext cx="792088" cy="79208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cxnSp>
        <p:nvCxnSpPr>
          <p:cNvPr id="16" name="Přímá spojnice se šipkou 15"/>
          <p:cNvCxnSpPr>
            <a:stCxn id="15" idx="2"/>
          </p:cNvCxnSpPr>
          <p:nvPr/>
        </p:nvCxnSpPr>
        <p:spPr>
          <a:xfrm flipH="1" flipV="1">
            <a:off x="6084168" y="2950574"/>
            <a:ext cx="964783" cy="3960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12" idx="2"/>
          </p:cNvCxnSpPr>
          <p:nvPr/>
        </p:nvCxnSpPr>
        <p:spPr>
          <a:xfrm flipH="1" flipV="1">
            <a:off x="4572000" y="2712037"/>
            <a:ext cx="771281" cy="7512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4400201" y="4077072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5858189" y="4108746"/>
            <a:ext cx="595381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2987824" y="4077072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stCxn id="14" idx="2"/>
          </p:cNvCxnSpPr>
          <p:nvPr/>
        </p:nvCxnSpPr>
        <p:spPr>
          <a:xfrm flipH="1">
            <a:off x="3203848" y="2595721"/>
            <a:ext cx="57606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vál 33"/>
          <p:cNvSpPr/>
          <p:nvPr/>
        </p:nvSpPr>
        <p:spPr>
          <a:xfrm>
            <a:off x="2492478" y="2231953"/>
            <a:ext cx="740887" cy="70761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cxnSp>
        <p:nvCxnSpPr>
          <p:cNvPr id="36" name="Přímá spojnice se šipkou 35"/>
          <p:cNvCxnSpPr/>
          <p:nvPr/>
        </p:nvCxnSpPr>
        <p:spPr>
          <a:xfrm flipH="1">
            <a:off x="1937201" y="2625688"/>
            <a:ext cx="570952" cy="511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Ovál 43"/>
          <p:cNvSpPr/>
          <p:nvPr/>
        </p:nvSpPr>
        <p:spPr>
          <a:xfrm>
            <a:off x="6476968" y="3802841"/>
            <a:ext cx="740887" cy="70761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cxnSp>
        <p:nvCxnSpPr>
          <p:cNvPr id="46" name="Přímá spojnice se šipkou 45"/>
          <p:cNvCxnSpPr>
            <a:stCxn id="44" idx="7"/>
            <a:endCxn id="15" idx="4"/>
          </p:cNvCxnSpPr>
          <p:nvPr/>
        </p:nvCxnSpPr>
        <p:spPr>
          <a:xfrm flipV="1">
            <a:off x="7109355" y="3742662"/>
            <a:ext cx="335640" cy="1638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0960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556792"/>
            <a:ext cx="7408333" cy="44973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dirty="0" smtClean="0"/>
              <a:t>Řešení: </a:t>
            </a:r>
          </a:p>
          <a:p>
            <a:pPr marL="0" indent="0">
              <a:buNone/>
            </a:pPr>
            <a:r>
              <a:rPr lang="cs-CZ" sz="2800" b="1" dirty="0" smtClean="0"/>
              <a:t>             :4             +1,4             x6                  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10,4</a:t>
            </a:r>
            <a:r>
              <a:rPr lang="cs-CZ" sz="2800" b="1" dirty="0" smtClean="0"/>
              <a:t>          </a:t>
            </a:r>
            <a:r>
              <a:rPr lang="cs-CZ" sz="2800" b="1" dirty="0" smtClean="0">
                <a:solidFill>
                  <a:srgbClr val="FF0000"/>
                </a:solidFill>
              </a:rPr>
              <a:t>9 </a:t>
            </a:r>
            <a:r>
              <a:rPr lang="cs-CZ" sz="2800" b="1" dirty="0" smtClean="0"/>
              <a:t> </a:t>
            </a:r>
            <a:r>
              <a:rPr lang="cs-CZ" sz="2800" dirty="0" smtClean="0"/>
              <a:t> </a:t>
            </a:r>
            <a:r>
              <a:rPr lang="cs-CZ" sz="2800" b="1" dirty="0" smtClean="0"/>
              <a:t> 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1,5</a:t>
            </a:r>
            <a:r>
              <a:rPr lang="cs-CZ" sz="2800" b="1" dirty="0" smtClean="0"/>
              <a:t>      +0,3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                                                             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x5      </a:t>
            </a:r>
            <a:r>
              <a:rPr lang="cs-CZ" sz="2800" b="1" dirty="0" smtClean="0">
                <a:solidFill>
                  <a:srgbClr val="FF0000"/>
                </a:solidFill>
              </a:rPr>
              <a:t>5,2</a:t>
            </a:r>
            <a:r>
              <a:rPr lang="cs-CZ" sz="2800" b="1" dirty="0" smtClean="0"/>
              <a:t>             </a:t>
            </a:r>
            <a:r>
              <a:rPr lang="cs-CZ" sz="2800" b="1" dirty="0" smtClean="0">
                <a:solidFill>
                  <a:srgbClr val="FF0000"/>
                </a:solidFill>
              </a:rPr>
              <a:t>4,8            1,6</a:t>
            </a:r>
            <a:r>
              <a:rPr lang="cs-CZ" sz="2800" b="1" dirty="0" smtClean="0"/>
              <a:t>             </a:t>
            </a:r>
            <a:r>
              <a:rPr lang="cs-CZ" sz="2800" b="1" dirty="0" smtClean="0">
                <a:solidFill>
                  <a:srgbClr val="FF0000"/>
                </a:solidFill>
              </a:rPr>
              <a:t>6</a:t>
            </a:r>
            <a:r>
              <a:rPr lang="cs-CZ" sz="2800" b="1" dirty="0" smtClean="0"/>
              <a:t>        :5                 </a:t>
            </a:r>
          </a:p>
          <a:p>
            <a:pPr marL="0" indent="0">
              <a:buNone/>
            </a:pPr>
            <a:r>
              <a:rPr lang="cs-CZ" sz="2800" b="1" dirty="0" smtClean="0"/>
              <a:t>                            -0,4             :3            +4,4</a:t>
            </a:r>
            <a:endParaRPr lang="cs-CZ" sz="28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>
                <a:latin typeface="Bodoni MT Black" pitchFamily="18" charset="0"/>
              </a:rPr>
              <a:t>Opakování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187624" y="2420888"/>
            <a:ext cx="720080" cy="720080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blipFill>
                <a:blip r:embed="rId2"/>
                <a:tile tx="0" ty="0" sx="100000" sy="100000" flip="none" algn="tl"/>
              </a:blip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15268" y="2636912"/>
            <a:ext cx="6924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2,6</a:t>
            </a:r>
            <a:endParaRPr lang="cs-CZ" sz="2800" b="1" i="1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561486" y="3160132"/>
            <a:ext cx="72008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/>
          <p:cNvSpPr/>
          <p:nvPr/>
        </p:nvSpPr>
        <p:spPr>
          <a:xfrm>
            <a:off x="2267744" y="3587850"/>
            <a:ext cx="720080" cy="728740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678814" y="3587850"/>
            <a:ext cx="730524" cy="728740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noFill/>
              </a:rPr>
              <a:t>44444</a:t>
            </a:r>
            <a:endParaRPr lang="cs-CZ" dirty="0">
              <a:noFill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343281" y="2433358"/>
            <a:ext cx="740887" cy="707610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066101" y="3587850"/>
            <a:ext cx="792088" cy="728740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noFill/>
              </a:rPr>
              <a:t>1,6111,6</a:t>
            </a:r>
            <a:endParaRPr lang="cs-CZ" dirty="0">
              <a:noFill/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641447" y="2321989"/>
            <a:ext cx="786984" cy="709706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15" name="Ovál 14"/>
          <p:cNvSpPr/>
          <p:nvPr/>
        </p:nvSpPr>
        <p:spPr>
          <a:xfrm>
            <a:off x="7048951" y="2950574"/>
            <a:ext cx="792088" cy="792088"/>
          </a:xfrm>
          <a:prstGeom prst="ellipse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1,2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se šipkou 15"/>
          <p:cNvCxnSpPr>
            <a:stCxn id="15" idx="2"/>
          </p:cNvCxnSpPr>
          <p:nvPr/>
        </p:nvCxnSpPr>
        <p:spPr>
          <a:xfrm flipH="1" flipV="1">
            <a:off x="6084168" y="2950574"/>
            <a:ext cx="964783" cy="3960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12" idx="2"/>
          </p:cNvCxnSpPr>
          <p:nvPr/>
        </p:nvCxnSpPr>
        <p:spPr>
          <a:xfrm flipH="1" flipV="1">
            <a:off x="4428431" y="2712037"/>
            <a:ext cx="914850" cy="7512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4400201" y="4077072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5858189" y="4108746"/>
            <a:ext cx="595381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2987824" y="4077072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stCxn id="14" idx="2"/>
            <a:endCxn id="34" idx="6"/>
          </p:cNvCxnSpPr>
          <p:nvPr/>
        </p:nvCxnSpPr>
        <p:spPr>
          <a:xfrm flipH="1">
            <a:off x="3311860" y="2676842"/>
            <a:ext cx="329587" cy="1294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vál 33"/>
          <p:cNvSpPr/>
          <p:nvPr/>
        </p:nvSpPr>
        <p:spPr>
          <a:xfrm>
            <a:off x="2570973" y="2452522"/>
            <a:ext cx="740887" cy="707610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cxnSp>
        <p:nvCxnSpPr>
          <p:cNvPr id="36" name="Přímá spojnice se šipkou 35"/>
          <p:cNvCxnSpPr/>
          <p:nvPr/>
        </p:nvCxnSpPr>
        <p:spPr>
          <a:xfrm flipH="1" flipV="1">
            <a:off x="1937201" y="2676842"/>
            <a:ext cx="570952" cy="11032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Ovál 43"/>
          <p:cNvSpPr/>
          <p:nvPr/>
        </p:nvSpPr>
        <p:spPr>
          <a:xfrm>
            <a:off x="6429967" y="3491805"/>
            <a:ext cx="740887" cy="707610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cxnSp>
        <p:nvCxnSpPr>
          <p:cNvPr id="46" name="Přímá spojnice se šipkou 45"/>
          <p:cNvCxnSpPr/>
          <p:nvPr/>
        </p:nvCxnSpPr>
        <p:spPr>
          <a:xfrm flipV="1">
            <a:off x="7217855" y="3757990"/>
            <a:ext cx="335640" cy="1638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4728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700808"/>
            <a:ext cx="7408333" cy="42813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Vypočítej:</a:t>
            </a:r>
          </a:p>
          <a:p>
            <a:pPr marL="457200" indent="-457200">
              <a:buAutoNum type="alphaLcParenR"/>
            </a:pPr>
            <a:r>
              <a:rPr lang="cs-CZ" dirty="0" smtClean="0"/>
              <a:t>75</a:t>
            </a:r>
            <a:r>
              <a:rPr lang="cs-CZ" dirty="0" smtClean="0">
                <a:latin typeface="Calibri"/>
              </a:rPr>
              <a:t>°12ʼ		b)	</a:t>
            </a:r>
            <a:r>
              <a:rPr lang="cs-CZ" dirty="0"/>
              <a:t> </a:t>
            </a:r>
            <a:r>
              <a:rPr lang="cs-CZ" dirty="0" smtClean="0"/>
              <a:t>26</a:t>
            </a:r>
            <a:r>
              <a:rPr lang="cs-CZ" dirty="0" smtClean="0">
                <a:latin typeface="Calibri"/>
              </a:rPr>
              <a:t>°38ʼ		c)</a:t>
            </a:r>
            <a:r>
              <a:rPr lang="cs-CZ" dirty="0">
                <a:latin typeface="Calibri"/>
              </a:rPr>
              <a:t> </a:t>
            </a:r>
            <a:r>
              <a:rPr lang="cs-CZ" dirty="0" smtClean="0">
                <a:latin typeface="Calibri"/>
              </a:rPr>
              <a:t>    </a:t>
            </a:r>
            <a:r>
              <a:rPr lang="cs-CZ" dirty="0" smtClean="0"/>
              <a:t>26</a:t>
            </a:r>
            <a:r>
              <a:rPr lang="cs-CZ" dirty="0" smtClean="0">
                <a:latin typeface="Calibri"/>
              </a:rPr>
              <a:t>°42ʼ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u="sng" dirty="0" smtClean="0"/>
              <a:t>34</a:t>
            </a:r>
            <a:r>
              <a:rPr lang="cs-CZ" u="sng" dirty="0" smtClean="0">
                <a:latin typeface="Calibri"/>
              </a:rPr>
              <a:t>°29ʼ</a:t>
            </a:r>
            <a:r>
              <a:rPr lang="cs-CZ" dirty="0" smtClean="0">
                <a:latin typeface="Calibri"/>
              </a:rPr>
              <a:t>			</a:t>
            </a:r>
            <a:r>
              <a:rPr lang="cs-CZ" u="sng" dirty="0"/>
              <a:t> </a:t>
            </a:r>
            <a:r>
              <a:rPr lang="cs-CZ" u="sng" dirty="0" smtClean="0"/>
              <a:t>45</a:t>
            </a:r>
            <a:r>
              <a:rPr lang="cs-CZ" u="sng" dirty="0" smtClean="0">
                <a:latin typeface="Calibri"/>
              </a:rPr>
              <a:t>°56ʼ</a:t>
            </a:r>
            <a:r>
              <a:rPr lang="cs-CZ" dirty="0" smtClean="0">
                <a:latin typeface="Calibri"/>
              </a:rPr>
              <a:t>		         </a:t>
            </a:r>
            <a:r>
              <a:rPr lang="cs-CZ" u="sng" dirty="0" smtClean="0"/>
              <a:t>35</a:t>
            </a:r>
            <a:r>
              <a:rPr lang="cs-CZ" u="sng" dirty="0" smtClean="0">
                <a:latin typeface="Calibri"/>
              </a:rPr>
              <a:t>°29ʼ</a:t>
            </a:r>
          </a:p>
          <a:p>
            <a:pPr marL="0" indent="0">
              <a:buNone/>
            </a:pPr>
            <a:r>
              <a:rPr lang="cs-CZ" dirty="0">
                <a:latin typeface="Calibri"/>
              </a:rPr>
              <a:t> </a:t>
            </a:r>
            <a:r>
              <a:rPr lang="cs-CZ" dirty="0" smtClean="0">
                <a:latin typeface="Calibri"/>
              </a:rPr>
              <a:t>    			</a:t>
            </a:r>
            <a:r>
              <a:rPr lang="cs-CZ" dirty="0"/>
              <a:t> </a:t>
            </a:r>
            <a:r>
              <a:rPr lang="cs-CZ" dirty="0" smtClean="0">
                <a:latin typeface="Calibri"/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</a:rPr>
              <a:t>      </a:t>
            </a:r>
          </a:p>
          <a:p>
            <a:pPr marL="457200" indent="-457200">
              <a:buAutoNum type="alphaLcParenR"/>
            </a:pPr>
            <a:r>
              <a:rPr lang="cs-CZ" dirty="0" smtClean="0"/>
              <a:t>73</a:t>
            </a:r>
            <a:r>
              <a:rPr lang="cs-CZ" dirty="0" smtClean="0">
                <a:latin typeface="Calibri"/>
              </a:rPr>
              <a:t>°56ʼ</a:t>
            </a:r>
            <a:r>
              <a:rPr lang="cs-CZ" dirty="0">
                <a:latin typeface="Calibri"/>
              </a:rPr>
              <a:t>		b)	</a:t>
            </a:r>
            <a:r>
              <a:rPr lang="cs-CZ" dirty="0"/>
              <a:t> </a:t>
            </a:r>
            <a:r>
              <a:rPr lang="cs-CZ" dirty="0" smtClean="0"/>
              <a:t>10</a:t>
            </a:r>
            <a:r>
              <a:rPr lang="cs-CZ" dirty="0" smtClean="0">
                <a:latin typeface="Calibri"/>
              </a:rPr>
              <a:t>°12ʼ</a:t>
            </a:r>
            <a:r>
              <a:rPr lang="cs-CZ" dirty="0">
                <a:latin typeface="Calibri"/>
              </a:rPr>
              <a:t>		c)     </a:t>
            </a:r>
            <a:r>
              <a:rPr lang="cs-CZ" dirty="0" smtClean="0"/>
              <a:t>92</a:t>
            </a:r>
            <a:r>
              <a:rPr lang="cs-CZ" dirty="0" smtClean="0">
                <a:latin typeface="Calibri"/>
              </a:rPr>
              <a:t>°06ʼ</a:t>
            </a:r>
            <a:endParaRPr lang="cs-CZ" dirty="0">
              <a:latin typeface="Calibri"/>
            </a:endParaRPr>
          </a:p>
          <a:p>
            <a:pPr marL="0" indent="0">
              <a:buNone/>
            </a:pPr>
            <a:r>
              <a:rPr lang="cs-CZ" dirty="0"/>
              <a:t>      </a:t>
            </a:r>
            <a:r>
              <a:rPr lang="cs-CZ" dirty="0" smtClean="0"/>
              <a:t>-</a:t>
            </a:r>
            <a:r>
              <a:rPr lang="cs-CZ" u="sng" dirty="0" smtClean="0"/>
              <a:t>23</a:t>
            </a:r>
            <a:r>
              <a:rPr lang="cs-CZ" u="sng" dirty="0" smtClean="0">
                <a:latin typeface="Calibri"/>
              </a:rPr>
              <a:t>°42ʼ</a:t>
            </a:r>
            <a:r>
              <a:rPr lang="cs-CZ" dirty="0">
                <a:latin typeface="Calibri"/>
              </a:rPr>
              <a:t>			</a:t>
            </a:r>
            <a:r>
              <a:rPr lang="cs-CZ" u="sng" dirty="0"/>
              <a:t> </a:t>
            </a:r>
            <a:r>
              <a:rPr lang="cs-CZ" u="sng" dirty="0" smtClean="0"/>
              <a:t> -5</a:t>
            </a:r>
            <a:r>
              <a:rPr lang="cs-CZ" u="sng" dirty="0" smtClean="0">
                <a:latin typeface="Calibri"/>
              </a:rPr>
              <a:t>°56ʼ</a:t>
            </a:r>
            <a:r>
              <a:rPr lang="cs-CZ" dirty="0">
                <a:latin typeface="Calibri"/>
              </a:rPr>
              <a:t>		       </a:t>
            </a:r>
            <a:r>
              <a:rPr lang="cs-CZ" dirty="0" smtClean="0">
                <a:latin typeface="Calibri"/>
              </a:rPr>
              <a:t>-</a:t>
            </a:r>
            <a:r>
              <a:rPr lang="cs-CZ" u="sng" dirty="0" smtClean="0"/>
              <a:t>47</a:t>
            </a:r>
            <a:r>
              <a:rPr lang="cs-CZ" u="sng" dirty="0" smtClean="0">
                <a:latin typeface="Calibri"/>
              </a:rPr>
              <a:t>°28ʼ</a:t>
            </a:r>
            <a:endParaRPr lang="cs-CZ" u="sng" dirty="0">
              <a:latin typeface="Calibri"/>
            </a:endParaRPr>
          </a:p>
          <a:p>
            <a:pPr marL="0" indent="0">
              <a:buNone/>
            </a:pPr>
            <a:r>
              <a:rPr lang="cs-CZ" dirty="0">
                <a:latin typeface="Calibri"/>
              </a:rPr>
              <a:t>     </a:t>
            </a:r>
            <a:r>
              <a:rPr lang="cs-CZ" dirty="0" smtClean="0">
                <a:latin typeface="Calibri"/>
              </a:rPr>
              <a:t>        </a:t>
            </a:r>
            <a:endParaRPr lang="cs-CZ" dirty="0">
              <a:latin typeface="Calibri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>
                <a:latin typeface="Bodoni MT Black" pitchFamily="18" charset="0"/>
              </a:rPr>
              <a:t>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4360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700808"/>
            <a:ext cx="7408333" cy="4281339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Řešení:</a:t>
            </a:r>
          </a:p>
          <a:p>
            <a:pPr marL="457200" indent="-457200">
              <a:buAutoNum type="alphaLcParenR"/>
            </a:pPr>
            <a:r>
              <a:rPr lang="cs-CZ" dirty="0" smtClean="0"/>
              <a:t>75</a:t>
            </a:r>
            <a:r>
              <a:rPr lang="cs-CZ" dirty="0" smtClean="0">
                <a:latin typeface="Calibri"/>
              </a:rPr>
              <a:t>°12ʼ		b)	</a:t>
            </a:r>
            <a:r>
              <a:rPr lang="cs-CZ" dirty="0"/>
              <a:t> </a:t>
            </a:r>
            <a:r>
              <a:rPr lang="cs-CZ" dirty="0" smtClean="0"/>
              <a:t>26</a:t>
            </a:r>
            <a:r>
              <a:rPr lang="cs-CZ" dirty="0" smtClean="0">
                <a:latin typeface="Calibri"/>
              </a:rPr>
              <a:t>°38ʼ		c)</a:t>
            </a:r>
            <a:r>
              <a:rPr lang="cs-CZ" dirty="0">
                <a:latin typeface="Calibri"/>
              </a:rPr>
              <a:t> </a:t>
            </a:r>
            <a:r>
              <a:rPr lang="cs-CZ" dirty="0" smtClean="0">
                <a:latin typeface="Calibri"/>
              </a:rPr>
              <a:t>    </a:t>
            </a:r>
            <a:r>
              <a:rPr lang="cs-CZ" dirty="0" smtClean="0"/>
              <a:t>26</a:t>
            </a:r>
            <a:r>
              <a:rPr lang="cs-CZ" dirty="0" smtClean="0">
                <a:latin typeface="Calibri"/>
              </a:rPr>
              <a:t>°42ʼ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u="sng" dirty="0" smtClean="0"/>
              <a:t>34</a:t>
            </a:r>
            <a:r>
              <a:rPr lang="cs-CZ" u="sng" dirty="0" smtClean="0">
                <a:latin typeface="Calibri"/>
              </a:rPr>
              <a:t>°29ʼ</a:t>
            </a:r>
            <a:r>
              <a:rPr lang="cs-CZ" dirty="0" smtClean="0">
                <a:latin typeface="Calibri"/>
              </a:rPr>
              <a:t>			</a:t>
            </a:r>
            <a:r>
              <a:rPr lang="cs-CZ" u="sng" dirty="0"/>
              <a:t> </a:t>
            </a:r>
            <a:r>
              <a:rPr lang="cs-CZ" u="sng" dirty="0" smtClean="0"/>
              <a:t>45</a:t>
            </a:r>
            <a:r>
              <a:rPr lang="cs-CZ" u="sng" dirty="0" smtClean="0">
                <a:latin typeface="Calibri"/>
              </a:rPr>
              <a:t>°56ʼ</a:t>
            </a:r>
            <a:r>
              <a:rPr lang="cs-CZ" dirty="0" smtClean="0">
                <a:latin typeface="Calibri"/>
              </a:rPr>
              <a:t>		         </a:t>
            </a:r>
            <a:r>
              <a:rPr lang="cs-CZ" u="sng" dirty="0" smtClean="0"/>
              <a:t>35</a:t>
            </a:r>
            <a:r>
              <a:rPr lang="cs-CZ" u="sng" dirty="0" smtClean="0">
                <a:latin typeface="Calibri"/>
              </a:rPr>
              <a:t>°29ʼ</a:t>
            </a:r>
          </a:p>
          <a:p>
            <a:pPr marL="0" indent="0">
              <a:buNone/>
            </a:pPr>
            <a:r>
              <a:rPr lang="cs-CZ" dirty="0">
                <a:latin typeface="Calibri"/>
              </a:rPr>
              <a:t> </a:t>
            </a:r>
            <a:r>
              <a:rPr lang="cs-CZ" dirty="0" smtClean="0">
                <a:latin typeface="Calibri"/>
              </a:rPr>
              <a:t>    </a:t>
            </a:r>
            <a:r>
              <a:rPr lang="cs-CZ" dirty="0" smtClean="0"/>
              <a:t>109</a:t>
            </a:r>
            <a:r>
              <a:rPr lang="cs-CZ" dirty="0" smtClean="0">
                <a:latin typeface="Calibri"/>
              </a:rPr>
              <a:t>°41ʼ			</a:t>
            </a:r>
            <a:r>
              <a:rPr lang="cs-CZ" dirty="0"/>
              <a:t> </a:t>
            </a:r>
            <a:r>
              <a:rPr lang="cs-CZ" dirty="0" smtClean="0"/>
              <a:t>72</a:t>
            </a:r>
            <a:r>
              <a:rPr lang="cs-CZ" dirty="0" smtClean="0">
                <a:latin typeface="Calibri"/>
              </a:rPr>
              <a:t>°34ʼ		         </a:t>
            </a:r>
            <a:r>
              <a:rPr lang="cs-CZ" dirty="0" smtClean="0"/>
              <a:t>62</a:t>
            </a:r>
            <a:r>
              <a:rPr lang="cs-CZ" dirty="0" smtClean="0">
                <a:latin typeface="Calibri"/>
              </a:rPr>
              <a:t>°11ʼ   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</a:rPr>
              <a:t>      </a:t>
            </a:r>
          </a:p>
          <a:p>
            <a:pPr marL="457200" indent="-457200">
              <a:buAutoNum type="alphaLcParenR"/>
            </a:pPr>
            <a:r>
              <a:rPr lang="cs-CZ" dirty="0" smtClean="0"/>
              <a:t>73</a:t>
            </a:r>
            <a:r>
              <a:rPr lang="cs-CZ" dirty="0" smtClean="0">
                <a:latin typeface="Calibri"/>
              </a:rPr>
              <a:t>°56ʼ</a:t>
            </a:r>
            <a:r>
              <a:rPr lang="cs-CZ" dirty="0">
                <a:latin typeface="Calibri"/>
              </a:rPr>
              <a:t>		b)	</a:t>
            </a:r>
            <a:r>
              <a:rPr lang="cs-CZ" dirty="0"/>
              <a:t> </a:t>
            </a:r>
            <a:r>
              <a:rPr lang="cs-CZ" dirty="0" smtClean="0"/>
              <a:t>10</a:t>
            </a:r>
            <a:r>
              <a:rPr lang="cs-CZ" dirty="0" smtClean="0">
                <a:latin typeface="Calibri"/>
              </a:rPr>
              <a:t>°12ʼ</a:t>
            </a:r>
            <a:r>
              <a:rPr lang="cs-CZ" dirty="0">
                <a:latin typeface="Calibri"/>
              </a:rPr>
              <a:t>		c)     </a:t>
            </a:r>
            <a:r>
              <a:rPr lang="cs-CZ" dirty="0" smtClean="0"/>
              <a:t>92</a:t>
            </a:r>
            <a:r>
              <a:rPr lang="cs-CZ" dirty="0" smtClean="0">
                <a:latin typeface="Calibri"/>
              </a:rPr>
              <a:t>°06ʼ</a:t>
            </a:r>
            <a:endParaRPr lang="cs-CZ" dirty="0">
              <a:latin typeface="Calibri"/>
            </a:endParaRPr>
          </a:p>
          <a:p>
            <a:pPr marL="0" indent="0">
              <a:buNone/>
            </a:pPr>
            <a:r>
              <a:rPr lang="cs-CZ" dirty="0"/>
              <a:t>      </a:t>
            </a:r>
            <a:r>
              <a:rPr lang="cs-CZ" dirty="0" smtClean="0"/>
              <a:t>-</a:t>
            </a:r>
            <a:r>
              <a:rPr lang="cs-CZ" u="sng" dirty="0" smtClean="0"/>
              <a:t>23</a:t>
            </a:r>
            <a:r>
              <a:rPr lang="cs-CZ" u="sng" dirty="0" smtClean="0">
                <a:latin typeface="Calibri"/>
              </a:rPr>
              <a:t>°42ʼ</a:t>
            </a:r>
            <a:r>
              <a:rPr lang="cs-CZ" dirty="0">
                <a:latin typeface="Calibri"/>
              </a:rPr>
              <a:t>			</a:t>
            </a:r>
            <a:r>
              <a:rPr lang="cs-CZ" u="sng" dirty="0"/>
              <a:t> </a:t>
            </a:r>
            <a:r>
              <a:rPr lang="cs-CZ" u="sng" dirty="0" smtClean="0"/>
              <a:t> -5</a:t>
            </a:r>
            <a:r>
              <a:rPr lang="cs-CZ" u="sng" dirty="0" smtClean="0">
                <a:latin typeface="Calibri"/>
              </a:rPr>
              <a:t>°56ʼ</a:t>
            </a:r>
            <a:r>
              <a:rPr lang="cs-CZ" dirty="0">
                <a:latin typeface="Calibri"/>
              </a:rPr>
              <a:t>		       </a:t>
            </a:r>
            <a:r>
              <a:rPr lang="cs-CZ" dirty="0" smtClean="0">
                <a:latin typeface="Calibri"/>
              </a:rPr>
              <a:t>-</a:t>
            </a:r>
            <a:r>
              <a:rPr lang="cs-CZ" u="sng" dirty="0" smtClean="0"/>
              <a:t>47</a:t>
            </a:r>
            <a:r>
              <a:rPr lang="cs-CZ" u="sng" dirty="0" smtClean="0">
                <a:latin typeface="Calibri"/>
              </a:rPr>
              <a:t>°28ʼ</a:t>
            </a:r>
            <a:endParaRPr lang="cs-CZ" u="sng" dirty="0">
              <a:latin typeface="Calibri"/>
            </a:endParaRPr>
          </a:p>
          <a:p>
            <a:pPr marL="0" indent="0">
              <a:buNone/>
            </a:pPr>
            <a:r>
              <a:rPr lang="cs-CZ" dirty="0">
                <a:latin typeface="Calibri"/>
              </a:rPr>
              <a:t>     </a:t>
            </a:r>
            <a:r>
              <a:rPr lang="cs-CZ" dirty="0" smtClean="0">
                <a:latin typeface="Calibri"/>
              </a:rPr>
              <a:t>  </a:t>
            </a:r>
            <a:r>
              <a:rPr lang="cs-CZ" dirty="0" smtClean="0"/>
              <a:t>50</a:t>
            </a:r>
            <a:r>
              <a:rPr lang="cs-CZ" dirty="0" smtClean="0">
                <a:latin typeface="Calibri"/>
              </a:rPr>
              <a:t>°14ʼ</a:t>
            </a:r>
            <a:r>
              <a:rPr lang="cs-CZ" dirty="0">
                <a:latin typeface="Calibri"/>
              </a:rPr>
              <a:t>			</a:t>
            </a:r>
            <a:r>
              <a:rPr lang="cs-CZ" dirty="0"/>
              <a:t> </a:t>
            </a:r>
            <a:r>
              <a:rPr lang="cs-CZ" dirty="0" smtClean="0"/>
              <a:t>  4</a:t>
            </a:r>
            <a:r>
              <a:rPr lang="cs-CZ" dirty="0" smtClean="0">
                <a:latin typeface="Calibri"/>
              </a:rPr>
              <a:t>°56ʼ</a:t>
            </a:r>
            <a:r>
              <a:rPr lang="cs-CZ" dirty="0">
                <a:latin typeface="Calibri"/>
              </a:rPr>
              <a:t>		         </a:t>
            </a:r>
            <a:r>
              <a:rPr lang="cs-CZ" dirty="0" smtClean="0"/>
              <a:t>44</a:t>
            </a:r>
            <a:r>
              <a:rPr lang="cs-CZ" dirty="0" smtClean="0">
                <a:latin typeface="Calibri"/>
              </a:rPr>
              <a:t>°38ʼ         </a:t>
            </a:r>
            <a:endParaRPr lang="cs-CZ" dirty="0">
              <a:latin typeface="Calibri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>
                <a:latin typeface="Bodoni MT Black" pitchFamily="18" charset="0"/>
              </a:rPr>
              <a:t>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3167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700808"/>
            <a:ext cx="7408333" cy="4425355"/>
          </a:xfrm>
        </p:spPr>
        <p:txBody>
          <a:bodyPr/>
          <a:lstStyle/>
          <a:p>
            <a:pPr marL="0" indent="0">
              <a:buNone/>
            </a:pPr>
            <a:r>
              <a:rPr lang="cs-CZ" sz="3200" b="1" i="1" dirty="0" smtClean="0"/>
              <a:t>a)Rozložte na součin prvočísel:</a:t>
            </a:r>
          </a:p>
          <a:p>
            <a:pPr marL="0" indent="0">
              <a:buNone/>
            </a:pPr>
            <a:r>
              <a:rPr lang="cs-CZ" sz="4400" b="1" i="1" dirty="0"/>
              <a:t>	</a:t>
            </a:r>
            <a:r>
              <a:rPr lang="cs-CZ" sz="4400" b="1" i="1" dirty="0" smtClean="0"/>
              <a:t>420,	504,	2730</a:t>
            </a:r>
          </a:p>
          <a:p>
            <a:pPr marL="0" indent="0">
              <a:buNone/>
            </a:pPr>
            <a:endParaRPr lang="cs-CZ" sz="4400" b="1" i="1" dirty="0"/>
          </a:p>
          <a:p>
            <a:pPr marL="0" indent="0">
              <a:buNone/>
            </a:pPr>
            <a:r>
              <a:rPr lang="cs-CZ" sz="3200" b="1" i="1" dirty="0" smtClean="0"/>
              <a:t>b)Napište všechny dělitele čísla 105. </a:t>
            </a:r>
          </a:p>
          <a:p>
            <a:pPr marL="0" indent="0">
              <a:buNone/>
            </a:pPr>
            <a:endParaRPr lang="cs-CZ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>
                <a:latin typeface="Bodoni MT Black" pitchFamily="18" charset="0"/>
              </a:rPr>
              <a:t>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760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700808"/>
            <a:ext cx="7408333" cy="442535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b="1" i="1" dirty="0" smtClean="0"/>
              <a:t>a)Rozložte na součin prvočísel:</a:t>
            </a:r>
          </a:p>
          <a:p>
            <a:pPr marL="0" indent="0">
              <a:buNone/>
            </a:pPr>
            <a:r>
              <a:rPr lang="cs-CZ" sz="4400" b="1" i="1" dirty="0"/>
              <a:t>	</a:t>
            </a:r>
            <a:r>
              <a:rPr lang="cs-CZ" sz="2800" b="1" i="1" dirty="0" smtClean="0"/>
              <a:t>420=2 x 2 x 3 x 5 x 7</a:t>
            </a:r>
          </a:p>
          <a:p>
            <a:pPr marL="0" indent="0">
              <a:buNone/>
            </a:pPr>
            <a:r>
              <a:rPr lang="cs-CZ" sz="2800" b="1" i="1" dirty="0"/>
              <a:t>	</a:t>
            </a:r>
            <a:r>
              <a:rPr lang="cs-CZ" sz="2800" b="1" i="1" dirty="0" smtClean="0"/>
              <a:t>504=2 x 2 x 2 x 3 x 3 x 7</a:t>
            </a:r>
          </a:p>
          <a:p>
            <a:pPr marL="0" indent="0">
              <a:buNone/>
            </a:pPr>
            <a:r>
              <a:rPr lang="cs-CZ" sz="2800" b="1" i="1" dirty="0"/>
              <a:t>	</a:t>
            </a:r>
            <a:r>
              <a:rPr lang="cs-CZ" sz="2800" b="1" i="1" dirty="0" smtClean="0"/>
              <a:t>2730=2 x 3 x 5 x 7 x 13</a:t>
            </a:r>
            <a:endParaRPr lang="cs-CZ" sz="4400" b="1" i="1" dirty="0"/>
          </a:p>
          <a:p>
            <a:pPr marL="0" indent="0">
              <a:buNone/>
            </a:pPr>
            <a:r>
              <a:rPr lang="cs-CZ" sz="3200" b="1" i="1" dirty="0" smtClean="0"/>
              <a:t>b)Napište všechny dělitele čísla 105. </a:t>
            </a:r>
          </a:p>
          <a:p>
            <a:pPr marL="0" indent="0">
              <a:buNone/>
            </a:pPr>
            <a:r>
              <a:rPr lang="cs-CZ" sz="3200" b="1" i="1" dirty="0" smtClean="0"/>
              <a:t>1, 3, 5, 7, 15, 21, 35, 105</a:t>
            </a:r>
          </a:p>
          <a:p>
            <a:pPr marL="0" indent="0">
              <a:buNone/>
            </a:pPr>
            <a:endParaRPr lang="cs-CZ" sz="3200" b="1" i="1" dirty="0" smtClean="0"/>
          </a:p>
          <a:p>
            <a:pPr marL="0" indent="0">
              <a:buNone/>
            </a:pPr>
            <a:r>
              <a:rPr lang="cs-CZ" dirty="0" smtClean="0"/>
              <a:t>Citace: Archiv autora</a:t>
            </a:r>
          </a:p>
          <a:p>
            <a:pPr marL="0" indent="0">
              <a:buNone/>
            </a:pPr>
            <a:endParaRPr lang="cs-CZ" sz="3200" b="1" i="1" dirty="0" smtClean="0"/>
          </a:p>
          <a:p>
            <a:pPr marL="0" indent="0">
              <a:buNone/>
            </a:pPr>
            <a:endParaRPr lang="cs-CZ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Bodoni MT Black" pitchFamily="18" charset="0"/>
              </a:rPr>
              <a:t>Opakování - 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9970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115</TotalTime>
  <Words>238</Words>
  <Application>Microsoft Office PowerPoint</Application>
  <PresentationFormat>Předvádění na obrazovce (4:3)</PresentationFormat>
  <Paragraphs>97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Prezentace aplikace PowerPoint</vt:lpstr>
      <vt:lpstr>Anotace</vt:lpstr>
      <vt:lpstr>Opakování </vt:lpstr>
      <vt:lpstr>Opakování</vt:lpstr>
      <vt:lpstr>Opakování - řešení</vt:lpstr>
      <vt:lpstr>Opakování</vt:lpstr>
      <vt:lpstr>Opakování</vt:lpstr>
      <vt:lpstr>Opakování</vt:lpstr>
      <vt:lpstr>Opakování</vt:lpstr>
      <vt:lpstr>Opakování</vt:lpstr>
      <vt:lpstr>Opakování - 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17</cp:revision>
  <dcterms:created xsi:type="dcterms:W3CDTF">2013-03-03T21:09:29Z</dcterms:created>
  <dcterms:modified xsi:type="dcterms:W3CDTF">2013-07-01T16:53:59Z</dcterms:modified>
</cp:coreProperties>
</file>