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56" r:id="rId4"/>
    <p:sldId id="257" r:id="rId5"/>
    <p:sldId id="261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281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01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263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903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057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486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286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90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691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973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721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409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2333629"/>
              </p:ext>
            </p:extLst>
          </p:nvPr>
        </p:nvGraphicFramePr>
        <p:xfrm>
          <a:off x="571500" y="428625"/>
          <a:ext cx="7929564" cy="4331972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VY_42_INOVACE_3604_OPAK.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.-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6.R.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OPAKOVÁNÍ UČIVA 1.-6.ROČNÍK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6. 5.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17. 5.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Prezentace je vytvořena jako opakování na začátek, nebo konec školního roku, žáci se rozcvičí a zopakují si základní  matematické dovednosti.   Prezentace je tvořena interaktivními otázkami </a:t>
            </a:r>
            <a:r>
              <a:rPr lang="cs-CZ" sz="2000" smtClean="0"/>
              <a:t>a odpověďmi. 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Prezentace náleží 6. – 7.  ročníku, vzdělávací oblasti  Opakování matematika, tematickým okruhům Opakování.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824" y="836711"/>
            <a:ext cx="7357592" cy="51255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i="1" dirty="0" smtClean="0"/>
              <a:t>Opakování matematiky</a:t>
            </a:r>
            <a:endParaRPr lang="cs-CZ" sz="5400" b="1" i="1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1691680" y="4077072"/>
            <a:ext cx="6400800" cy="1752600"/>
          </a:xfrm>
        </p:spPr>
        <p:txBody>
          <a:bodyPr/>
          <a:lstStyle/>
          <a:p>
            <a:r>
              <a:rPr lang="cs-CZ" b="1" i="1" dirty="0"/>
              <a:t>o</a:t>
            </a:r>
            <a:r>
              <a:rPr lang="cs-CZ" b="1" i="1" dirty="0" smtClean="0"/>
              <a:t>d 1. ročníku až po 6. ročník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25701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1/ Jaké číslo následuje hned po čísle </a:t>
            </a: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1 019?</a:t>
            </a:r>
          </a:p>
          <a:p>
            <a:pPr marL="0" indent="0">
              <a:buNone/>
            </a:pP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</a:t>
            </a:r>
          </a:p>
          <a:p>
            <a:pPr marL="0" indent="0">
              <a:buNone/>
            </a:pP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	</a:t>
            </a:r>
            <a:r>
              <a:rPr lang="cs-CZ" sz="6000" b="1" i="1" dirty="0" smtClean="0">
                <a:latin typeface="Comic Sans MS" pitchFamily="66" charset="0"/>
              </a:rPr>
              <a:t>1 020</a:t>
            </a:r>
          </a:p>
        </p:txBody>
      </p:sp>
    </p:spTree>
    <p:extLst>
      <p:ext uri="{BB962C8B-B14F-4D97-AF65-F5344CB8AC3E}">
        <p14:creationId xmlns:p14="http://schemas.microsoft.com/office/powerpoint/2010/main" val="40901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>
                <a:latin typeface="Comic Sans MS" pitchFamily="66" charset="0"/>
              </a:rPr>
              <a:t>2</a:t>
            </a:r>
            <a:r>
              <a:rPr lang="cs-CZ" i="1" dirty="0" smtClean="0">
                <a:latin typeface="Comic Sans MS" pitchFamily="66" charset="0"/>
              </a:rPr>
              <a:t>/ Jaké datum bude zítra, když je dnes </a:t>
            </a: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30. září?</a:t>
            </a:r>
          </a:p>
          <a:p>
            <a:pPr marL="0" indent="0">
              <a:buNone/>
            </a:pP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</a:t>
            </a:r>
          </a:p>
          <a:p>
            <a:pPr marL="0" indent="0">
              <a:buNone/>
            </a:pP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	</a:t>
            </a:r>
            <a:r>
              <a:rPr lang="cs-CZ" sz="6000" b="1" i="1" dirty="0" smtClean="0">
                <a:latin typeface="Comic Sans MS" pitchFamily="66" charset="0"/>
              </a:rPr>
              <a:t>1.října</a:t>
            </a:r>
          </a:p>
        </p:txBody>
      </p:sp>
    </p:spTree>
    <p:extLst>
      <p:ext uri="{BB962C8B-B14F-4D97-AF65-F5344CB8AC3E}">
        <p14:creationId xmlns:p14="http://schemas.microsoft.com/office/powerpoint/2010/main" val="288983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i="1" dirty="0" smtClean="0">
                    <a:latin typeface="Comic Sans MS" pitchFamily="66" charset="0"/>
                  </a:rPr>
                  <a:t>Otázka:</a:t>
                </a:r>
              </a:p>
              <a:p>
                <a:pPr marL="0" indent="0">
                  <a:buNone/>
                </a:pPr>
                <a:r>
                  <a:rPr lang="cs-CZ" i="1" dirty="0" smtClean="0">
                    <a:latin typeface="Comic Sans MS" pitchFamily="66" charset="0"/>
                  </a:rPr>
                  <a:t>3/ Řekni všechna přirozená čísla x, pro která platí  x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6</m:t>
                    </m:r>
                  </m:oMath>
                </a14:m>
                <a:endParaRPr lang="cs-CZ" b="1" i="1" dirty="0" smtClean="0">
                  <a:latin typeface="Comic Sans MS" pitchFamily="66" charset="0"/>
                </a:endParaRPr>
              </a:p>
              <a:p>
                <a:pPr marL="0" indent="0">
                  <a:buNone/>
                </a:pPr>
                <a:endParaRPr lang="cs-CZ" b="1" i="1" dirty="0">
                  <a:latin typeface="Comic Sans MS" pitchFamily="66" charset="0"/>
                </a:endParaRPr>
              </a:p>
              <a:p>
                <a:pPr marL="0" indent="0">
                  <a:buNone/>
                </a:pPr>
                <a:r>
                  <a:rPr lang="cs-CZ" i="1" dirty="0" smtClean="0">
                    <a:latin typeface="Comic Sans MS" pitchFamily="66" charset="0"/>
                  </a:rPr>
                  <a:t>Odpověď:</a:t>
                </a:r>
                <a:endParaRPr lang="cs-CZ" b="1" i="1" dirty="0">
                  <a:latin typeface="Comic Sans MS" pitchFamily="66" charset="0"/>
                </a:endParaRPr>
              </a:p>
              <a:p>
                <a:pPr marL="0" indent="0">
                  <a:buNone/>
                </a:pPr>
                <a:r>
                  <a:rPr lang="cs-CZ" sz="6000" b="1" i="1" dirty="0" smtClean="0">
                    <a:latin typeface="Comic Sans MS" pitchFamily="66" charset="0"/>
                  </a:rPr>
                  <a:t>x =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60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6000" b="1" i="1" smtClean="0">
                            <a:latin typeface="Cambria Math"/>
                          </a:rPr>
                          <m:t>𝟏</m:t>
                        </m:r>
                        <m:r>
                          <a:rPr lang="cs-CZ" sz="6000" b="1" i="1" smtClean="0">
                            <a:latin typeface="Cambria Math"/>
                          </a:rPr>
                          <m:t>,</m:t>
                        </m:r>
                        <m:r>
                          <a:rPr lang="cs-CZ" sz="60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6000" b="1" i="1" smtClean="0">
                            <a:latin typeface="Cambria Math"/>
                          </a:rPr>
                          <m:t>,</m:t>
                        </m:r>
                        <m:r>
                          <a:rPr lang="cs-CZ" sz="6000" b="1" i="1" smtClean="0">
                            <a:latin typeface="Cambria Math"/>
                          </a:rPr>
                          <m:t>𝟑</m:t>
                        </m:r>
                        <m:r>
                          <a:rPr lang="cs-CZ" sz="6000" b="1" i="1" smtClean="0">
                            <a:latin typeface="Cambria Math"/>
                          </a:rPr>
                          <m:t>,</m:t>
                        </m:r>
                        <m:r>
                          <a:rPr lang="cs-CZ" sz="6000" b="1" i="1" smtClean="0">
                            <a:latin typeface="Cambria Math"/>
                          </a:rPr>
                          <m:t>𝟒</m:t>
                        </m:r>
                        <m:r>
                          <a:rPr lang="cs-CZ" sz="6000" b="1" i="1" smtClean="0">
                            <a:latin typeface="Cambria Math"/>
                          </a:rPr>
                          <m:t>,</m:t>
                        </m:r>
                        <m:r>
                          <a:rPr lang="cs-CZ" sz="6000" b="1" i="1" smtClean="0">
                            <a:latin typeface="Cambria Math"/>
                          </a:rPr>
                          <m:t>𝟓</m:t>
                        </m:r>
                      </m:e>
                    </m:d>
                  </m:oMath>
                </a14:m>
                <a:endParaRPr lang="cs-CZ" sz="6000" b="1" i="1" dirty="0" smtClean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893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i="1" dirty="0" smtClean="0">
                    <a:latin typeface="Comic Sans MS" pitchFamily="66" charset="0"/>
                  </a:rPr>
                  <a:t>Otázka:</a:t>
                </a:r>
              </a:p>
              <a:p>
                <a:pPr marL="0" indent="0">
                  <a:buNone/>
                </a:pPr>
                <a:r>
                  <a:rPr lang="cs-CZ" i="1" dirty="0" smtClean="0">
                    <a:latin typeface="Comic Sans MS" pitchFamily="66" charset="0"/>
                  </a:rPr>
                  <a:t>4/ Řekni všechna přirozená čísla x, pro která platí  x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8</m:t>
                    </m:r>
                  </m:oMath>
                </a14:m>
                <a:endParaRPr lang="cs-CZ" b="1" i="1" dirty="0" smtClean="0">
                  <a:latin typeface="Comic Sans MS" pitchFamily="66" charset="0"/>
                </a:endParaRPr>
              </a:p>
              <a:p>
                <a:pPr marL="0" indent="0">
                  <a:buNone/>
                </a:pPr>
                <a:endParaRPr lang="cs-CZ" b="1" i="1" dirty="0">
                  <a:latin typeface="Comic Sans MS" pitchFamily="66" charset="0"/>
                </a:endParaRPr>
              </a:p>
              <a:p>
                <a:pPr marL="0" indent="0">
                  <a:buNone/>
                </a:pPr>
                <a:r>
                  <a:rPr lang="cs-CZ" i="1" dirty="0" smtClean="0">
                    <a:latin typeface="Comic Sans MS" pitchFamily="66" charset="0"/>
                  </a:rPr>
                  <a:t>Odpověď:</a:t>
                </a:r>
                <a:endParaRPr lang="cs-CZ" b="1" i="1" dirty="0">
                  <a:latin typeface="Comic Sans MS" pitchFamily="66" charset="0"/>
                </a:endParaRPr>
              </a:p>
              <a:p>
                <a:pPr marL="0" indent="0">
                  <a:buNone/>
                </a:pPr>
                <a:r>
                  <a:rPr lang="cs-CZ" sz="4800" b="1" i="1" dirty="0" smtClean="0">
                    <a:latin typeface="Comic Sans MS" pitchFamily="66" charset="0"/>
                  </a:rPr>
                  <a:t>x =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48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4800" b="1" i="1" smtClean="0">
                            <a:latin typeface="Cambria Math"/>
                          </a:rPr>
                          <m:t>𝟖</m:t>
                        </m:r>
                        <m:r>
                          <a:rPr lang="cs-CZ" sz="4800" b="1" i="1" smtClean="0">
                            <a:latin typeface="Cambria Math"/>
                          </a:rPr>
                          <m:t>, </m:t>
                        </m:r>
                        <m:r>
                          <a:rPr lang="cs-CZ" sz="4800" b="1" i="1" smtClean="0">
                            <a:latin typeface="Cambria Math"/>
                          </a:rPr>
                          <m:t>𝟗</m:t>
                        </m:r>
                        <m:r>
                          <a:rPr lang="cs-CZ" sz="4800" b="1" i="1" smtClean="0">
                            <a:latin typeface="Cambria Math"/>
                          </a:rPr>
                          <m:t>, </m:t>
                        </m:r>
                        <m:r>
                          <a:rPr lang="cs-CZ" sz="4800" b="1" i="1" smtClean="0">
                            <a:latin typeface="Cambria Math"/>
                          </a:rPr>
                          <m:t>𝟏𝟎</m:t>
                        </m:r>
                        <m:r>
                          <a:rPr lang="cs-CZ" sz="4800" b="1" i="1" smtClean="0">
                            <a:latin typeface="Cambria Math"/>
                          </a:rPr>
                          <m:t>, </m:t>
                        </m:r>
                        <m:r>
                          <a:rPr lang="cs-CZ" sz="4800" b="1" i="1" smtClean="0">
                            <a:latin typeface="Cambria Math"/>
                          </a:rPr>
                          <m:t>𝟏𝟏</m:t>
                        </m:r>
                        <m:r>
                          <a:rPr lang="cs-CZ" sz="4800" b="1" i="1" smtClean="0">
                            <a:latin typeface="Cambria Math"/>
                          </a:rPr>
                          <m:t> …..</m:t>
                        </m:r>
                      </m:e>
                    </m:d>
                  </m:oMath>
                </a14:m>
                <a:endParaRPr lang="cs-CZ" sz="4800" b="1" i="1" dirty="0" smtClean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6182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i="1" dirty="0" smtClean="0">
                    <a:latin typeface="Comic Sans MS" pitchFamily="66" charset="0"/>
                  </a:rPr>
                  <a:t>Otázka:</a:t>
                </a:r>
              </a:p>
              <a:p>
                <a:pPr marL="0" indent="0">
                  <a:buNone/>
                </a:pPr>
                <a:r>
                  <a:rPr lang="cs-CZ" i="1" dirty="0">
                    <a:latin typeface="Comic Sans MS" pitchFamily="66" charset="0"/>
                  </a:rPr>
                  <a:t>5</a:t>
                </a:r>
                <a:r>
                  <a:rPr lang="cs-CZ" i="1" dirty="0" smtClean="0">
                    <a:latin typeface="Comic Sans MS" pitchFamily="66" charset="0"/>
                  </a:rPr>
                  <a:t>/ Řekni všechna přirozená čísla x, pro která platí  62 719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i="1" dirty="0" smtClean="0">
                    <a:latin typeface="Comic Sans MS" pitchFamily="66" charset="0"/>
                  </a:rPr>
                  <a:t> x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62 721</m:t>
                    </m:r>
                  </m:oMath>
                </a14:m>
                <a:endParaRPr lang="cs-CZ" b="1" i="1" dirty="0" smtClean="0">
                  <a:latin typeface="Comic Sans MS" pitchFamily="66" charset="0"/>
                </a:endParaRPr>
              </a:p>
              <a:p>
                <a:pPr marL="0" indent="0">
                  <a:buNone/>
                </a:pPr>
                <a:endParaRPr lang="cs-CZ" b="1" i="1" dirty="0">
                  <a:latin typeface="Comic Sans MS" pitchFamily="66" charset="0"/>
                </a:endParaRPr>
              </a:p>
              <a:p>
                <a:pPr marL="0" indent="0">
                  <a:buNone/>
                </a:pPr>
                <a:r>
                  <a:rPr lang="cs-CZ" i="1" dirty="0" smtClean="0">
                    <a:latin typeface="Comic Sans MS" pitchFamily="66" charset="0"/>
                  </a:rPr>
                  <a:t>Odpověď:</a:t>
                </a:r>
                <a:endParaRPr lang="cs-CZ" b="1" i="1" dirty="0">
                  <a:latin typeface="Comic Sans MS" pitchFamily="66" charset="0"/>
                </a:endParaRPr>
              </a:p>
              <a:p>
                <a:pPr marL="0" indent="0">
                  <a:buNone/>
                </a:pPr>
                <a:r>
                  <a:rPr lang="cs-CZ" sz="4400" b="1" i="1" dirty="0" smtClean="0">
                    <a:latin typeface="Comic Sans MS" pitchFamily="66" charset="0"/>
                  </a:rPr>
                  <a:t>x =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44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4400" b="1" i="1" smtClean="0">
                            <a:latin typeface="Cambria Math"/>
                          </a:rPr>
                          <m:t>𝟔𝟐</m:t>
                        </m:r>
                        <m:r>
                          <a:rPr lang="cs-CZ" sz="4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4400" b="1" i="1" smtClean="0">
                            <a:latin typeface="Cambria Math"/>
                          </a:rPr>
                          <m:t>𝟕𝟐𝟎</m:t>
                        </m:r>
                        <m:r>
                          <a:rPr lang="cs-CZ" sz="4400" b="1" i="1" smtClean="0">
                            <a:latin typeface="Cambria Math"/>
                          </a:rPr>
                          <m:t>, </m:t>
                        </m:r>
                        <m:r>
                          <a:rPr lang="cs-CZ" sz="4400" b="1" i="1" smtClean="0">
                            <a:latin typeface="Cambria Math"/>
                          </a:rPr>
                          <m:t>𝟔𝟐</m:t>
                        </m:r>
                        <m:r>
                          <a:rPr lang="cs-CZ" sz="4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4400" b="1" i="1" smtClean="0">
                            <a:latin typeface="Cambria Math"/>
                          </a:rPr>
                          <m:t>𝟕𝟐𝟏</m:t>
                        </m:r>
                      </m:e>
                    </m:d>
                  </m:oMath>
                </a14:m>
                <a:endParaRPr lang="cs-CZ" sz="4400" b="1" i="1" dirty="0" smtClean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6182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>
                <a:latin typeface="Comic Sans MS" pitchFamily="66" charset="0"/>
              </a:rPr>
              <a:t>6</a:t>
            </a:r>
            <a:r>
              <a:rPr lang="cs-CZ" i="1" dirty="0" smtClean="0">
                <a:latin typeface="Comic Sans MS" pitchFamily="66" charset="0"/>
              </a:rPr>
              <a:t>/ Napiš  v desítkové soustavě rozvinutý zápis čísla 2 671.</a:t>
            </a:r>
            <a:endParaRPr lang="cs-CZ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600" b="1" i="1" dirty="0" smtClean="0">
                <a:latin typeface="Comic Sans MS" pitchFamily="66" charset="0"/>
              </a:rPr>
              <a:t>2 x 1000+6 x 100+7 x10+1 x 1</a:t>
            </a:r>
          </a:p>
        </p:txBody>
      </p:sp>
    </p:spTree>
    <p:extLst>
      <p:ext uri="{BB962C8B-B14F-4D97-AF65-F5344CB8AC3E}">
        <p14:creationId xmlns:p14="http://schemas.microsoft.com/office/powerpoint/2010/main" val="66182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>
                <a:latin typeface="Comic Sans MS" pitchFamily="66" charset="0"/>
              </a:rPr>
              <a:t>7</a:t>
            </a:r>
            <a:r>
              <a:rPr lang="cs-CZ" i="1" dirty="0" smtClean="0">
                <a:latin typeface="Comic Sans MS" pitchFamily="66" charset="0"/>
              </a:rPr>
              <a:t>/ Zaokrouhli číslo 301 069 na  desetitisíce.</a:t>
            </a:r>
            <a:endParaRPr lang="cs-CZ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</a:t>
            </a:r>
            <a:r>
              <a:rPr lang="cs-CZ" sz="6000" b="1" i="1" dirty="0" smtClean="0">
                <a:latin typeface="Comic Sans MS" pitchFamily="66" charset="0"/>
              </a:rPr>
              <a:t>300 000</a:t>
            </a:r>
          </a:p>
        </p:txBody>
      </p:sp>
    </p:spTree>
    <p:extLst>
      <p:ext uri="{BB962C8B-B14F-4D97-AF65-F5344CB8AC3E}">
        <p14:creationId xmlns:p14="http://schemas.microsoft.com/office/powerpoint/2010/main" val="66182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>
                <a:latin typeface="Comic Sans MS" pitchFamily="66" charset="0"/>
              </a:rPr>
              <a:t>8</a:t>
            </a:r>
            <a:r>
              <a:rPr lang="cs-CZ" i="1" dirty="0" smtClean="0">
                <a:latin typeface="Comic Sans MS" pitchFamily="66" charset="0"/>
              </a:rPr>
              <a:t>/  Je to správně?</a:t>
            </a:r>
          </a:p>
          <a:p>
            <a:pPr marL="0" indent="0">
              <a:buNone/>
            </a:pPr>
            <a:r>
              <a:rPr lang="cs-CZ" i="1" dirty="0">
                <a:latin typeface="Comic Sans MS" pitchFamily="66" charset="0"/>
              </a:rPr>
              <a:t>	</a:t>
            </a:r>
            <a:r>
              <a:rPr lang="cs-CZ" i="1" dirty="0" smtClean="0">
                <a:latin typeface="Comic Sans MS" pitchFamily="66" charset="0"/>
              </a:rPr>
              <a:t>	</a:t>
            </a:r>
            <a:r>
              <a:rPr lang="cs-CZ" b="1" i="1" dirty="0" smtClean="0">
                <a:latin typeface="Comic Sans MS" pitchFamily="66" charset="0"/>
              </a:rPr>
              <a:t> 263 + 455 + 903 = 1 622</a:t>
            </a:r>
          </a:p>
          <a:p>
            <a:pPr marL="0" indent="0">
              <a:buNone/>
            </a:pP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 Ne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     </a:t>
            </a:r>
            <a:r>
              <a:rPr lang="cs-CZ" sz="6000" b="1" i="1" dirty="0" smtClean="0">
                <a:latin typeface="Comic Sans MS" pitchFamily="66" charset="0"/>
              </a:rPr>
              <a:t>1 621</a:t>
            </a:r>
          </a:p>
        </p:txBody>
      </p:sp>
    </p:spTree>
    <p:extLst>
      <p:ext uri="{BB962C8B-B14F-4D97-AF65-F5344CB8AC3E}">
        <p14:creationId xmlns:p14="http://schemas.microsoft.com/office/powerpoint/2010/main" val="66182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9/  Je to správně?  </a:t>
            </a:r>
            <a:r>
              <a:rPr lang="cs-CZ" b="1" i="1" dirty="0" smtClean="0">
                <a:latin typeface="Comic Sans MS" pitchFamily="66" charset="0"/>
              </a:rPr>
              <a:t>MCMXCIX</a:t>
            </a:r>
          </a:p>
          <a:p>
            <a:pPr marL="0" indent="0">
              <a:buNone/>
            </a:pPr>
            <a:r>
              <a:rPr lang="cs-CZ" i="1" dirty="0">
                <a:latin typeface="Comic Sans MS" pitchFamily="66" charset="0"/>
              </a:rPr>
              <a:t>	</a:t>
            </a:r>
            <a:r>
              <a:rPr lang="cs-CZ" i="1" dirty="0" smtClean="0">
                <a:latin typeface="Comic Sans MS" pitchFamily="66" charset="0"/>
              </a:rPr>
              <a:t>			1989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 Ne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     </a:t>
            </a:r>
            <a:r>
              <a:rPr lang="cs-CZ" sz="6000" b="1" i="1" dirty="0" smtClean="0">
                <a:latin typeface="Comic Sans MS" pitchFamily="66" charset="0"/>
              </a:rPr>
              <a:t>1999</a:t>
            </a:r>
          </a:p>
        </p:txBody>
      </p:sp>
    </p:spTree>
    <p:extLst>
      <p:ext uri="{BB962C8B-B14F-4D97-AF65-F5344CB8AC3E}">
        <p14:creationId xmlns:p14="http://schemas.microsoft.com/office/powerpoint/2010/main" val="2690991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10/  Vypočítej:     </a:t>
            </a:r>
            <a:r>
              <a:rPr lang="cs-CZ" b="1" i="1" dirty="0" smtClean="0">
                <a:latin typeface="Comic Sans MS" pitchFamily="66" charset="0"/>
              </a:rPr>
              <a:t>292 x 24 – 14</a:t>
            </a:r>
          </a:p>
          <a:p>
            <a:pPr marL="0" indent="0">
              <a:buNone/>
            </a:pP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endParaRPr lang="cs-CZ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 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	</a:t>
            </a:r>
            <a:r>
              <a:rPr lang="cs-CZ" sz="6000" b="1" i="1" dirty="0" smtClean="0">
                <a:latin typeface="Comic Sans MS" pitchFamily="66" charset="0"/>
              </a:rPr>
              <a:t>6 994</a:t>
            </a:r>
          </a:p>
        </p:txBody>
      </p:sp>
    </p:spTree>
    <p:extLst>
      <p:ext uri="{BB962C8B-B14F-4D97-AF65-F5344CB8AC3E}">
        <p14:creationId xmlns:p14="http://schemas.microsoft.com/office/powerpoint/2010/main" val="2616391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11/  Uspořádej časy od nejkratšího po nejdelší: 7 hodin, 330min, 17 000sekund</a:t>
            </a:r>
            <a:endParaRPr lang="cs-CZ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>
                <a:latin typeface="Comic Sans MS" pitchFamily="66" charset="0"/>
              </a:rPr>
              <a:t>	</a:t>
            </a:r>
            <a:r>
              <a:rPr lang="cs-CZ" i="1" dirty="0" smtClean="0">
                <a:latin typeface="Comic Sans MS" pitchFamily="66" charset="0"/>
              </a:rPr>
              <a:t>			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     17 000, 330, 7 </a:t>
            </a:r>
            <a:endParaRPr lang="cs-CZ" sz="6000" b="1" i="1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6391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12/  Pan Králík má pole o rozloze 25,4 ha, pan mrkvička 1 860arů. Kdo má větší hospodářství?</a:t>
            </a:r>
            <a:endParaRPr lang="cs-CZ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 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     </a:t>
            </a:r>
            <a:r>
              <a:rPr lang="cs-CZ" sz="6000" b="1" i="1" dirty="0" smtClean="0">
                <a:latin typeface="Comic Sans MS" pitchFamily="66" charset="0"/>
              </a:rPr>
              <a:t>Králík</a:t>
            </a:r>
          </a:p>
        </p:txBody>
      </p:sp>
      <p:pic>
        <p:nvPicPr>
          <p:cNvPr id="3074" name="Picture 2" descr="C:\Users\ucitel\AppData\Local\Microsoft\Windows\Temporary Internet Files\Content.IE5\DLG8J8M8\MC9002152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49080"/>
            <a:ext cx="1361038" cy="18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6391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13/  Vypočítej     </a:t>
            </a:r>
            <a:r>
              <a:rPr lang="cs-CZ" sz="3600" b="1" i="1" dirty="0" smtClean="0">
                <a:latin typeface="Comic Sans MS" pitchFamily="66" charset="0"/>
              </a:rPr>
              <a:t>0,2 x 4</a:t>
            </a:r>
          </a:p>
          <a:p>
            <a:pPr marL="0" indent="0">
              <a:buNone/>
            </a:pP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 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     </a:t>
            </a:r>
            <a:r>
              <a:rPr lang="cs-CZ" sz="6000" b="1" i="1" dirty="0" smtClean="0">
                <a:latin typeface="Comic Sans MS" pitchFamily="66" charset="0"/>
              </a:rPr>
              <a:t>0,8</a:t>
            </a:r>
          </a:p>
        </p:txBody>
      </p:sp>
    </p:spTree>
    <p:extLst>
      <p:ext uri="{BB962C8B-B14F-4D97-AF65-F5344CB8AC3E}">
        <p14:creationId xmlns:p14="http://schemas.microsoft.com/office/powerpoint/2010/main" val="2616391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14/  Vypočítej:   </a:t>
            </a:r>
            <a:r>
              <a:rPr lang="cs-CZ" b="1" i="1" dirty="0" smtClean="0">
                <a:latin typeface="Comic Sans MS" pitchFamily="66" charset="0"/>
              </a:rPr>
              <a:t>2,01 x 0,3</a:t>
            </a:r>
          </a:p>
          <a:p>
            <a:pPr marL="0" indent="0">
              <a:buNone/>
            </a:pPr>
            <a:endParaRPr lang="cs-CZ" i="1" dirty="0">
              <a:latin typeface="Comic Sans MS" pitchFamily="66" charset="0"/>
            </a:endParaRPr>
          </a:p>
          <a:p>
            <a:pPr marL="0" indent="0">
              <a:buNone/>
            </a:pPr>
            <a:endParaRPr lang="cs-CZ" i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 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     </a:t>
            </a:r>
            <a:r>
              <a:rPr lang="cs-CZ" sz="6000" b="1" i="1" dirty="0" smtClean="0">
                <a:latin typeface="Comic Sans MS" pitchFamily="66" charset="0"/>
              </a:rPr>
              <a:t>0, 603</a:t>
            </a:r>
          </a:p>
          <a:p>
            <a:pPr marL="0" indent="0">
              <a:buNone/>
            </a:pPr>
            <a:endParaRPr lang="cs-CZ" sz="6000" b="1" i="1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6391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15/  Vypočítej:   </a:t>
            </a:r>
            <a:r>
              <a:rPr lang="cs-CZ" b="1" i="1" dirty="0" smtClean="0">
                <a:latin typeface="Comic Sans MS" pitchFamily="66" charset="0"/>
              </a:rPr>
              <a:t>0,8 x 0,0009</a:t>
            </a:r>
          </a:p>
          <a:p>
            <a:pPr marL="0" indent="0">
              <a:buNone/>
            </a:pPr>
            <a:endParaRPr lang="cs-CZ" i="1" dirty="0">
              <a:latin typeface="Comic Sans MS" pitchFamily="66" charset="0"/>
            </a:endParaRPr>
          </a:p>
          <a:p>
            <a:pPr marL="0" indent="0">
              <a:buNone/>
            </a:pPr>
            <a:endParaRPr lang="cs-CZ" i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 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     </a:t>
            </a:r>
            <a:r>
              <a:rPr lang="cs-CZ" sz="6000" b="1" i="1" dirty="0" smtClean="0">
                <a:latin typeface="Comic Sans MS" pitchFamily="66" charset="0"/>
              </a:rPr>
              <a:t>0,00072</a:t>
            </a:r>
          </a:p>
          <a:p>
            <a:pPr marL="0" indent="0">
              <a:buNone/>
            </a:pPr>
            <a:endParaRPr lang="cs-CZ" sz="6000" b="1" i="1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3152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LG8J8M8\MP900341487[1].jpg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48883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Opakování matematiky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Otázka:</a:t>
            </a: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16/  Rovná se x 0, 01</a:t>
            </a:r>
            <a:endParaRPr lang="cs-CZ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                x * 0,51 = 0, 051</a:t>
            </a:r>
          </a:p>
          <a:p>
            <a:pPr marL="0" indent="0">
              <a:buNone/>
            </a:pPr>
            <a:endParaRPr lang="cs-CZ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Comic Sans MS" pitchFamily="66" charset="0"/>
              </a:rPr>
              <a:t>Odpověď:  Ne</a:t>
            </a:r>
            <a:endParaRPr lang="cs-CZ" b="1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Comic Sans MS" pitchFamily="66" charset="0"/>
              </a:rPr>
              <a:t>		     </a:t>
            </a:r>
            <a:r>
              <a:rPr lang="cs-CZ" sz="6000" b="1" i="1" dirty="0" smtClean="0">
                <a:latin typeface="Comic Sans MS" pitchFamily="66" charset="0"/>
              </a:rPr>
              <a:t>0,1</a:t>
            </a:r>
          </a:p>
          <a:p>
            <a:pPr marL="0" indent="0">
              <a:buNone/>
            </a:pPr>
            <a:r>
              <a:rPr lang="cs-CZ" sz="2000" dirty="0" smtClean="0"/>
              <a:t>Citace: Archiv autora</a:t>
            </a:r>
          </a:p>
          <a:p>
            <a:pPr marL="0" indent="0">
              <a:buNone/>
            </a:pPr>
            <a:endParaRPr lang="cs-CZ" sz="2000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6000" b="1" i="1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878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379</Words>
  <Application>Microsoft Office PowerPoint</Application>
  <PresentationFormat>Předvádění na obrazovce (4:3)</PresentationFormat>
  <Paragraphs>118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  <vt:lpstr>Opakování matematiky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14</cp:revision>
  <dcterms:created xsi:type="dcterms:W3CDTF">2013-03-03T21:09:29Z</dcterms:created>
  <dcterms:modified xsi:type="dcterms:W3CDTF">2013-07-01T16:55:20Z</dcterms:modified>
</cp:coreProperties>
</file>