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FEFF9"/>
    <a:srgbClr val="A7EA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91" y="7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E351C-5FE2-47A1-8C01-9F900557C111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781DA-4D55-455D-8081-1BE7D9841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E351C-5FE2-47A1-8C01-9F900557C111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781DA-4D55-455D-8081-1BE7D9841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E351C-5FE2-47A1-8C01-9F900557C111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781DA-4D55-455D-8081-1BE7D9841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E351C-5FE2-47A1-8C01-9F900557C111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781DA-4D55-455D-8081-1BE7D9841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E351C-5FE2-47A1-8C01-9F900557C111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781DA-4D55-455D-8081-1BE7D9841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E351C-5FE2-47A1-8C01-9F900557C111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781DA-4D55-455D-8081-1BE7D9841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E351C-5FE2-47A1-8C01-9F900557C111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781DA-4D55-455D-8081-1BE7D9841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E351C-5FE2-47A1-8C01-9F900557C111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781DA-4D55-455D-8081-1BE7D9841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E351C-5FE2-47A1-8C01-9F900557C111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781DA-4D55-455D-8081-1BE7D9841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E351C-5FE2-47A1-8C01-9F900557C111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781DA-4D55-455D-8081-1BE7D9841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E351C-5FE2-47A1-8C01-9F900557C111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781DA-4D55-455D-8081-1BE7D9841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7E351C-5FE2-47A1-8C01-9F900557C111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2781DA-4D55-455D-8081-1BE7D9841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chwarzeneggerJan2010.jp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http://commons.wikimedia.org/wiki/File:Vettel_2012_USG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lbert_Einstein_Head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Maria_Theresia11.jpg" TargetMode="External"/><Relationship Id="rId9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randenburger_Tor_abends.jpg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cs.wikipedia.org/wiki/Soubor:CharlesBridgeMalaStranaPragueCzechRepublic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ondonTowerBridge2004-08-03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Paris_-_Eiffelturm_und_Marsfeld2.jpg" TargetMode="External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ondonTowerBridge2004-08-03.jpg" TargetMode="External"/><Relationship Id="rId2" Type="http://schemas.openxmlformats.org/officeDocument/2006/relationships/hyperlink" Target="http://cs.wikipedia.org/wiki/Soubor:CharlesBridgeMalaStranaPragueCzechRepublic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Brandenburger_Tor_abend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2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/>
              <a:t>    </a:t>
            </a:r>
          </a:p>
          <a:p>
            <a:pPr>
              <a:buNone/>
            </a:pPr>
            <a:endParaRPr lang="cs-CZ" sz="2200" dirty="0"/>
          </a:p>
          <a:p>
            <a:pPr>
              <a:buNone/>
            </a:pPr>
            <a:r>
              <a:rPr lang="cs-CZ" sz="2000" dirty="0" smtClean="0"/>
              <a:t>    Adresa školy:  ZŠ Třeboň, Na Sadech 375</a:t>
            </a:r>
          </a:p>
          <a:p>
            <a:pPr>
              <a:buNone/>
            </a:pPr>
            <a:r>
              <a:rPr lang="cs-CZ" sz="2000" dirty="0" smtClean="0"/>
              <a:t>    Jméno autora: Mgr. Jana </a:t>
            </a:r>
            <a:r>
              <a:rPr lang="cs-CZ" sz="2000" dirty="0" err="1" smtClean="0"/>
              <a:t>Písaříková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Název: VY_32_INOVACE_448 </a:t>
            </a:r>
            <a:r>
              <a:rPr lang="cs-CZ" sz="2000" dirty="0" err="1" smtClean="0"/>
              <a:t>Nj</a:t>
            </a:r>
            <a:r>
              <a:rPr lang="cs-CZ" sz="2000" dirty="0" smtClean="0"/>
              <a:t>/6</a:t>
            </a:r>
            <a:r>
              <a:rPr lang="cs-CZ" sz="2000" b="1" i="1" dirty="0" smtClean="0"/>
              <a:t>      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Číslo projektu: CZ.1.07/1.4.00/21.3807</a:t>
            </a:r>
          </a:p>
          <a:p>
            <a:pPr>
              <a:buNone/>
            </a:pPr>
            <a:r>
              <a:rPr lang="cs-CZ" sz="2000" dirty="0" smtClean="0"/>
              <a:t>    Téma hodiny: Sloveso </a:t>
            </a:r>
            <a:r>
              <a:rPr lang="cs-CZ" sz="2000" dirty="0" err="1" smtClean="0"/>
              <a:t>sein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Ročník: 6.</a:t>
            </a:r>
          </a:p>
          <a:p>
            <a:pPr>
              <a:buNone/>
            </a:pPr>
            <a:r>
              <a:rPr lang="cs-CZ" sz="2000" dirty="0" smtClean="0"/>
              <a:t>    Klíčová slova: sloveso </a:t>
            </a:r>
            <a:r>
              <a:rPr lang="cs-CZ" sz="2000" dirty="0" err="1" smtClean="0"/>
              <a:t>sein</a:t>
            </a:r>
            <a:r>
              <a:rPr lang="cs-CZ" sz="2000" dirty="0" smtClean="0"/>
              <a:t>, osobnosti a města, doplňování správného tvaru</a:t>
            </a:r>
          </a:p>
          <a:p>
            <a:pPr>
              <a:buNone/>
            </a:pPr>
            <a:r>
              <a:rPr lang="cs-CZ" sz="2000" dirty="0" smtClean="0"/>
              <a:t>    Datum tvorby: 14. 10. 2013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32656"/>
            <a:ext cx="5162550" cy="103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2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Metodické pokyny:</a:t>
            </a:r>
            <a:endParaRPr lang="cs-CZ" b="1" cap="all" dirty="0">
              <a:ln>
                <a:solidFill>
                  <a:sysClr val="windowText" lastClr="000000"/>
                </a:solidFill>
              </a:ln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 w="28575">
            <a:solidFill>
              <a:schemeClr val="accent2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Tato prezentace je určena žákům 6. ročníku.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Slouží jako doplněk učebnice </a:t>
            </a:r>
            <a:r>
              <a:rPr lang="cs-CZ" sz="2400" i="1" dirty="0" smtClean="0"/>
              <a:t>„</a:t>
            </a:r>
            <a:r>
              <a:rPr lang="cs-CZ" sz="2400" i="1" dirty="0" err="1" smtClean="0"/>
              <a:t>Deutsch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mit</a:t>
            </a:r>
            <a:r>
              <a:rPr lang="cs-CZ" sz="2400" i="1" dirty="0" smtClean="0"/>
              <a:t> Max 1“.</a:t>
            </a: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Hlavním cílem je procvičení časování slovesa </a:t>
            </a:r>
            <a:r>
              <a:rPr lang="cs-CZ" sz="2400" i="1" dirty="0" err="1" smtClean="0"/>
              <a:t>sein</a:t>
            </a:r>
            <a:r>
              <a:rPr lang="cs-CZ" sz="2400" i="1" dirty="0" smtClean="0"/>
              <a:t> </a:t>
            </a:r>
            <a:r>
              <a:rPr lang="cs-CZ" sz="2400" dirty="0" smtClean="0"/>
              <a:t>(být).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Po výkladové tabuli 3 následuje procvičení daného jevu snímky (4 - 9).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Jednotlivá cvičení je možné řešit formou společné i samostatné práce. </a:t>
            </a:r>
            <a:r>
              <a:rPr lang="cs-CZ" sz="2400" b="1" u="sng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Použitá slovní zásoba je velmi jednoduchá, cílovou skupinou jsou žáci, kteří se s německým jazykem teprve seznamují.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2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Sloveso </a:t>
            </a:r>
            <a:r>
              <a:rPr lang="cs-CZ" b="1" i="1" cap="all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sein</a:t>
            </a:r>
            <a:r>
              <a:rPr lang="cs-CZ" b="1" i="1" cap="all" dirty="0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- být</a:t>
            </a:r>
            <a:endParaRPr lang="cs-CZ" b="1" i="1" cap="all" dirty="0">
              <a:ln>
                <a:solidFill>
                  <a:sysClr val="windowText" lastClr="000000"/>
                </a:solidFill>
              </a:ln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2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cap="all" dirty="0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Sloveso </a:t>
            </a:r>
            <a:r>
              <a:rPr lang="cs-CZ" b="1" cap="all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sein</a:t>
            </a:r>
            <a:r>
              <a:rPr lang="cs-CZ" b="1" cap="all" dirty="0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(být) časujeme:</a:t>
            </a:r>
          </a:p>
          <a:p>
            <a:pPr>
              <a:buNone/>
            </a:pPr>
            <a:endParaRPr lang="cs-CZ" b="1" cap="all" dirty="0">
              <a:ln>
                <a:solidFill>
                  <a:sysClr val="windowText" lastClr="000000"/>
                </a:solidFill>
              </a:ln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2780928"/>
          <a:ext cx="6264696" cy="216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>
                          <a:solidFill>
                            <a:schemeClr val="tx1"/>
                          </a:solidFill>
                        </a:rPr>
                        <a:t>                                               SEIN</a:t>
                      </a:r>
                      <a:r>
                        <a:rPr lang="cs-CZ" b="1" i="1" baseline="0" dirty="0" smtClean="0">
                          <a:solidFill>
                            <a:schemeClr val="tx1"/>
                          </a:solidFill>
                        </a:rPr>
                        <a:t>   </a:t>
                      </a:r>
                      <a:endParaRPr lang="cs-CZ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i="1" dirty="0" smtClean="0">
                          <a:solidFill>
                            <a:schemeClr val="tx1"/>
                          </a:solidFill>
                        </a:rPr>
                        <a:t>-   BÝT</a:t>
                      </a:r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ich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bin</a:t>
                      </a:r>
                      <a:r>
                        <a:rPr lang="cs-CZ" b="1" dirty="0" smtClean="0"/>
                        <a:t> - </a:t>
                      </a:r>
                      <a:r>
                        <a:rPr lang="cs-CZ" b="0" dirty="0" smtClean="0"/>
                        <a:t>já jsem</a:t>
                      </a:r>
                      <a:endParaRPr lang="cs-CZ" b="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EF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wir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sind</a:t>
                      </a:r>
                      <a:r>
                        <a:rPr lang="cs-CZ" b="1" dirty="0" smtClean="0"/>
                        <a:t> - </a:t>
                      </a:r>
                      <a:r>
                        <a:rPr lang="cs-CZ" b="0" dirty="0" smtClean="0"/>
                        <a:t>my jsme</a:t>
                      </a:r>
                      <a:endParaRPr lang="cs-CZ" b="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EFF9"/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du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bist</a:t>
                      </a:r>
                      <a:r>
                        <a:rPr lang="cs-CZ" b="1" dirty="0" smtClean="0"/>
                        <a:t> - </a:t>
                      </a:r>
                      <a:r>
                        <a:rPr lang="cs-CZ" b="0" dirty="0" smtClean="0"/>
                        <a:t>ty jsi</a:t>
                      </a:r>
                      <a:endParaRPr lang="cs-CZ" b="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EF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ihr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seid</a:t>
                      </a:r>
                      <a:r>
                        <a:rPr lang="cs-CZ" b="1" baseline="0" dirty="0" smtClean="0"/>
                        <a:t> - </a:t>
                      </a:r>
                      <a:r>
                        <a:rPr lang="cs-CZ" b="0" baseline="0" dirty="0" smtClean="0"/>
                        <a:t>vy jste</a:t>
                      </a:r>
                      <a:endParaRPr lang="cs-CZ" b="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EFF9"/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er</a:t>
                      </a:r>
                      <a:r>
                        <a:rPr lang="cs-CZ" b="1" dirty="0" smtClean="0"/>
                        <a:t>, </a:t>
                      </a:r>
                      <a:r>
                        <a:rPr lang="cs-CZ" b="1" dirty="0" err="1" smtClean="0"/>
                        <a:t>sie</a:t>
                      </a:r>
                      <a:r>
                        <a:rPr lang="cs-CZ" b="1" dirty="0" smtClean="0"/>
                        <a:t>, es </a:t>
                      </a:r>
                      <a:r>
                        <a:rPr lang="cs-CZ" b="1" dirty="0" err="1" smtClean="0"/>
                        <a:t>ist</a:t>
                      </a:r>
                      <a:r>
                        <a:rPr lang="cs-CZ" b="1" dirty="0" smtClean="0"/>
                        <a:t> - </a:t>
                      </a:r>
                      <a:r>
                        <a:rPr lang="cs-CZ" b="0" dirty="0" smtClean="0"/>
                        <a:t>on, ona, ono je</a:t>
                      </a:r>
                      <a:endParaRPr lang="cs-CZ" b="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EF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sie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sind</a:t>
                      </a:r>
                      <a:r>
                        <a:rPr lang="cs-CZ" b="1" baseline="0" dirty="0" smtClean="0"/>
                        <a:t> - </a:t>
                      </a:r>
                      <a:r>
                        <a:rPr lang="cs-CZ" b="0" baseline="0" dirty="0" smtClean="0"/>
                        <a:t>oni jsou</a:t>
                      </a:r>
                      <a:endParaRPr lang="cs-CZ" b="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EFF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2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Přiřaďte tvary k osobám:</a:t>
            </a:r>
            <a:endParaRPr lang="cs-CZ" b="1" cap="all" dirty="0">
              <a:ln>
                <a:solidFill>
                  <a:sysClr val="windowText" lastClr="000000"/>
                </a:solidFill>
              </a:ln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2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Zkosené hrany 3"/>
          <p:cNvSpPr/>
          <p:nvPr/>
        </p:nvSpPr>
        <p:spPr>
          <a:xfrm>
            <a:off x="971600" y="1916832"/>
            <a:ext cx="1296144" cy="504056"/>
          </a:xfrm>
          <a:prstGeom prst="bevel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ICH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971600" y="2564904"/>
            <a:ext cx="1296144" cy="504056"/>
          </a:xfrm>
          <a:prstGeom prst="bevel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IHR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971600" y="3212976"/>
            <a:ext cx="1296144" cy="504056"/>
          </a:xfrm>
          <a:prstGeom prst="bevel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SIE (ONI)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971600" y="3861048"/>
            <a:ext cx="1296144" cy="504056"/>
          </a:xfrm>
          <a:prstGeom prst="bevel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971600" y="4509120"/>
            <a:ext cx="1296144" cy="504056"/>
          </a:xfrm>
          <a:prstGeom prst="bevel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WIR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971600" y="5157192"/>
            <a:ext cx="1296144" cy="504056"/>
          </a:xfrm>
          <a:prstGeom prst="bevel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5868144" y="5301208"/>
            <a:ext cx="1296144" cy="504056"/>
          </a:xfrm>
          <a:prstGeom prst="bevel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BIST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6732240" y="4077072"/>
            <a:ext cx="1296144" cy="504056"/>
          </a:xfrm>
          <a:prstGeom prst="bevel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SEID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Zkosené hrany 12"/>
          <p:cNvSpPr/>
          <p:nvPr/>
        </p:nvSpPr>
        <p:spPr>
          <a:xfrm>
            <a:off x="4716016" y="4293096"/>
            <a:ext cx="1296144" cy="504056"/>
          </a:xfrm>
          <a:prstGeom prst="bevel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SIND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Zkosené hrany 13"/>
          <p:cNvSpPr/>
          <p:nvPr/>
        </p:nvSpPr>
        <p:spPr>
          <a:xfrm>
            <a:off x="4644008" y="2348880"/>
            <a:ext cx="1296144" cy="504056"/>
          </a:xfrm>
          <a:prstGeom prst="bevel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Zkosené hrany 14"/>
          <p:cNvSpPr/>
          <p:nvPr/>
        </p:nvSpPr>
        <p:spPr>
          <a:xfrm>
            <a:off x="5580112" y="3212976"/>
            <a:ext cx="1296144" cy="504056"/>
          </a:xfrm>
          <a:prstGeom prst="bevel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BIN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Zkosené hrany 15"/>
          <p:cNvSpPr/>
          <p:nvPr/>
        </p:nvSpPr>
        <p:spPr>
          <a:xfrm>
            <a:off x="6516216" y="2060848"/>
            <a:ext cx="1296144" cy="504056"/>
          </a:xfrm>
          <a:prstGeom prst="bevel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SIND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23682E-6 L -0.28351 -0.1889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00" y="-9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0.00532 L -0.40955 -0.2201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00" y="-11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0532 L -0.38594 0.1625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00" y="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05 0.00532 L -0.31493 -0.2150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00" y="-1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41 -0.00532 L -0.18906 0.0261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00" y="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0509 L -0.18108 0.3989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00" y="20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Ptejte se a odpovídejte:</a:t>
            </a:r>
            <a:endParaRPr lang="cs-CZ" b="1" cap="all" dirty="0">
              <a:ln>
                <a:solidFill>
                  <a:sysClr val="windowText" lastClr="000000"/>
                </a:solidFill>
              </a:ln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           </a:t>
            </a:r>
            <a:r>
              <a:rPr lang="cs-CZ" sz="2800" b="1" i="1" dirty="0" err="1" smtClean="0">
                <a:solidFill>
                  <a:schemeClr val="tx2"/>
                </a:solidFill>
              </a:rPr>
              <a:t>Wer</a:t>
            </a:r>
            <a:r>
              <a:rPr lang="cs-CZ" sz="2800" b="1" i="1" dirty="0" smtClean="0">
                <a:solidFill>
                  <a:schemeClr val="tx2"/>
                </a:solidFill>
              </a:rPr>
              <a:t> </a:t>
            </a:r>
            <a:r>
              <a:rPr lang="cs-CZ" sz="2800" b="1" i="1" dirty="0" err="1" smtClean="0">
                <a:solidFill>
                  <a:schemeClr val="tx2"/>
                </a:solidFill>
              </a:rPr>
              <a:t>ist</a:t>
            </a:r>
            <a:r>
              <a:rPr lang="cs-CZ" sz="2800" b="1" i="1" dirty="0" smtClean="0">
                <a:solidFill>
                  <a:schemeClr val="tx2"/>
                </a:solidFill>
              </a:rPr>
              <a:t> </a:t>
            </a:r>
            <a:r>
              <a:rPr lang="cs-CZ" sz="2800" b="1" i="1" dirty="0" err="1" smtClean="0">
                <a:solidFill>
                  <a:schemeClr val="tx2"/>
                </a:solidFill>
              </a:rPr>
              <a:t>das</a:t>
            </a:r>
            <a:r>
              <a:rPr lang="cs-CZ" sz="2800" b="1" i="1" dirty="0" smtClean="0">
                <a:solidFill>
                  <a:schemeClr val="tx2"/>
                </a:solidFill>
              </a:rPr>
              <a:t>?                      </a:t>
            </a:r>
            <a:r>
              <a:rPr lang="cs-CZ" sz="2800" b="1" i="1" dirty="0" err="1" smtClean="0">
                <a:solidFill>
                  <a:schemeClr val="tx2"/>
                </a:solidFill>
              </a:rPr>
              <a:t>Das</a:t>
            </a:r>
            <a:r>
              <a:rPr lang="cs-CZ" sz="2800" b="1" i="1" dirty="0" smtClean="0">
                <a:solidFill>
                  <a:schemeClr val="tx2"/>
                </a:solidFill>
              </a:rPr>
              <a:t> </a:t>
            </a:r>
            <a:r>
              <a:rPr lang="cs-CZ" sz="2800" b="1" i="1" dirty="0" err="1" smtClean="0">
                <a:solidFill>
                  <a:schemeClr val="tx2"/>
                </a:solidFill>
              </a:rPr>
              <a:t>ist</a:t>
            </a:r>
            <a:r>
              <a:rPr lang="cs-CZ" sz="2800" b="1" i="1" dirty="0" smtClean="0">
                <a:solidFill>
                  <a:schemeClr val="tx2"/>
                </a:solidFill>
              </a:rPr>
              <a:t> .... .</a:t>
            </a:r>
            <a:endParaRPr lang="cs-CZ" sz="2800" b="1" i="1" dirty="0">
              <a:solidFill>
                <a:schemeClr val="tx2"/>
              </a:solidFill>
            </a:endParaRPr>
          </a:p>
        </p:txBody>
      </p:sp>
      <p:pic>
        <p:nvPicPr>
          <p:cNvPr id="4" name="Obrázek 3" descr="Sebastian Vettel beim Grand Prix USA (2012)">
            <a:hlinkClick r:id="rId2" tooltip="&quot;Sebastian Vettel beim Grand Prix USA (2012)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564904"/>
            <a:ext cx="1296144" cy="1584176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</p:spPr>
      </p:pic>
      <p:pic>
        <p:nvPicPr>
          <p:cNvPr id="5" name="Obrázek 4" descr="Marie Terezie">
            <a:hlinkClick r:id="rId4" tooltip="&quot;Marie Terezie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2564904"/>
            <a:ext cx="1224136" cy="1584176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</p:spPr>
      </p:pic>
      <p:pic>
        <p:nvPicPr>
          <p:cNvPr id="6" name="Obrázek 5" descr="Albert Einstein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2492896"/>
            <a:ext cx="1224136" cy="1584176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</p:spPr>
      </p:pic>
      <p:pic>
        <p:nvPicPr>
          <p:cNvPr id="7" name="Obrázek 6" descr="Arnold Schwarzenegger">
            <a:hlinkClick r:id="rId8" tooltip="&quot;Arnold Schwarzenegger&quot;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32040" y="2492896"/>
            <a:ext cx="1224136" cy="1656184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</p:spPr>
      </p:pic>
      <p:sp>
        <p:nvSpPr>
          <p:cNvPr id="8" name="Zkosené hrany 7"/>
          <p:cNvSpPr/>
          <p:nvPr/>
        </p:nvSpPr>
        <p:spPr>
          <a:xfrm>
            <a:off x="611560" y="4509120"/>
            <a:ext cx="1728192" cy="1152128"/>
          </a:xfrm>
          <a:prstGeom prst="beve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Das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Sebastin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Vettel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2555776" y="4509120"/>
            <a:ext cx="1728192" cy="1152128"/>
          </a:xfrm>
          <a:prstGeom prst="beve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Das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ist</a:t>
            </a:r>
            <a:r>
              <a:rPr lang="cs-CZ" b="1" dirty="0" smtClean="0">
                <a:solidFill>
                  <a:schemeClr val="tx1"/>
                </a:solidFill>
              </a:rPr>
              <a:t> Maria </a:t>
            </a:r>
            <a:r>
              <a:rPr lang="cs-CZ" b="1" dirty="0" err="1" smtClean="0">
                <a:solidFill>
                  <a:schemeClr val="tx1"/>
                </a:solidFill>
              </a:rPr>
              <a:t>Theresia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4572000" y="4509120"/>
            <a:ext cx="1944216" cy="1152128"/>
          </a:xfrm>
          <a:prstGeom prst="beve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>
                <a:solidFill>
                  <a:schemeClr val="tx1"/>
                </a:solidFill>
              </a:rPr>
              <a:t>Das</a:t>
            </a:r>
            <a:r>
              <a:rPr lang="cs-CZ" sz="1600" b="1" dirty="0" smtClean="0">
                <a:solidFill>
                  <a:schemeClr val="tx1"/>
                </a:solidFill>
              </a:rPr>
              <a:t> </a:t>
            </a:r>
            <a:r>
              <a:rPr lang="cs-CZ" sz="1600" b="1" dirty="0" err="1" smtClean="0">
                <a:solidFill>
                  <a:schemeClr val="tx1"/>
                </a:solidFill>
              </a:rPr>
              <a:t>ist</a:t>
            </a:r>
            <a:r>
              <a:rPr lang="cs-CZ" sz="1600" b="1" dirty="0" smtClean="0">
                <a:solidFill>
                  <a:schemeClr val="tx1"/>
                </a:solidFill>
              </a:rPr>
              <a:t> Arnold </a:t>
            </a:r>
            <a:r>
              <a:rPr lang="cs-CZ" sz="1600" b="1" dirty="0" err="1" smtClean="0">
                <a:solidFill>
                  <a:schemeClr val="tx1"/>
                </a:solidFill>
              </a:rPr>
              <a:t>Schwarzenegger</a:t>
            </a:r>
            <a:r>
              <a:rPr lang="cs-CZ" sz="1600" b="1" dirty="0" smtClean="0">
                <a:solidFill>
                  <a:schemeClr val="tx1"/>
                </a:solidFill>
              </a:rPr>
              <a:t>.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6732240" y="4509120"/>
            <a:ext cx="1728192" cy="1152128"/>
          </a:xfrm>
          <a:prstGeom prst="beve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Das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ist</a:t>
            </a:r>
            <a:r>
              <a:rPr lang="cs-CZ" b="1" dirty="0" smtClean="0">
                <a:solidFill>
                  <a:schemeClr val="tx1"/>
                </a:solidFill>
              </a:rPr>
              <a:t> Albert Einstein.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99592" y="2564904"/>
            <a:ext cx="648072" cy="158417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547664" y="2564904"/>
            <a:ext cx="648072" cy="158417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771800" y="2564904"/>
            <a:ext cx="648072" cy="158417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347864" y="2564904"/>
            <a:ext cx="648072" cy="158417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932040" y="2492896"/>
            <a:ext cx="648072" cy="165618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508104" y="2492896"/>
            <a:ext cx="648072" cy="165618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948264" y="2492896"/>
            <a:ext cx="648072" cy="158417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524328" y="2492896"/>
            <a:ext cx="648072" cy="158417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Ptejte se odpovídejte:</a:t>
            </a:r>
            <a:endParaRPr lang="cs-CZ" b="1" cap="all" dirty="0">
              <a:ln>
                <a:solidFill>
                  <a:sysClr val="windowText" lastClr="000000"/>
                </a:solidFill>
              </a:ln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          </a:t>
            </a:r>
            <a:r>
              <a:rPr lang="cs-CZ" b="1" i="1" dirty="0" err="1" smtClean="0">
                <a:solidFill>
                  <a:schemeClr val="tx2"/>
                </a:solidFill>
              </a:rPr>
              <a:t>Wo</a:t>
            </a:r>
            <a:r>
              <a:rPr lang="cs-CZ" b="1" i="1" dirty="0" smtClean="0">
                <a:solidFill>
                  <a:schemeClr val="tx2"/>
                </a:solidFill>
              </a:rPr>
              <a:t> </a:t>
            </a:r>
            <a:r>
              <a:rPr lang="cs-CZ" b="1" i="1" dirty="0" err="1" smtClean="0">
                <a:solidFill>
                  <a:schemeClr val="tx2"/>
                </a:solidFill>
              </a:rPr>
              <a:t>bist</a:t>
            </a:r>
            <a:r>
              <a:rPr lang="cs-CZ" b="1" i="1" dirty="0" smtClean="0">
                <a:solidFill>
                  <a:schemeClr val="tx2"/>
                </a:solidFill>
              </a:rPr>
              <a:t> </a:t>
            </a:r>
            <a:r>
              <a:rPr lang="cs-CZ" b="1" i="1" dirty="0" err="1" smtClean="0">
                <a:solidFill>
                  <a:schemeClr val="tx2"/>
                </a:solidFill>
              </a:rPr>
              <a:t>du</a:t>
            </a:r>
            <a:r>
              <a:rPr lang="cs-CZ" b="1" i="1" dirty="0" smtClean="0">
                <a:solidFill>
                  <a:schemeClr val="tx2"/>
                </a:solidFill>
              </a:rPr>
              <a:t>?                  </a:t>
            </a:r>
            <a:r>
              <a:rPr lang="cs-CZ" b="1" i="1" dirty="0" err="1" smtClean="0">
                <a:solidFill>
                  <a:schemeClr val="tx2"/>
                </a:solidFill>
              </a:rPr>
              <a:t>Ich</a:t>
            </a:r>
            <a:r>
              <a:rPr lang="cs-CZ" b="1" i="1" dirty="0" smtClean="0">
                <a:solidFill>
                  <a:schemeClr val="tx2"/>
                </a:solidFill>
              </a:rPr>
              <a:t> </a:t>
            </a:r>
            <a:r>
              <a:rPr lang="cs-CZ" b="1" i="1" dirty="0" err="1" smtClean="0">
                <a:solidFill>
                  <a:schemeClr val="tx2"/>
                </a:solidFill>
              </a:rPr>
              <a:t>bin</a:t>
            </a:r>
            <a:r>
              <a:rPr lang="cs-CZ" b="1" i="1" dirty="0" smtClean="0">
                <a:solidFill>
                  <a:schemeClr val="tx2"/>
                </a:solidFill>
              </a:rPr>
              <a:t> in...</a:t>
            </a:r>
            <a:endParaRPr lang="cs-CZ" b="1" i="1" dirty="0">
              <a:solidFill>
                <a:schemeClr val="tx2"/>
              </a:solidFill>
            </a:endParaRPr>
          </a:p>
        </p:txBody>
      </p:sp>
      <p:pic>
        <p:nvPicPr>
          <p:cNvPr id="4" name="Obrázek 3" descr="http://upload.wikimedia.org/wikipedia/commons/thumb/8/84/CharlesBridgeMalaStranaPragueCzechRepublic.jpg/220px-CharlesBridgeMalaStranaPragueCzechRepublic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708920"/>
            <a:ext cx="1728192" cy="1512168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</p:spPr>
      </p:pic>
      <p:pic>
        <p:nvPicPr>
          <p:cNvPr id="5" name="Obrázek 4" descr="Paříž - Eiffelova věž a Martova pole, v pozadí Boulogneský lesík a La Défense">
            <a:hlinkClick r:id="rId4" tooltip="&quot;Paříž - Eiffelova věž a Martova pole, v pozadí Boulogneský lesík a La Défense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2708920"/>
            <a:ext cx="1584176" cy="1512167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</p:spPr>
      </p:pic>
      <p:pic>
        <p:nvPicPr>
          <p:cNvPr id="6" name="Obrázek 5" descr="http://upload.wikimedia.org/wikipedia/commons/thumb/5/54/LondonTowerBridge2004-08-03.jpg/220px-LondonTowerBridge2004-08-03.jpg">
            <a:hlinkClick r:id="rId6"/>
          </p:cNvPr>
          <p:cNvPicPr/>
          <p:nvPr/>
        </p:nvPicPr>
        <p:blipFill>
          <a:blip r:embed="rId7" cstate="print"/>
          <a:srcRect l="10000" r="16818"/>
          <a:stretch>
            <a:fillRect/>
          </a:stretch>
        </p:blipFill>
        <p:spPr bwMode="auto">
          <a:xfrm>
            <a:off x="4716016" y="2708920"/>
            <a:ext cx="1656184" cy="1512168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</p:spPr>
      </p:pic>
      <p:pic>
        <p:nvPicPr>
          <p:cNvPr id="8" name="Obrázek 7" descr="http://upload.wikimedia.org/wikipedia/commons/thumb/a/a6/Brandenburger_Tor_abends.jpg/220px-Brandenburger_Tor_abends.jpg">
            <a:hlinkClick r:id="rId8"/>
          </p:cNvPr>
          <p:cNvPicPr/>
          <p:nvPr/>
        </p:nvPicPr>
        <p:blipFill>
          <a:blip r:embed="rId9" cstate="print"/>
          <a:srcRect l="7273" r="9091"/>
          <a:stretch>
            <a:fillRect/>
          </a:stretch>
        </p:blipFill>
        <p:spPr bwMode="auto">
          <a:xfrm>
            <a:off x="6732240" y="2708920"/>
            <a:ext cx="1752600" cy="1440160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</p:spPr>
      </p:pic>
      <p:sp>
        <p:nvSpPr>
          <p:cNvPr id="9" name="Pravoúhlý trojúhelník 8"/>
          <p:cNvSpPr/>
          <p:nvPr/>
        </p:nvSpPr>
        <p:spPr>
          <a:xfrm>
            <a:off x="755576" y="2708920"/>
            <a:ext cx="1728192" cy="1512168"/>
          </a:xfrm>
          <a:prstGeom prst="rtTriangle">
            <a:avLst/>
          </a:prstGeom>
          <a:gradFill flip="none" rotWithShape="1">
            <a:gsLst>
              <a:gs pos="0">
                <a:srgbClr val="BFEFF9">
                  <a:shade val="30000"/>
                  <a:satMod val="115000"/>
                </a:srgbClr>
              </a:gs>
              <a:gs pos="50000">
                <a:srgbClr val="BFEFF9">
                  <a:shade val="67500"/>
                  <a:satMod val="115000"/>
                </a:srgbClr>
              </a:gs>
              <a:gs pos="100000">
                <a:srgbClr val="BFEFF9">
                  <a:shade val="100000"/>
                  <a:satMod val="115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oúhlý trojúhelník 9"/>
          <p:cNvSpPr/>
          <p:nvPr/>
        </p:nvSpPr>
        <p:spPr>
          <a:xfrm>
            <a:off x="2843808" y="2708920"/>
            <a:ext cx="1584176" cy="1512168"/>
          </a:xfrm>
          <a:prstGeom prst="rtTriangle">
            <a:avLst/>
          </a:prstGeom>
          <a:gradFill flip="none" rotWithShape="1">
            <a:gsLst>
              <a:gs pos="0">
                <a:srgbClr val="BFEFF9">
                  <a:shade val="30000"/>
                  <a:satMod val="115000"/>
                </a:srgbClr>
              </a:gs>
              <a:gs pos="50000">
                <a:srgbClr val="BFEFF9">
                  <a:shade val="67500"/>
                  <a:satMod val="115000"/>
                </a:srgbClr>
              </a:gs>
              <a:gs pos="100000">
                <a:srgbClr val="BFEFF9">
                  <a:shade val="100000"/>
                  <a:satMod val="115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oúhlý trojúhelník 10"/>
          <p:cNvSpPr/>
          <p:nvPr/>
        </p:nvSpPr>
        <p:spPr>
          <a:xfrm>
            <a:off x="4716016" y="2708920"/>
            <a:ext cx="1656184" cy="1512168"/>
          </a:xfrm>
          <a:prstGeom prst="rtTriangle">
            <a:avLst/>
          </a:prstGeom>
          <a:gradFill flip="none" rotWithShape="1">
            <a:gsLst>
              <a:gs pos="0">
                <a:srgbClr val="BFEFF9">
                  <a:shade val="30000"/>
                  <a:satMod val="115000"/>
                </a:srgbClr>
              </a:gs>
              <a:gs pos="50000">
                <a:srgbClr val="BFEFF9">
                  <a:shade val="67500"/>
                  <a:satMod val="115000"/>
                </a:srgbClr>
              </a:gs>
              <a:gs pos="100000">
                <a:srgbClr val="BFEFF9">
                  <a:shade val="100000"/>
                  <a:satMod val="115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avoúhlý trojúhelník 11"/>
          <p:cNvSpPr/>
          <p:nvPr/>
        </p:nvSpPr>
        <p:spPr>
          <a:xfrm>
            <a:off x="6732240" y="2708920"/>
            <a:ext cx="1728192" cy="1440160"/>
          </a:xfrm>
          <a:prstGeom prst="rtTriangle">
            <a:avLst/>
          </a:prstGeom>
          <a:gradFill flip="none" rotWithShape="1">
            <a:gsLst>
              <a:gs pos="0">
                <a:srgbClr val="BFEFF9">
                  <a:shade val="30000"/>
                  <a:satMod val="115000"/>
                </a:srgbClr>
              </a:gs>
              <a:gs pos="50000">
                <a:srgbClr val="BFEFF9">
                  <a:shade val="67500"/>
                  <a:satMod val="115000"/>
                </a:srgbClr>
              </a:gs>
              <a:gs pos="100000">
                <a:srgbClr val="BFEFF9">
                  <a:shade val="100000"/>
                  <a:satMod val="115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kosené hrany 12"/>
          <p:cNvSpPr/>
          <p:nvPr/>
        </p:nvSpPr>
        <p:spPr>
          <a:xfrm>
            <a:off x="755576" y="4581128"/>
            <a:ext cx="1800200" cy="1152128"/>
          </a:xfrm>
          <a:prstGeom prst="beve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bin</a:t>
            </a:r>
            <a:r>
              <a:rPr lang="cs-CZ" b="1" dirty="0" smtClean="0">
                <a:solidFill>
                  <a:schemeClr val="tx1"/>
                </a:solidFill>
              </a:rPr>
              <a:t> in </a:t>
            </a:r>
            <a:r>
              <a:rPr lang="cs-CZ" b="1" dirty="0" err="1" smtClean="0">
                <a:solidFill>
                  <a:schemeClr val="tx1"/>
                </a:solidFill>
              </a:rPr>
              <a:t>Prag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Zkosené hrany 13"/>
          <p:cNvSpPr/>
          <p:nvPr/>
        </p:nvSpPr>
        <p:spPr>
          <a:xfrm>
            <a:off x="2699792" y="4581128"/>
            <a:ext cx="1800200" cy="1152128"/>
          </a:xfrm>
          <a:prstGeom prst="beve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bin</a:t>
            </a:r>
            <a:r>
              <a:rPr lang="cs-CZ" b="1" dirty="0" smtClean="0">
                <a:solidFill>
                  <a:schemeClr val="tx1"/>
                </a:solidFill>
              </a:rPr>
              <a:t> in Paris.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Zkosené hrany 14"/>
          <p:cNvSpPr/>
          <p:nvPr/>
        </p:nvSpPr>
        <p:spPr>
          <a:xfrm>
            <a:off x="4644008" y="4581128"/>
            <a:ext cx="1800200" cy="1152128"/>
          </a:xfrm>
          <a:prstGeom prst="beve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bin</a:t>
            </a:r>
            <a:r>
              <a:rPr lang="cs-CZ" b="1" dirty="0" smtClean="0">
                <a:solidFill>
                  <a:schemeClr val="tx1"/>
                </a:solidFill>
              </a:rPr>
              <a:t> in London.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Zkosené hrany 15"/>
          <p:cNvSpPr/>
          <p:nvPr/>
        </p:nvSpPr>
        <p:spPr>
          <a:xfrm>
            <a:off x="6660232" y="4581128"/>
            <a:ext cx="1800200" cy="1152128"/>
          </a:xfrm>
          <a:prstGeom prst="beve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bin</a:t>
            </a:r>
            <a:r>
              <a:rPr lang="cs-CZ" b="1" dirty="0" smtClean="0">
                <a:solidFill>
                  <a:schemeClr val="tx1"/>
                </a:solidFill>
              </a:rPr>
              <a:t> in Berlin.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Doplňte </a:t>
            </a:r>
            <a:r>
              <a:rPr lang="cs-CZ" b="1" i="1" u="sng" cap="all" dirty="0" err="1" smtClean="0">
                <a:ln>
                  <a:solidFill>
                    <a:sysClr val="windowText" lastClr="000000"/>
                  </a:solidFill>
                </a:ln>
                <a:solidFill>
                  <a:srgbClr val="0070C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sein</a:t>
            </a:r>
            <a:r>
              <a:rPr lang="cs-CZ" b="1" i="1" cap="all" dirty="0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b="1" cap="all" dirty="0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ve správném tvaru:</a:t>
            </a:r>
            <a:endParaRPr lang="cs-CZ" b="1" cap="all" dirty="0">
              <a:ln>
                <a:solidFill>
                  <a:sysClr val="windowText" lastClr="000000"/>
                </a:solidFill>
              </a:ln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Ich</a:t>
            </a:r>
            <a:r>
              <a:rPr lang="cs-CZ" dirty="0" smtClean="0"/>
              <a:t>  </a:t>
            </a:r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rgbClr val="0070C0"/>
                </a:solidFill>
              </a:rPr>
              <a:t>bin</a:t>
            </a:r>
            <a:r>
              <a:rPr lang="cs-CZ" dirty="0" smtClean="0"/>
              <a:t>  Monika.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Wir</a:t>
            </a:r>
            <a:r>
              <a:rPr lang="cs-CZ" dirty="0" smtClean="0"/>
              <a:t>   </a:t>
            </a:r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rgbClr val="0070C0"/>
                </a:solidFill>
              </a:rPr>
              <a:t>sind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  </a:t>
            </a:r>
            <a:r>
              <a:rPr lang="cs-CZ" dirty="0" err="1" smtClean="0"/>
              <a:t>im</a:t>
            </a:r>
            <a:r>
              <a:rPr lang="cs-CZ" dirty="0" smtClean="0"/>
              <a:t> Hotel.</a:t>
            </a:r>
          </a:p>
          <a:p>
            <a:pPr marL="514350" indent="-514350">
              <a:buFont typeface="+mj-lt"/>
              <a:buAutoNum type="arabicParenR"/>
            </a:pPr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rgbClr val="0070C0"/>
                </a:solidFill>
              </a:rPr>
              <a:t>Seid</a:t>
            </a:r>
            <a:r>
              <a:rPr lang="cs-CZ" dirty="0" smtClean="0"/>
              <a:t>   </a:t>
            </a:r>
            <a:r>
              <a:rPr lang="cs-CZ" dirty="0" err="1" smtClean="0"/>
              <a:t>ihr</a:t>
            </a:r>
            <a:r>
              <a:rPr lang="cs-CZ" dirty="0" smtClean="0"/>
              <a:t> in </a:t>
            </a:r>
            <a:r>
              <a:rPr lang="cs-CZ" dirty="0" err="1" smtClean="0"/>
              <a:t>Deutschland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Thomas  </a:t>
            </a:r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rgbClr val="0070C0"/>
                </a:solidFill>
              </a:rPr>
              <a:t>ist</a:t>
            </a:r>
            <a:r>
              <a:rPr lang="cs-CZ" dirty="0" smtClean="0"/>
              <a:t>  13 </a:t>
            </a:r>
            <a:r>
              <a:rPr lang="cs-CZ" dirty="0" err="1" smtClean="0"/>
              <a:t>Jahre</a:t>
            </a:r>
            <a:r>
              <a:rPr lang="cs-CZ" dirty="0" smtClean="0"/>
              <a:t> alt.</a:t>
            </a:r>
          </a:p>
          <a:p>
            <a:pPr marL="514350" indent="-514350">
              <a:buFont typeface="+mj-lt"/>
              <a:buAutoNum type="arabicParenR"/>
            </a:pPr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rgbClr val="0070C0"/>
                </a:solidFill>
              </a:rPr>
              <a:t>Bist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0070C0"/>
                </a:solidFill>
              </a:rPr>
              <a:t> </a:t>
            </a:r>
            <a:r>
              <a:rPr lang="cs-CZ" dirty="0" smtClean="0"/>
              <a:t> 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Garten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Anna </a:t>
            </a:r>
            <a:r>
              <a:rPr lang="cs-CZ" dirty="0" err="1" smtClean="0"/>
              <a:t>und</a:t>
            </a:r>
            <a:r>
              <a:rPr lang="cs-CZ" dirty="0" smtClean="0"/>
              <a:t> Julia  </a:t>
            </a:r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rgbClr val="0070C0"/>
                </a:solidFill>
              </a:rPr>
              <a:t>sind</a:t>
            </a:r>
            <a:r>
              <a:rPr lang="cs-CZ" dirty="0" smtClean="0"/>
              <a:t>  in </a:t>
            </a:r>
            <a:r>
              <a:rPr lang="cs-CZ" dirty="0" err="1" smtClean="0"/>
              <a:t>Prag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Ich</a:t>
            </a:r>
            <a:r>
              <a:rPr lang="cs-CZ" dirty="0" smtClean="0"/>
              <a:t>  </a:t>
            </a:r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rgbClr val="0070C0"/>
                </a:solidFill>
              </a:rPr>
              <a:t>bin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 </a:t>
            </a:r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rgbClr val="0070C0"/>
                </a:solidFill>
              </a:rPr>
              <a:t>bin</a:t>
            </a:r>
            <a:r>
              <a:rPr lang="cs-CZ" dirty="0" smtClean="0"/>
              <a:t>  </a:t>
            </a:r>
            <a:r>
              <a:rPr lang="cs-CZ" dirty="0" err="1" smtClean="0"/>
              <a:t>im</a:t>
            </a:r>
            <a:r>
              <a:rPr lang="cs-CZ" dirty="0" smtClean="0"/>
              <a:t> Auto. </a:t>
            </a:r>
            <a:endParaRPr lang="cs-CZ" dirty="0"/>
          </a:p>
        </p:txBody>
      </p:sp>
      <p:sp>
        <p:nvSpPr>
          <p:cNvPr id="4" name="Zkosené hrany 3"/>
          <p:cNvSpPr/>
          <p:nvPr/>
        </p:nvSpPr>
        <p:spPr>
          <a:xfrm>
            <a:off x="1691680" y="1700808"/>
            <a:ext cx="648072" cy="432048"/>
          </a:xfrm>
          <a:prstGeom prst="bevel">
            <a:avLst/>
          </a:prstGeom>
          <a:ln>
            <a:solidFill>
              <a:schemeClr val="tx2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kosené hrany 4"/>
          <p:cNvSpPr/>
          <p:nvPr/>
        </p:nvSpPr>
        <p:spPr>
          <a:xfrm>
            <a:off x="1835696" y="2276872"/>
            <a:ext cx="864096" cy="432048"/>
          </a:xfrm>
          <a:prstGeom prst="bevel">
            <a:avLst/>
          </a:prstGeom>
          <a:ln>
            <a:solidFill>
              <a:schemeClr val="tx2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kosené hrany 5"/>
          <p:cNvSpPr/>
          <p:nvPr/>
        </p:nvSpPr>
        <p:spPr>
          <a:xfrm>
            <a:off x="971600" y="2852936"/>
            <a:ext cx="864096" cy="432048"/>
          </a:xfrm>
          <a:prstGeom prst="bevel">
            <a:avLst/>
          </a:prstGeom>
          <a:ln>
            <a:solidFill>
              <a:schemeClr val="tx2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kosené hrany 6"/>
          <p:cNvSpPr/>
          <p:nvPr/>
        </p:nvSpPr>
        <p:spPr>
          <a:xfrm>
            <a:off x="2411760" y="3429000"/>
            <a:ext cx="648072" cy="432048"/>
          </a:xfrm>
          <a:prstGeom prst="bevel">
            <a:avLst/>
          </a:prstGeom>
          <a:ln>
            <a:solidFill>
              <a:schemeClr val="tx2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kosené hrany 7"/>
          <p:cNvSpPr/>
          <p:nvPr/>
        </p:nvSpPr>
        <p:spPr>
          <a:xfrm>
            <a:off x="971600" y="3933056"/>
            <a:ext cx="792088" cy="504056"/>
          </a:xfrm>
          <a:prstGeom prst="bevel">
            <a:avLst/>
          </a:prstGeom>
          <a:ln>
            <a:solidFill>
              <a:schemeClr val="tx2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kosené hrany 8"/>
          <p:cNvSpPr/>
          <p:nvPr/>
        </p:nvSpPr>
        <p:spPr>
          <a:xfrm>
            <a:off x="3563888" y="4581128"/>
            <a:ext cx="792088" cy="432048"/>
          </a:xfrm>
          <a:prstGeom prst="bevel">
            <a:avLst/>
          </a:prstGeom>
          <a:ln>
            <a:solidFill>
              <a:schemeClr val="tx2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kosené hrany 9"/>
          <p:cNvSpPr/>
          <p:nvPr/>
        </p:nvSpPr>
        <p:spPr>
          <a:xfrm>
            <a:off x="1619672" y="5157192"/>
            <a:ext cx="648072" cy="432048"/>
          </a:xfrm>
          <a:prstGeom prst="bevel">
            <a:avLst/>
          </a:prstGeom>
          <a:ln>
            <a:solidFill>
              <a:schemeClr val="tx2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kosené hrany 10"/>
          <p:cNvSpPr/>
          <p:nvPr/>
        </p:nvSpPr>
        <p:spPr>
          <a:xfrm>
            <a:off x="5364088" y="5157192"/>
            <a:ext cx="648072" cy="432048"/>
          </a:xfrm>
          <a:prstGeom prst="bevel">
            <a:avLst/>
          </a:prstGeom>
          <a:ln>
            <a:solidFill>
              <a:schemeClr val="tx2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Tvořte věty:</a:t>
            </a:r>
            <a:endParaRPr lang="cs-CZ" b="1" cap="all" dirty="0">
              <a:ln>
                <a:solidFill>
                  <a:sysClr val="windowText" lastClr="000000"/>
                </a:solidFill>
              </a:ln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1772816"/>
            <a:ext cx="1296144" cy="3960440"/>
          </a:xfrm>
          <a:prstGeom prst="rect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95736" y="1772816"/>
            <a:ext cx="1296144" cy="3960440"/>
          </a:xfrm>
          <a:prstGeom prst="rect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851920" y="1844824"/>
            <a:ext cx="576064" cy="3960440"/>
          </a:xfrm>
          <a:prstGeom prst="rect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32040" y="1772816"/>
            <a:ext cx="3528392" cy="3960440"/>
          </a:xfrm>
          <a:prstGeom prst="rect">
            <a:avLst/>
          </a:prstGeom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827584" y="1988840"/>
            <a:ext cx="720080" cy="360040"/>
          </a:xfrm>
          <a:prstGeom prst="round2Diag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827584" y="3140968"/>
            <a:ext cx="720080" cy="360040"/>
          </a:xfrm>
          <a:prstGeom prst="round2Diag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Wir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827584" y="3717032"/>
            <a:ext cx="720080" cy="360040"/>
          </a:xfrm>
          <a:prstGeom prst="round2Diag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Du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827584" y="4437112"/>
            <a:ext cx="720080" cy="360040"/>
          </a:xfrm>
          <a:prstGeom prst="round2Diag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Ihr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827584" y="5013176"/>
            <a:ext cx="720080" cy="360040"/>
          </a:xfrm>
          <a:prstGeom prst="round2Diag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827584" y="2564904"/>
            <a:ext cx="720080" cy="360040"/>
          </a:xfrm>
          <a:prstGeom prst="round2Diag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Er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2411760" y="4797152"/>
            <a:ext cx="720080" cy="360040"/>
          </a:xfrm>
          <a:prstGeom prst="round2Diag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2411760" y="4149080"/>
            <a:ext cx="720080" cy="360040"/>
          </a:xfrm>
          <a:prstGeom prst="round2DiagRect">
            <a:avLst>
              <a:gd name="adj1" fmla="val 13188"/>
              <a:gd name="adj2" fmla="val 0"/>
            </a:avLst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bin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2411760" y="3501008"/>
            <a:ext cx="720080" cy="360040"/>
          </a:xfrm>
          <a:prstGeom prst="round2Diag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sind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bdélník se zakulaceným příčným rohem 17"/>
          <p:cNvSpPr/>
          <p:nvPr/>
        </p:nvSpPr>
        <p:spPr>
          <a:xfrm>
            <a:off x="2411760" y="2852936"/>
            <a:ext cx="720080" cy="360040"/>
          </a:xfrm>
          <a:prstGeom prst="round2Diag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bist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Obdélník se zakulaceným příčným rohem 18"/>
          <p:cNvSpPr/>
          <p:nvPr/>
        </p:nvSpPr>
        <p:spPr>
          <a:xfrm>
            <a:off x="2411760" y="2204864"/>
            <a:ext cx="720080" cy="360040"/>
          </a:xfrm>
          <a:prstGeom prst="round2Diag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seid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Obdélník se zakulaceným příčným rohem 19"/>
          <p:cNvSpPr/>
          <p:nvPr/>
        </p:nvSpPr>
        <p:spPr>
          <a:xfrm>
            <a:off x="3923928" y="3501008"/>
            <a:ext cx="432048" cy="360040"/>
          </a:xfrm>
          <a:prstGeom prst="round2Diag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in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standard\AppData\Local\Microsoft\Windows\Temporary Internet Files\Content.IE5\2J34JFU8\MP9004007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916832"/>
            <a:ext cx="864096" cy="691278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</p:pic>
      <p:pic>
        <p:nvPicPr>
          <p:cNvPr id="1027" name="Picture 3" descr="C:\Users\standard\AppData\Local\Microsoft\Windows\Temporary Internet Files\Content.IE5\QDA77Z5D\MP90040088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4437112"/>
            <a:ext cx="864096" cy="691276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</p:pic>
      <p:pic>
        <p:nvPicPr>
          <p:cNvPr id="1028" name="Picture 4" descr="C:\Users\standard\AppData\Local\Microsoft\Windows\Temporary Internet Files\Content.IE5\GIR7FVX9\MP90040080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1988840"/>
            <a:ext cx="864096" cy="691277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</p:pic>
      <p:pic>
        <p:nvPicPr>
          <p:cNvPr id="1029" name="Picture 5" descr="C:\Users\standard\AppData\Local\Microsoft\Windows\Temporary Internet Files\Content.IE5\QDA77Z5D\MP90040087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3140968"/>
            <a:ext cx="864096" cy="691277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</p:pic>
      <p:pic>
        <p:nvPicPr>
          <p:cNvPr id="1030" name="Picture 6" descr="C:\Users\standard\AppData\Local\Microsoft\Windows\Temporary Internet Files\Content.IE5\GIR7FVX9\MP90040080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2996952"/>
            <a:ext cx="864096" cy="691277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</p:pic>
      <p:pic>
        <p:nvPicPr>
          <p:cNvPr id="1031" name="Picture 7" descr="C:\Users\standard\AppData\Local\Microsoft\Windows\Temporary Internet Files\Content.IE5\J25ATIDM\MP90040080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2" y="4581128"/>
            <a:ext cx="864096" cy="691277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</p:pic>
      <p:sp>
        <p:nvSpPr>
          <p:cNvPr id="31" name="Obdélník 30"/>
          <p:cNvSpPr/>
          <p:nvPr/>
        </p:nvSpPr>
        <p:spPr>
          <a:xfrm>
            <a:off x="5292080" y="2492896"/>
            <a:ext cx="1296144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>
                <a:solidFill>
                  <a:schemeClr val="tx1"/>
                </a:solidFill>
              </a:rPr>
              <a:t>Deutschland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660232" y="1988840"/>
            <a:ext cx="927720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>
                <a:solidFill>
                  <a:schemeClr val="tx1"/>
                </a:solidFill>
              </a:rPr>
              <a:t>Spanien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652120" y="3789040"/>
            <a:ext cx="107173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>
                <a:solidFill>
                  <a:schemeClr val="tx1"/>
                </a:solidFill>
              </a:rPr>
              <a:t>Norwegen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868144" y="5085184"/>
            <a:ext cx="107173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>
                <a:solidFill>
                  <a:schemeClr val="tx1"/>
                </a:solidFill>
              </a:rPr>
              <a:t>Schweden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308304" y="3501008"/>
            <a:ext cx="999728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>
                <a:solidFill>
                  <a:schemeClr val="tx1"/>
                </a:solidFill>
              </a:rPr>
              <a:t>Finnland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732240" y="4365104"/>
            <a:ext cx="927720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Portugal</a:t>
            </a:r>
            <a:endParaRPr lang="cs-CZ" sz="1600" b="1" dirty="0">
              <a:solidFill>
                <a:schemeClr val="tx1"/>
              </a:solidFill>
            </a:endParaRPr>
          </a:p>
        </p:txBody>
      </p:sp>
      <p:cxnSp>
        <p:nvCxnSpPr>
          <p:cNvPr id="38" name="Přímá spojovací šipka 37"/>
          <p:cNvCxnSpPr>
            <a:stCxn id="8" idx="0"/>
            <a:endCxn id="15" idx="2"/>
          </p:cNvCxnSpPr>
          <p:nvPr/>
        </p:nvCxnSpPr>
        <p:spPr>
          <a:xfrm>
            <a:off x="1547664" y="2168860"/>
            <a:ext cx="864096" cy="21602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>
            <a:stCxn id="13" idx="0"/>
            <a:endCxn id="14" idx="2"/>
          </p:cNvCxnSpPr>
          <p:nvPr/>
        </p:nvCxnSpPr>
        <p:spPr>
          <a:xfrm>
            <a:off x="1547664" y="2744924"/>
            <a:ext cx="864096" cy="22322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stCxn id="9" idx="0"/>
            <a:endCxn id="16" idx="2"/>
          </p:cNvCxnSpPr>
          <p:nvPr/>
        </p:nvCxnSpPr>
        <p:spPr>
          <a:xfrm>
            <a:off x="1547664" y="3320988"/>
            <a:ext cx="864096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>
            <a:stCxn id="10" idx="0"/>
            <a:endCxn id="18" idx="2"/>
          </p:cNvCxnSpPr>
          <p:nvPr/>
        </p:nvCxnSpPr>
        <p:spPr>
          <a:xfrm flipV="1">
            <a:off x="1547664" y="3032956"/>
            <a:ext cx="864096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>
            <a:stCxn id="11" idx="0"/>
          </p:cNvCxnSpPr>
          <p:nvPr/>
        </p:nvCxnSpPr>
        <p:spPr>
          <a:xfrm flipV="1">
            <a:off x="1547664" y="2348880"/>
            <a:ext cx="864096" cy="2268252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>
            <a:stCxn id="12" idx="0"/>
            <a:endCxn id="14" idx="2"/>
          </p:cNvCxnSpPr>
          <p:nvPr/>
        </p:nvCxnSpPr>
        <p:spPr>
          <a:xfrm flipV="1">
            <a:off x="1547664" y="4977172"/>
            <a:ext cx="864096" cy="21602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>
            <a:stCxn id="12" idx="0"/>
            <a:endCxn id="16" idx="2"/>
          </p:cNvCxnSpPr>
          <p:nvPr/>
        </p:nvCxnSpPr>
        <p:spPr>
          <a:xfrm flipV="1">
            <a:off x="1547664" y="3681028"/>
            <a:ext cx="864096" cy="151216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Vyberte správnou možnost:</a:t>
            </a:r>
            <a:endParaRPr lang="cs-CZ" b="1" cap="all" dirty="0">
              <a:ln>
                <a:solidFill>
                  <a:sysClr val="windowText" lastClr="000000"/>
                </a:solidFill>
              </a:ln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 w="28575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..... </a:t>
            </a:r>
            <a:r>
              <a:rPr lang="cs-CZ" dirty="0" err="1" smtClean="0"/>
              <a:t>du</a:t>
            </a:r>
            <a:r>
              <a:rPr lang="cs-CZ" dirty="0" smtClean="0"/>
              <a:t> Thomas?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Wir</a:t>
            </a:r>
            <a:r>
              <a:rPr lang="cs-CZ" dirty="0" smtClean="0"/>
              <a:t> ..... in der </a:t>
            </a:r>
            <a:r>
              <a:rPr lang="cs-CZ" dirty="0" err="1" smtClean="0"/>
              <a:t>Klasse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.....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jung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Tom </a:t>
            </a:r>
            <a:r>
              <a:rPr lang="cs-CZ" dirty="0" err="1" smtClean="0"/>
              <a:t>und</a:t>
            </a:r>
            <a:r>
              <a:rPr lang="cs-CZ" dirty="0" smtClean="0"/>
              <a:t> Tina ..... </a:t>
            </a:r>
            <a:r>
              <a:rPr lang="cs-CZ" dirty="0" err="1" smtClean="0"/>
              <a:t>hier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Er</a:t>
            </a:r>
            <a:r>
              <a:rPr lang="cs-CZ" dirty="0" smtClean="0"/>
              <a:t> ...... </a:t>
            </a:r>
            <a:r>
              <a:rPr lang="cs-CZ" dirty="0" err="1" smtClean="0"/>
              <a:t>nicht</a:t>
            </a:r>
            <a:r>
              <a:rPr lang="cs-CZ" dirty="0" smtClean="0"/>
              <a:t> in Brno.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Ich</a:t>
            </a:r>
            <a:r>
              <a:rPr lang="cs-CZ" dirty="0" smtClean="0"/>
              <a:t> ..... </a:t>
            </a:r>
            <a:r>
              <a:rPr lang="cs-CZ" dirty="0" err="1" smtClean="0"/>
              <a:t>im</a:t>
            </a:r>
            <a:r>
              <a:rPr lang="cs-CZ" dirty="0" smtClean="0"/>
              <a:t> Park.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Der </a:t>
            </a:r>
            <a:r>
              <a:rPr lang="cs-CZ" dirty="0" err="1" smtClean="0"/>
              <a:t>Ball</a:t>
            </a:r>
            <a:r>
              <a:rPr lang="cs-CZ" dirty="0" smtClean="0"/>
              <a:t>  ..... </a:t>
            </a:r>
            <a:r>
              <a:rPr lang="cs-CZ" dirty="0" err="1" smtClean="0"/>
              <a:t>gelb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Die Pizza ..... gut.</a:t>
            </a:r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 w="28575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a) </a:t>
            </a:r>
            <a:r>
              <a:rPr lang="cs-CZ" dirty="0" err="1" smtClean="0"/>
              <a:t>Bist</a:t>
            </a:r>
            <a:r>
              <a:rPr lang="cs-CZ" dirty="0" smtClean="0"/>
              <a:t>          b) </a:t>
            </a:r>
            <a:r>
              <a:rPr lang="cs-CZ" dirty="0" err="1" smtClean="0"/>
              <a:t>Bin</a:t>
            </a:r>
            <a:endParaRPr lang="cs-CZ" dirty="0" smtClean="0"/>
          </a:p>
          <a:p>
            <a:r>
              <a:rPr lang="cs-CZ" dirty="0" smtClean="0"/>
              <a:t>a) </a:t>
            </a:r>
            <a:r>
              <a:rPr lang="cs-CZ" dirty="0" err="1" smtClean="0"/>
              <a:t>seid</a:t>
            </a:r>
            <a:r>
              <a:rPr lang="cs-CZ" dirty="0" smtClean="0"/>
              <a:t>      	  b) </a:t>
            </a:r>
            <a:r>
              <a:rPr lang="cs-CZ" dirty="0" err="1" smtClean="0"/>
              <a:t>sind</a:t>
            </a:r>
            <a:endParaRPr lang="cs-CZ" dirty="0" smtClean="0"/>
          </a:p>
          <a:p>
            <a:r>
              <a:rPr lang="cs-CZ" dirty="0" smtClean="0"/>
              <a:t>a) </a:t>
            </a:r>
            <a:r>
              <a:rPr lang="cs-CZ" dirty="0" err="1" smtClean="0"/>
              <a:t>Seid</a:t>
            </a:r>
            <a:r>
              <a:rPr lang="cs-CZ" dirty="0" smtClean="0"/>
              <a:t>         b) </a:t>
            </a:r>
            <a:r>
              <a:rPr lang="cs-CZ" dirty="0" err="1" smtClean="0"/>
              <a:t>Sind</a:t>
            </a:r>
            <a:endParaRPr lang="cs-CZ" dirty="0" smtClean="0"/>
          </a:p>
          <a:p>
            <a:r>
              <a:rPr lang="cs-CZ" dirty="0" smtClean="0"/>
              <a:t>a) </a:t>
            </a:r>
            <a:r>
              <a:rPr lang="cs-CZ" dirty="0" err="1" smtClean="0"/>
              <a:t>sind</a:t>
            </a:r>
            <a:r>
              <a:rPr lang="cs-CZ" dirty="0" smtClean="0"/>
              <a:t>         b) </a:t>
            </a:r>
            <a:r>
              <a:rPr lang="cs-CZ" dirty="0" err="1" smtClean="0"/>
              <a:t>sein</a:t>
            </a:r>
            <a:r>
              <a:rPr lang="cs-CZ" dirty="0" smtClean="0"/>
              <a:t> </a:t>
            </a:r>
          </a:p>
          <a:p>
            <a:r>
              <a:rPr lang="cs-CZ" dirty="0" smtClean="0"/>
              <a:t>a) </a:t>
            </a:r>
            <a:r>
              <a:rPr lang="cs-CZ" dirty="0" err="1" smtClean="0"/>
              <a:t>ist</a:t>
            </a:r>
            <a:r>
              <a:rPr lang="cs-CZ" dirty="0" smtClean="0"/>
              <a:t>            b) </a:t>
            </a:r>
            <a:r>
              <a:rPr lang="cs-CZ" dirty="0" err="1" smtClean="0"/>
              <a:t>bin</a:t>
            </a:r>
            <a:endParaRPr lang="cs-CZ" dirty="0" smtClean="0"/>
          </a:p>
          <a:p>
            <a:r>
              <a:rPr lang="cs-CZ" dirty="0" smtClean="0"/>
              <a:t>a) </a:t>
            </a:r>
            <a:r>
              <a:rPr lang="cs-CZ" dirty="0" err="1" smtClean="0"/>
              <a:t>bist</a:t>
            </a:r>
            <a:r>
              <a:rPr lang="cs-CZ" dirty="0" smtClean="0"/>
              <a:t>          b) </a:t>
            </a:r>
            <a:r>
              <a:rPr lang="cs-CZ" dirty="0" err="1" smtClean="0"/>
              <a:t>bin</a:t>
            </a:r>
            <a:endParaRPr lang="cs-CZ" dirty="0" smtClean="0"/>
          </a:p>
          <a:p>
            <a:r>
              <a:rPr lang="cs-CZ" dirty="0" smtClean="0"/>
              <a:t>a) </a:t>
            </a:r>
            <a:r>
              <a:rPr lang="cs-CZ" dirty="0" err="1" smtClean="0"/>
              <a:t>ist</a:t>
            </a:r>
            <a:r>
              <a:rPr lang="cs-CZ" dirty="0" smtClean="0"/>
              <a:t>            b) </a:t>
            </a:r>
            <a:r>
              <a:rPr lang="cs-CZ" dirty="0" err="1" smtClean="0"/>
              <a:t>sein</a:t>
            </a:r>
            <a:endParaRPr lang="cs-CZ" dirty="0" smtClean="0"/>
          </a:p>
          <a:p>
            <a:r>
              <a:rPr lang="cs-CZ" dirty="0" smtClean="0"/>
              <a:t>a) </a:t>
            </a:r>
            <a:r>
              <a:rPr lang="cs-CZ" dirty="0" err="1" smtClean="0"/>
              <a:t>sind</a:t>
            </a:r>
            <a:r>
              <a:rPr lang="cs-CZ" dirty="0" smtClean="0"/>
              <a:t>         b) </a:t>
            </a:r>
            <a:r>
              <a:rPr lang="cs-CZ" dirty="0" err="1" smtClean="0"/>
              <a:t>ist</a:t>
            </a:r>
            <a:endParaRPr lang="cs-CZ" dirty="0"/>
          </a:p>
        </p:txBody>
      </p:sp>
      <p:sp>
        <p:nvSpPr>
          <p:cNvPr id="5" name="Ohnutý roh 4"/>
          <p:cNvSpPr/>
          <p:nvPr/>
        </p:nvSpPr>
        <p:spPr>
          <a:xfrm>
            <a:off x="6732240" y="1700808"/>
            <a:ext cx="1008112" cy="360040"/>
          </a:xfrm>
          <a:prstGeom prst="foldedCorner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hnutý roh 5"/>
          <p:cNvSpPr/>
          <p:nvPr/>
        </p:nvSpPr>
        <p:spPr>
          <a:xfrm>
            <a:off x="5076056" y="4221088"/>
            <a:ext cx="1008112" cy="360040"/>
          </a:xfrm>
          <a:prstGeom prst="foldedCorner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hnutý roh 6"/>
          <p:cNvSpPr/>
          <p:nvPr/>
        </p:nvSpPr>
        <p:spPr>
          <a:xfrm>
            <a:off x="6732240" y="4797152"/>
            <a:ext cx="1008112" cy="360040"/>
          </a:xfrm>
          <a:prstGeom prst="foldedCorner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roh 7"/>
          <p:cNvSpPr/>
          <p:nvPr/>
        </p:nvSpPr>
        <p:spPr>
          <a:xfrm>
            <a:off x="5076056" y="5301208"/>
            <a:ext cx="1008112" cy="360040"/>
          </a:xfrm>
          <a:prstGeom prst="foldedCorner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hnutý roh 8"/>
          <p:cNvSpPr/>
          <p:nvPr/>
        </p:nvSpPr>
        <p:spPr>
          <a:xfrm>
            <a:off x="5076056" y="2204864"/>
            <a:ext cx="1008112" cy="360040"/>
          </a:xfrm>
          <a:prstGeom prst="foldedCorner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hnutý roh 9"/>
          <p:cNvSpPr/>
          <p:nvPr/>
        </p:nvSpPr>
        <p:spPr>
          <a:xfrm>
            <a:off x="6732240" y="2708920"/>
            <a:ext cx="1008112" cy="360040"/>
          </a:xfrm>
          <a:prstGeom prst="foldedCorner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hnutý roh 10"/>
          <p:cNvSpPr/>
          <p:nvPr/>
        </p:nvSpPr>
        <p:spPr>
          <a:xfrm>
            <a:off x="6732240" y="3212976"/>
            <a:ext cx="1008112" cy="360040"/>
          </a:xfrm>
          <a:prstGeom prst="foldedCorner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hnutý roh 11"/>
          <p:cNvSpPr/>
          <p:nvPr/>
        </p:nvSpPr>
        <p:spPr>
          <a:xfrm>
            <a:off x="6732240" y="3717032"/>
            <a:ext cx="1008112" cy="360040"/>
          </a:xfrm>
          <a:prstGeom prst="foldedCorner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200" dirty="0" smtClean="0"/>
              <a:t>Obrázky byly použity ze serveru společnosti Microsoft http://office.</a:t>
            </a:r>
            <a:r>
              <a:rPr lang="cs-CZ" sz="1200" dirty="0" err="1" smtClean="0"/>
              <a:t>microsoft.com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-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/?CTT=97</a:t>
            </a:r>
          </a:p>
          <a:p>
            <a:r>
              <a:rPr lang="cs-CZ" sz="1200" dirty="0" smtClean="0"/>
              <a:t>Bezplatné kliparty, fotografie, ilustrace, animace a zvuky pro produkty </a:t>
            </a:r>
            <a:r>
              <a:rPr lang="cs-CZ" sz="1200" i="1" dirty="0" smtClean="0"/>
              <a:t>Microsoft </a:t>
            </a:r>
            <a:r>
              <a:rPr lang="cs-CZ" sz="1200" dirty="0" smtClean="0"/>
              <a:t>Office.</a:t>
            </a:r>
          </a:p>
          <a:p>
            <a:r>
              <a:rPr lang="it-IT" sz="1200" dirty="0"/>
              <a:t>CATARINELLA, Massimo. </a:t>
            </a:r>
            <a:r>
              <a:rPr lang="it-IT" sz="1200" i="1" dirty="0"/>
              <a:t>Wikipedie</a:t>
            </a:r>
            <a:r>
              <a:rPr lang="it-IT" sz="1200" dirty="0"/>
              <a:t> [online]. [cit. </a:t>
            </a:r>
            <a:r>
              <a:rPr lang="cs-CZ" sz="1200" dirty="0" smtClean="0"/>
              <a:t>14</a:t>
            </a:r>
            <a:r>
              <a:rPr lang="it-IT" sz="1200" dirty="0" smtClean="0"/>
              <a:t>.1</a:t>
            </a:r>
            <a:r>
              <a:rPr lang="cs-CZ" sz="1200" dirty="0" smtClean="0"/>
              <a:t>0</a:t>
            </a:r>
            <a:r>
              <a:rPr lang="it-IT" sz="1200" dirty="0" smtClean="0"/>
              <a:t>.2013</a:t>
            </a:r>
            <a:r>
              <a:rPr lang="it-IT" sz="1200" dirty="0"/>
              <a:t>]. Dostupný na WWW: </a:t>
            </a:r>
            <a:r>
              <a:rPr lang="it-IT" sz="1200" dirty="0">
                <a:hlinkClick r:id="rId2"/>
              </a:rPr>
              <a:t>http://</a:t>
            </a:r>
            <a:r>
              <a:rPr lang="it-IT" sz="1200" dirty="0" smtClean="0">
                <a:hlinkClick r:id="rId2"/>
              </a:rPr>
              <a:t>cs.wikipedia.org/wiki/Soubor:CharlesBridgeMalaStranaPragueCzechRepublic.jpg</a:t>
            </a:r>
            <a:endParaRPr lang="cs-CZ" sz="1200" dirty="0" smtClean="0"/>
          </a:p>
          <a:p>
            <a:r>
              <a:rPr lang="cs-CZ" sz="1200" dirty="0"/>
              <a:t>WLADYSLAV. </a:t>
            </a:r>
            <a:r>
              <a:rPr lang="cs-CZ" sz="1200" i="1" dirty="0"/>
              <a:t>Wikipedie</a:t>
            </a:r>
            <a:r>
              <a:rPr lang="cs-CZ" sz="1200" dirty="0"/>
              <a:t> [online]. [cit. </a:t>
            </a:r>
            <a:r>
              <a:rPr lang="cs-CZ" sz="1200" dirty="0" smtClean="0"/>
              <a:t>14.10.2013</a:t>
            </a:r>
            <a:r>
              <a:rPr lang="cs-CZ" sz="1200" dirty="0"/>
              <a:t>]. Dostupný na WWW: http://cs.wikipedia.org/wiki/Soubor:Paris_-_</a:t>
            </a:r>
            <a:r>
              <a:rPr lang="cs-CZ" sz="1200" dirty="0" smtClean="0"/>
              <a:t>Eiffelturm_und_Marsfeld2.jpg</a:t>
            </a:r>
            <a:r>
              <a:rPr lang="nl-NL" sz="1200" dirty="0"/>
              <a:t>MISTERMOE. </a:t>
            </a:r>
            <a:endParaRPr lang="cs-CZ" sz="1200" dirty="0" smtClean="0"/>
          </a:p>
          <a:p>
            <a:r>
              <a:rPr lang="nl-NL" sz="1200" i="1" dirty="0" smtClean="0"/>
              <a:t>Wikipedie</a:t>
            </a:r>
            <a:r>
              <a:rPr lang="nl-NL" sz="1200" dirty="0"/>
              <a:t> [online]. [cit. </a:t>
            </a:r>
            <a:r>
              <a:rPr lang="cs-CZ" sz="1200" dirty="0" smtClean="0"/>
              <a:t>14</a:t>
            </a:r>
            <a:r>
              <a:rPr lang="nl-NL" sz="1200" dirty="0" smtClean="0"/>
              <a:t>.1</a:t>
            </a:r>
            <a:r>
              <a:rPr lang="cs-CZ" sz="1200" dirty="0" smtClean="0"/>
              <a:t>0</a:t>
            </a:r>
            <a:r>
              <a:rPr lang="nl-NL" sz="1200" dirty="0" smtClean="0"/>
              <a:t>.2013</a:t>
            </a:r>
            <a:r>
              <a:rPr lang="nl-NL" sz="1200" dirty="0"/>
              <a:t>]. Dostupný na WWW: </a:t>
            </a:r>
            <a:r>
              <a:rPr lang="nl-NL" sz="1200" dirty="0">
                <a:hlinkClick r:id="rId3"/>
              </a:rPr>
              <a:t>http://</a:t>
            </a:r>
            <a:r>
              <a:rPr lang="nl-NL" sz="1200" dirty="0" smtClean="0">
                <a:hlinkClick r:id="rId3"/>
              </a:rPr>
              <a:t>cs.wikipedia.org/wiki/Soubor:LondonTowerBridge2004-08-03.jpg</a:t>
            </a:r>
            <a:endParaRPr lang="cs-CZ" sz="1200" dirty="0" smtClean="0"/>
          </a:p>
          <a:p>
            <a:r>
              <a:rPr lang="cs-CZ" sz="1200" dirty="0"/>
              <a:t>WOLF, Thomas. </a:t>
            </a:r>
            <a:r>
              <a:rPr lang="cs-CZ" sz="1200" i="1" dirty="0"/>
              <a:t>Wikipedie</a:t>
            </a:r>
            <a:r>
              <a:rPr lang="cs-CZ" sz="1200" dirty="0"/>
              <a:t> [online]. [cit. </a:t>
            </a:r>
            <a:r>
              <a:rPr lang="cs-CZ" sz="1200" dirty="0" smtClean="0"/>
              <a:t>14.10.2013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commons.wikimedia.org/wiki/File:Brandenburger_Tor_abends.jpg</a:t>
            </a:r>
            <a:endParaRPr lang="cs-CZ" sz="1200" dirty="0" smtClean="0"/>
          </a:p>
          <a:p>
            <a:r>
              <a:rPr lang="cs-CZ" sz="1200" dirty="0"/>
              <a:t>CRUKS.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26.11.2013]. Dostupný na WWW: http://commons.wikimedia.org/wiki/File:Vettel_2012_USGP.jpg </a:t>
            </a:r>
            <a:endParaRPr lang="cs-CZ" sz="1200" dirty="0" smtClean="0"/>
          </a:p>
          <a:p>
            <a:r>
              <a:rPr lang="cs-CZ" sz="1200" dirty="0"/>
              <a:t>NEZNÁMÝ.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26.11.2013]. Dostupný na WWW: http://cs.wikipedia.org/wiki/Soubor:Maria_Theresia11.jpg </a:t>
            </a:r>
            <a:endParaRPr lang="cs-CZ" sz="1200" dirty="0" smtClean="0"/>
          </a:p>
          <a:p>
            <a:r>
              <a:rPr lang="cs-CZ" sz="1200" dirty="0"/>
              <a:t>TURNER, </a:t>
            </a:r>
            <a:r>
              <a:rPr lang="cs-CZ" sz="1200" dirty="0" err="1"/>
              <a:t>Oren</a:t>
            </a:r>
            <a:r>
              <a:rPr lang="cs-CZ" sz="1200" dirty="0"/>
              <a:t>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26.11.2013]. Dostupný na WWW: http://cs.wikipedia.org/wiki/Soubor:Albert_Einstein_Head.jpg </a:t>
            </a:r>
            <a:endParaRPr lang="cs-CZ" sz="1200" dirty="0" smtClean="0"/>
          </a:p>
          <a:p>
            <a:r>
              <a:rPr lang="cs-CZ" sz="1200" dirty="0"/>
              <a:t>DORAN, Bob.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26.11.2013]. </a:t>
            </a:r>
            <a:r>
              <a:rPr lang="cs-CZ" sz="1200"/>
              <a:t>Dostupný na WWW: http://en.wikipedia.org/wiki/File:SchwarzeneggerJan2010.jpg </a:t>
            </a:r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437</Words>
  <Application>Microsoft Office PowerPoint</Application>
  <PresentationFormat>Předvádění na obrazovce (4:3)</PresentationFormat>
  <Paragraphs>107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Metodické pokyny:</vt:lpstr>
      <vt:lpstr>Sloveso sein - být</vt:lpstr>
      <vt:lpstr>Přiřaďte tvary k osobám:</vt:lpstr>
      <vt:lpstr>Ptejte se a odpovídejte:</vt:lpstr>
      <vt:lpstr>Ptejte se odpovídejte:</vt:lpstr>
      <vt:lpstr>Doplňte sein ve správném tvaru:</vt:lpstr>
      <vt:lpstr>Tvořte věty:</vt:lpstr>
      <vt:lpstr>Vyberte správnou možnost: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standard</dc:creator>
  <cp:lastModifiedBy>jitka</cp:lastModifiedBy>
  <cp:revision>34</cp:revision>
  <dcterms:created xsi:type="dcterms:W3CDTF">2013-10-13T11:26:56Z</dcterms:created>
  <dcterms:modified xsi:type="dcterms:W3CDTF">2013-11-26T21:59:35Z</dcterms:modified>
</cp:coreProperties>
</file>