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sldIdLst>
    <p:sldId id="265" r:id="rId2"/>
    <p:sldId id="256" r:id="rId3"/>
    <p:sldId id="257" r:id="rId4"/>
    <p:sldId id="258" r:id="rId5"/>
    <p:sldId id="259" r:id="rId6"/>
    <p:sldId id="260" r:id="rId7"/>
    <p:sldId id="261" r:id="rId8"/>
    <p:sldId id="263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7B2CB099-CF38-47A8-B5E1-B60BD781063F}" type="datetimeFigureOut">
              <a:rPr lang="cs-CZ" smtClean="0"/>
              <a:pPr/>
              <a:t>20.11.2013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ovací čára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ovací čára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ipsa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ipsa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Elipsa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Elipsa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Elipsa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EB5882CD-E7BE-438E-BBB5-0B4FCF42C52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wheel spokes="8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7B2CB099-CF38-47A8-B5E1-B60BD781063F}" type="datetimeFigureOut">
              <a:rPr lang="cs-CZ" smtClean="0"/>
              <a:pPr/>
              <a:t>20.11.2013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EB5882CD-E7BE-438E-BBB5-0B4FCF42C52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  <p:transition spd="med">
    <p:wheel spokes="8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7B2CB099-CF38-47A8-B5E1-B60BD781063F}" type="datetimeFigureOut">
              <a:rPr lang="cs-CZ" smtClean="0"/>
              <a:pPr/>
              <a:t>20.11.2013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ovací čára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ovací čára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Elipsa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Elipsa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ipsa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Elipsa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ipsa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ovací čára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EB5882CD-E7BE-438E-BBB5-0B4FCF42C52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wheel spokes="8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2CB099-CF38-47A8-B5E1-B60BD781063F}" type="datetimeFigureOut">
              <a:rPr lang="cs-CZ" smtClean="0"/>
              <a:pPr/>
              <a:t>20.11.2013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5882CD-E7BE-438E-BBB5-0B4FCF42C52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  <p:transition spd="med">
    <p:wheel spokes="8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2CB099-CF38-47A8-B5E1-B60BD781063F}" type="datetimeFigureOut">
              <a:rPr lang="cs-CZ" smtClean="0"/>
              <a:pPr/>
              <a:t>20.11.2013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5882CD-E7BE-438E-BBB5-0B4FCF42C52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  <p:transition spd="med">
    <p:wheel spokes="8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7B2CB099-CF38-47A8-B5E1-B60BD781063F}" type="datetimeFigureOut">
              <a:rPr lang="cs-CZ" smtClean="0"/>
              <a:pPr/>
              <a:t>20.11.2013</a:t>
            </a:fld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EB5882CD-E7BE-438E-BBB5-0B4FCF42C52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  <p:transition spd="med">
    <p:wheel spokes="8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2CB099-CF38-47A8-B5E1-B60BD781063F}" type="datetimeFigureOut">
              <a:rPr lang="cs-CZ" smtClean="0"/>
              <a:pPr/>
              <a:t>20.11.2013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5882CD-E7BE-438E-BBB5-0B4FCF42C52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wheel spokes="8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Elipsa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7B2CB099-CF38-47A8-B5E1-B60BD781063F}" type="datetimeFigureOut">
              <a:rPr lang="cs-CZ" smtClean="0"/>
              <a:pPr/>
              <a:t>20.11.2013</a:t>
            </a:fld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EB5882CD-E7BE-438E-BBB5-0B4FCF42C52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  <p:transition spd="med">
    <p:wheel spokes="8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Elipsa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ovací čára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7B2CB099-CF38-47A8-B5E1-B60BD781063F}" type="datetimeFigureOut">
              <a:rPr lang="cs-CZ" smtClean="0"/>
              <a:pPr/>
              <a:t>20.11.2013</a:t>
            </a:fld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EB5882CD-E7BE-438E-BBB5-0B4FCF42C52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  <p:transition spd="med">
    <p:wheel spokes="8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2CB099-CF38-47A8-B5E1-B60BD781063F}" type="datetimeFigureOut">
              <a:rPr lang="cs-CZ" smtClean="0"/>
              <a:pPr/>
              <a:t>20.11.2013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5882CD-E7BE-438E-BBB5-0B4FCF42C52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wheel spokes="8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2CB099-CF38-47A8-B5E1-B60BD781063F}" type="datetimeFigureOut">
              <a:rPr lang="cs-CZ" smtClean="0"/>
              <a:pPr/>
              <a:t>20.11.2013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5882CD-E7BE-438E-BBB5-0B4FCF42C52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wheel spokes="8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7B2CB099-CF38-47A8-B5E1-B60BD781063F}" type="datetimeFigureOut">
              <a:rPr lang="cs-CZ" smtClean="0"/>
              <a:pPr/>
              <a:t>20.11.2013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Elipsa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EB5882CD-E7BE-438E-BBB5-0B4FCF42C526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ransition spd="med">
    <p:wheel spokes="8"/>
  </p:transition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emf"/><Relationship Id="rId4" Type="http://schemas.openxmlformats.org/officeDocument/2006/relationships/image" Target="../media/image6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emf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emf"/><Relationship Id="rId2" Type="http://schemas.openxmlformats.org/officeDocument/2006/relationships/image" Target="../media/image13.em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emf"/><Relationship Id="rId4" Type="http://schemas.openxmlformats.org/officeDocument/2006/relationships/image" Target="../media/image15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emf"/><Relationship Id="rId2" Type="http://schemas.openxmlformats.org/officeDocument/2006/relationships/image" Target="../media/image17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emf"/><Relationship Id="rId2" Type="http://schemas.openxmlformats.org/officeDocument/2006/relationships/image" Target="../media/image20.em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3.emf"/><Relationship Id="rId4" Type="http://schemas.openxmlformats.org/officeDocument/2006/relationships/image" Target="../media/image22.emf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Obrázek 1" descr="Popis: Logolink_horizontal_zaklad_RGB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3608" y="332656"/>
            <a:ext cx="5753100" cy="1409700"/>
          </a:xfrm>
          <a:prstGeom prst="rect">
            <a:avLst/>
          </a:prstGeom>
          <a:noFill/>
        </p:spPr>
      </p:pic>
      <p:sp>
        <p:nvSpPr>
          <p:cNvPr id="2049" name="Přímá spojnice se šipkou 3"/>
          <p:cNvSpPr>
            <a:spLocks noChangeShapeType="1"/>
          </p:cNvSpPr>
          <p:nvPr/>
        </p:nvSpPr>
        <p:spPr bwMode="auto">
          <a:xfrm>
            <a:off x="-17463" y="2571750"/>
            <a:ext cx="5889626" cy="0"/>
          </a:xfrm>
          <a:prstGeom prst="straightConnector1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051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0" y="186690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630238" algn="r"/>
                <a:tab pos="6057900" algn="r"/>
              </a:tabLst>
            </a:pPr>
            <a:r>
              <a:rPr kumimoji="0" lang="cs-CZ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Projekt:	Pomoc škole a žákům, registrační číslo projektu CZ.1.07/1.4.00/21.1729</a:t>
            </a:r>
            <a:endParaRPr kumimoji="0" lang="cs-CZ" sz="9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630238" algn="r"/>
                <a:tab pos="6057900" algn="r"/>
              </a:tabLst>
            </a:pPr>
            <a:r>
              <a:rPr kumimoji="0" lang="cs-CZ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Příjemce:	  Základní škola Hluboká nad Vltavou, okres České Budějovice, Karla Čapka 800,</a:t>
            </a:r>
            <a:endParaRPr kumimoji="0" lang="cs-CZ" sz="9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630238" algn="r"/>
                <a:tab pos="6057900" algn="r"/>
              </a:tabLst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2053" name="Rectangle 5"/>
          <p:cNvSpPr>
            <a:spLocks noChangeArrowheads="1"/>
          </p:cNvSpPr>
          <p:nvPr/>
        </p:nvSpPr>
        <p:spPr bwMode="auto">
          <a:xfrm>
            <a:off x="449263" y="2143116"/>
            <a:ext cx="9144000" cy="44627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90600" algn="l"/>
                <a:tab pos="2251075" algn="l"/>
                <a:tab pos="2700338" algn="l"/>
                <a:tab pos="3781425" algn="l"/>
                <a:tab pos="4860925" algn="l"/>
              </a:tabLst>
            </a:pPr>
            <a:r>
              <a:rPr kumimoji="0" lang="cs-CZ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      373 41 Hluboká nad Vltavou </a:t>
            </a:r>
            <a:endParaRPr kumimoji="0" lang="cs-CZ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90600" algn="l"/>
                <a:tab pos="2251075" algn="l"/>
                <a:tab pos="2700338" algn="l"/>
                <a:tab pos="3781425" algn="l"/>
                <a:tab pos="4860925" algn="l"/>
              </a:tabLst>
            </a:pPr>
            <a:r>
              <a:rPr kumimoji="0" lang="cs-CZ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Metodický list</a:t>
            </a:r>
            <a:endParaRPr kumimoji="0" lang="cs-CZ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90600" algn="l"/>
                <a:tab pos="2251075" algn="l"/>
                <a:tab pos="2700338" algn="l"/>
                <a:tab pos="3781425" algn="l"/>
                <a:tab pos="4860925" algn="l"/>
              </a:tabLst>
            </a:pPr>
            <a:r>
              <a:rPr kumimoji="0" lang="cs-CZ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Název materiálu:</a:t>
            </a:r>
            <a:r>
              <a:rPr kumimoji="0" lang="cs-CZ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Podzim</a:t>
            </a:r>
            <a:r>
              <a:rPr kumimoji="0" lang="cs-CZ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	</a:t>
            </a:r>
            <a:endParaRPr kumimoji="0" lang="cs-CZ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90600" algn="l"/>
                <a:tab pos="2251075" algn="l"/>
                <a:tab pos="2700338" algn="l"/>
                <a:tab pos="3781425" algn="l"/>
                <a:tab pos="4860925" algn="l"/>
              </a:tabLst>
            </a:pPr>
            <a:r>
              <a:rPr kumimoji="0" lang="cs-CZ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Autor materiálu: </a:t>
            </a:r>
            <a:r>
              <a:rPr kumimoji="0" lang="cs-CZ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Mgr. Jana </a:t>
            </a:r>
            <a:r>
              <a:rPr kumimoji="0" lang="cs-CZ" sz="1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Štěpková</a:t>
            </a:r>
            <a:endParaRPr kumimoji="0" lang="cs-CZ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90600" algn="l"/>
                <a:tab pos="2251075" algn="l"/>
                <a:tab pos="2700338" algn="l"/>
                <a:tab pos="3781425" algn="l"/>
                <a:tab pos="4860925" algn="l"/>
              </a:tabLst>
            </a:pPr>
            <a:r>
              <a:rPr kumimoji="0" lang="cs-CZ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Jazyk: </a:t>
            </a:r>
            <a:r>
              <a:rPr kumimoji="0" lang="cs-CZ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český</a:t>
            </a:r>
            <a:r>
              <a:rPr kumimoji="0" lang="cs-CZ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  </a:t>
            </a:r>
            <a:endParaRPr kumimoji="0" lang="cs-CZ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90600" algn="l"/>
                <a:tab pos="2251075" algn="l"/>
                <a:tab pos="2700338" algn="l"/>
                <a:tab pos="3781425" algn="l"/>
                <a:tab pos="4860925" algn="l"/>
              </a:tabLst>
            </a:pPr>
            <a:r>
              <a:rPr kumimoji="0" lang="cs-CZ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Zařazení materiálu</a:t>
            </a:r>
            <a:endParaRPr kumimoji="0" lang="cs-CZ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90600" algn="l"/>
                <a:tab pos="2251075" algn="l"/>
                <a:tab pos="2700338" algn="l"/>
                <a:tab pos="3781425" algn="l"/>
                <a:tab pos="4860925" algn="l"/>
              </a:tabLst>
            </a:pPr>
            <a:r>
              <a:rPr kumimoji="0" lang="cs-CZ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Šablona:</a:t>
            </a:r>
            <a:r>
              <a:rPr kumimoji="0" lang="cs-CZ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	Inovace a zkvalitnění výuky </a:t>
            </a:r>
            <a:r>
              <a:rPr lang="cs-CZ" sz="1200" dirty="0" smtClean="0">
                <a:latin typeface="Arial" pitchFamily="34" charset="0"/>
                <a:ea typeface="Times New Roman" pitchFamily="18" charset="0"/>
              </a:rPr>
              <a:t>prostřednictvím ICT (III</a:t>
            </a:r>
            <a:r>
              <a:rPr kumimoji="0" lang="cs-CZ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/2)		</a:t>
            </a:r>
            <a:endParaRPr kumimoji="0" lang="cs-CZ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90600" algn="l"/>
                <a:tab pos="2251075" algn="l"/>
                <a:tab pos="2700338" algn="l"/>
                <a:tab pos="3781425" algn="l"/>
                <a:tab pos="4860925" algn="l"/>
              </a:tabLst>
            </a:pPr>
            <a:r>
              <a:rPr kumimoji="0" lang="cs-CZ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Sada:  </a:t>
            </a:r>
            <a:r>
              <a:rPr lang="cs-CZ" sz="1200" dirty="0" smtClean="0">
                <a:latin typeface="Arial" pitchFamily="34" charset="0"/>
                <a:ea typeface="Times New Roman" pitchFamily="18" charset="0"/>
              </a:rPr>
              <a:t>2/3</a:t>
            </a:r>
            <a:r>
              <a:rPr kumimoji="0" lang="cs-CZ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	           Číslo DUM:  </a:t>
            </a:r>
            <a:r>
              <a:rPr lang="cs-CZ" sz="1200" dirty="0" smtClean="0">
                <a:latin typeface="Arial" pitchFamily="34" charset="0"/>
                <a:ea typeface="Times New Roman" pitchFamily="18" charset="0"/>
              </a:rPr>
              <a:t>1/20  </a:t>
            </a:r>
            <a:r>
              <a:rPr kumimoji="0" lang="cs-CZ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	Předmět:Člověk</a:t>
            </a:r>
            <a:r>
              <a:rPr kumimoji="0" lang="cs-CZ" sz="12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a jeho svět</a:t>
            </a:r>
            <a:endParaRPr kumimoji="0" lang="cs-CZ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90600" algn="l"/>
                <a:tab pos="2251075" algn="l"/>
                <a:tab pos="2700338" algn="l"/>
                <a:tab pos="3781425" algn="l"/>
                <a:tab pos="4860925" algn="l"/>
              </a:tabLst>
            </a:pPr>
            <a:r>
              <a:rPr kumimoji="0" lang="cs-CZ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Ověření materiálu ve výuce</a:t>
            </a:r>
            <a:endParaRPr kumimoji="0" lang="cs-CZ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90600" algn="l"/>
                <a:tab pos="2251075" algn="l"/>
                <a:tab pos="2700338" algn="l"/>
                <a:tab pos="3781425" algn="l"/>
                <a:tab pos="4860925" algn="l"/>
              </a:tabLst>
            </a:pPr>
            <a:r>
              <a:rPr kumimoji="0" lang="cs-CZ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Datum ověření: 25.10.2011	                     Třída: 1.B                  Ověřující učitel: Mgr. Jana </a:t>
            </a:r>
            <a:r>
              <a:rPr kumimoji="0" lang="cs-CZ" sz="1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Štěpková</a:t>
            </a:r>
            <a:r>
              <a:rPr kumimoji="0" lang="cs-CZ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endParaRPr kumimoji="0" lang="cs-CZ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90600" algn="l"/>
                <a:tab pos="2251075" algn="l"/>
                <a:tab pos="2700338" algn="l"/>
                <a:tab pos="3781425" algn="l"/>
                <a:tab pos="4860925" algn="l"/>
              </a:tabLst>
            </a:pPr>
            <a:r>
              <a:rPr kumimoji="0" lang="cs-CZ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Vzdělávací oblast: </a:t>
            </a:r>
            <a:r>
              <a:rPr kumimoji="0" lang="cs-CZ" sz="12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Člověk</a:t>
            </a:r>
            <a:r>
              <a:rPr kumimoji="0" lang="cs-CZ" sz="120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a jeho svět</a:t>
            </a:r>
            <a:endParaRPr kumimoji="0" lang="cs-CZ" sz="9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90600" algn="l"/>
                <a:tab pos="2251075" algn="l"/>
                <a:tab pos="2700338" algn="l"/>
                <a:tab pos="3781425" algn="l"/>
                <a:tab pos="4860925" algn="l"/>
              </a:tabLst>
            </a:pPr>
            <a:r>
              <a:rPr kumimoji="0" lang="cs-CZ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Vzdělávací obor: </a:t>
            </a:r>
            <a:r>
              <a:rPr kumimoji="0" lang="cs-CZ" sz="12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Člověk a jeho svět</a:t>
            </a:r>
            <a:endParaRPr kumimoji="0" lang="cs-CZ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90600" algn="l"/>
                <a:tab pos="2251075" algn="l"/>
                <a:tab pos="2700338" algn="l"/>
                <a:tab pos="3781425" algn="l"/>
                <a:tab pos="4860925" algn="l"/>
              </a:tabLst>
            </a:pPr>
            <a:r>
              <a:rPr kumimoji="0" lang="cs-CZ" sz="12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Tématický</a:t>
            </a:r>
            <a:r>
              <a:rPr kumimoji="0" lang="cs-CZ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okruh: </a:t>
            </a:r>
            <a:r>
              <a:rPr kumimoji="0" lang="cs-CZ" sz="12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Rozmanitost přírody</a:t>
            </a:r>
            <a:endParaRPr kumimoji="0" lang="cs-CZ" sz="9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90600" algn="l"/>
                <a:tab pos="2251075" algn="l"/>
                <a:tab pos="2700338" algn="l"/>
                <a:tab pos="3781425" algn="l"/>
                <a:tab pos="4860925" algn="l"/>
              </a:tabLst>
            </a:pPr>
            <a:r>
              <a:rPr kumimoji="0" lang="cs-CZ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Téma:</a:t>
            </a:r>
            <a:r>
              <a:rPr kumimoji="0" lang="cs-CZ" sz="1200" b="1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cs-CZ" sz="120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Podzim</a:t>
            </a:r>
            <a:endParaRPr kumimoji="0" lang="cs-CZ" sz="9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990600" algn="l"/>
                <a:tab pos="2251075" algn="l"/>
                <a:tab pos="2700338" algn="l"/>
                <a:tab pos="3781425" algn="l"/>
                <a:tab pos="4860925" algn="l"/>
              </a:tabLst>
            </a:pPr>
            <a:r>
              <a:rPr kumimoji="0" lang="cs-CZ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Očekávaný výstup:  </a:t>
            </a:r>
            <a:r>
              <a:rPr kumimoji="0" lang="cs-CZ" sz="12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pozoruje, popíše a porovná</a:t>
            </a:r>
            <a:r>
              <a:rPr kumimoji="0" lang="cs-CZ" sz="120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viditelné proměny v přírodě v jednotlivých obdobích</a:t>
            </a:r>
            <a:endParaRPr kumimoji="0" lang="cs-CZ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90600" algn="l"/>
                <a:tab pos="2251075" algn="l"/>
                <a:tab pos="2700338" algn="l"/>
                <a:tab pos="3781425" algn="l"/>
                <a:tab pos="4860925" algn="l"/>
              </a:tabLst>
            </a:pPr>
            <a:r>
              <a:rPr kumimoji="0" lang="cs-CZ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Anotace materiálu</a:t>
            </a:r>
            <a:r>
              <a:rPr kumimoji="0" lang="cs-CZ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: Prezentace</a:t>
            </a:r>
            <a:r>
              <a:rPr kumimoji="0" lang="cs-CZ" sz="12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slouží k upevnění poznatků o ročních obdobích, zvláště podzimu a jeho zvláštnostech.</a:t>
            </a:r>
            <a:endParaRPr kumimoji="0" lang="cs-CZ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90600" algn="l"/>
                <a:tab pos="2251075" algn="l"/>
                <a:tab pos="2700338" algn="l"/>
                <a:tab pos="3781425" algn="l"/>
                <a:tab pos="4860925" algn="l"/>
              </a:tabLst>
            </a:pPr>
            <a:r>
              <a:rPr kumimoji="0" lang="cs-CZ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Speciální vzdělávací potřeby: </a:t>
            </a:r>
            <a:r>
              <a:rPr kumimoji="0" lang="cs-CZ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žádné</a:t>
            </a:r>
            <a:r>
              <a:rPr kumimoji="0" lang="cs-CZ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endParaRPr kumimoji="0" lang="cs-CZ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90600" algn="l"/>
                <a:tab pos="2251075" algn="l"/>
                <a:tab pos="2700338" algn="l"/>
                <a:tab pos="3781425" algn="l"/>
                <a:tab pos="4860925" algn="l"/>
              </a:tabLst>
            </a:pPr>
            <a:r>
              <a:rPr kumimoji="0" lang="cs-CZ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Klíčová slova: </a:t>
            </a:r>
            <a:r>
              <a:rPr lang="cs-CZ" sz="1200" dirty="0" smtClean="0">
                <a:latin typeface="Arial" pitchFamily="34" charset="0"/>
                <a:ea typeface="Times New Roman" pitchFamily="18" charset="0"/>
              </a:rPr>
              <a:t>podzim, ovoce, zelenina, podzimní práce, ptáci, podzimní měsíce</a:t>
            </a:r>
            <a:endParaRPr kumimoji="0" lang="cs-CZ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90600" algn="l"/>
                <a:tab pos="2251075" algn="l"/>
                <a:tab pos="2700338" algn="l"/>
                <a:tab pos="3781425" algn="l"/>
                <a:tab pos="4860925" algn="l"/>
              </a:tabLst>
            </a:pPr>
            <a:r>
              <a:rPr kumimoji="0" lang="cs-CZ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Druh učebního materiálu: </a:t>
            </a:r>
            <a:r>
              <a:rPr kumimoji="0" lang="cs-CZ" sz="12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prezentace</a:t>
            </a:r>
            <a:endParaRPr kumimoji="0" lang="cs-CZ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90600" algn="l"/>
                <a:tab pos="2251075" algn="l"/>
                <a:tab pos="2700338" algn="l"/>
                <a:tab pos="3781425" algn="l"/>
                <a:tab pos="4860925" algn="l"/>
              </a:tabLst>
            </a:pPr>
            <a:r>
              <a:rPr kumimoji="0" lang="cs-CZ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Druh aktivity: </a:t>
            </a:r>
            <a:r>
              <a:rPr kumimoji="0" lang="cs-CZ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aktivita</a:t>
            </a:r>
            <a:endParaRPr kumimoji="0" lang="cs-CZ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90600" algn="l"/>
                <a:tab pos="2251075" algn="l"/>
                <a:tab pos="2700338" algn="l"/>
                <a:tab pos="3781425" algn="l"/>
                <a:tab pos="4860925" algn="l"/>
              </a:tabLst>
            </a:pPr>
            <a:r>
              <a:rPr kumimoji="0" lang="cs-CZ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</a:rPr>
              <a:t>Stupeň a typ vzdělávání: </a:t>
            </a:r>
            <a:r>
              <a:rPr kumimoji="0" lang="cs-CZ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</a:rPr>
              <a:t>základní vzdělávání – první stupeň – první období</a:t>
            </a:r>
            <a:endParaRPr kumimoji="0" lang="cs-CZ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90600" algn="l"/>
                <a:tab pos="2251075" algn="l"/>
                <a:tab pos="2700338" algn="l"/>
                <a:tab pos="3781425" algn="l"/>
                <a:tab pos="4860925" algn="l"/>
              </a:tabLst>
            </a:pPr>
            <a:r>
              <a:rPr kumimoji="0" lang="cs-CZ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Typická věková skupina: </a:t>
            </a:r>
            <a:r>
              <a:rPr kumimoji="0" lang="cs-CZ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1. ročník, 6 – 7  let</a:t>
            </a:r>
            <a:endParaRPr kumimoji="0" lang="cs-CZ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90600" algn="l"/>
                <a:tab pos="2251075" algn="l"/>
                <a:tab pos="2700338" algn="l"/>
                <a:tab pos="3781425" algn="l"/>
                <a:tab pos="4860925" algn="l"/>
              </a:tabLst>
            </a:pPr>
            <a:r>
              <a:rPr kumimoji="0" lang="cs-CZ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Celková velikost</a:t>
            </a:r>
            <a:r>
              <a:rPr kumimoji="0" lang="cs-CZ" sz="12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:</a:t>
            </a:r>
            <a:r>
              <a:rPr kumimoji="0" lang="cs-CZ" sz="120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lang="cs-CZ" sz="1200" smtClean="0">
                <a:latin typeface="Arial" pitchFamily="34" charset="0"/>
                <a:ea typeface="Times New Roman" pitchFamily="18" charset="0"/>
              </a:rPr>
              <a:t>8 945 </a:t>
            </a:r>
            <a:r>
              <a:rPr kumimoji="0" lang="cs-CZ" sz="120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kB</a:t>
            </a: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  <p:transition spd="med">
    <p:wheel spokes="8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sz="6000" b="1" dirty="0" smtClean="0">
                <a:solidFill>
                  <a:srgbClr val="FFC000"/>
                </a:solidFill>
              </a:rPr>
              <a:t>PODZIM</a:t>
            </a:r>
            <a:endParaRPr lang="cs-CZ" sz="6000" b="1" dirty="0">
              <a:solidFill>
                <a:srgbClr val="FFC00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071670" y="5072074"/>
            <a:ext cx="6172200" cy="1371600"/>
          </a:xfrm>
        </p:spPr>
        <p:txBody>
          <a:bodyPr/>
          <a:lstStyle/>
          <a:p>
            <a:r>
              <a:rPr lang="cs-CZ" b="1" dirty="0" smtClean="0">
                <a:solidFill>
                  <a:srgbClr val="FF0000"/>
                </a:solidFill>
              </a:rPr>
              <a:t>                                 Člověk a jeho svět I. ročník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4357686" y="492919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/>
          </a:p>
        </p:txBody>
      </p:sp>
      <p:pic>
        <p:nvPicPr>
          <p:cNvPr id="8" name="Obrázek 7" descr="C:\Documents and Settings\Stanislav\Local Settings\Temporary Internet Files\Content.IE5\R1FNHODT\MP900411769[1]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488" y="785794"/>
            <a:ext cx="4663770" cy="294513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  <a:reflection blurRad="6350" stA="52000" endA="300" endPos="35000" dir="5400000" sy="-100000" algn="bl" rotWithShape="0"/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</p:cSld>
  <p:clrMapOvr>
    <a:masterClrMapping/>
  </p:clrMapOvr>
  <p:transition spd="med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6000" b="1" dirty="0" smtClean="0">
                <a:solidFill>
                  <a:srgbClr val="FFC000"/>
                </a:solidFill>
              </a:rPr>
              <a:t>OVOCE</a:t>
            </a:r>
            <a:endParaRPr lang="cs-CZ" sz="6000" b="1" dirty="0">
              <a:solidFill>
                <a:srgbClr val="FFC000"/>
              </a:solidFill>
            </a:endParaRPr>
          </a:p>
        </p:txBody>
      </p:sp>
      <p:sp>
        <p:nvSpPr>
          <p:cNvPr id="9" name="Oválný popisek 8"/>
          <p:cNvSpPr/>
          <p:nvPr/>
        </p:nvSpPr>
        <p:spPr>
          <a:xfrm>
            <a:off x="4143372" y="0"/>
            <a:ext cx="4071966" cy="2357454"/>
          </a:xfrm>
          <a:prstGeom prst="wedgeEllipse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Jaké ovoce se sklízí na podzim?</a:t>
            </a:r>
            <a:endParaRPr lang="cs-CZ" dirty="0"/>
          </a:p>
        </p:txBody>
      </p:sp>
      <p:sp>
        <p:nvSpPr>
          <p:cNvPr id="11" name="Popisek se šipkou doleva 10"/>
          <p:cNvSpPr/>
          <p:nvPr/>
        </p:nvSpPr>
        <p:spPr>
          <a:xfrm>
            <a:off x="2143108" y="4143380"/>
            <a:ext cx="2286016" cy="928694"/>
          </a:xfrm>
          <a:prstGeom prst="leftArrow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jablka</a:t>
            </a:r>
            <a:endParaRPr lang="cs-CZ" dirty="0"/>
          </a:p>
        </p:txBody>
      </p:sp>
      <p:sp>
        <p:nvSpPr>
          <p:cNvPr id="12" name="Popisek se šipkou doprava 11"/>
          <p:cNvSpPr/>
          <p:nvPr/>
        </p:nvSpPr>
        <p:spPr>
          <a:xfrm>
            <a:off x="857224" y="2214554"/>
            <a:ext cx="2214578" cy="857256"/>
          </a:xfrm>
          <a:prstGeom prst="rightArrow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hrušky</a:t>
            </a:r>
            <a:endParaRPr lang="cs-CZ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13" name="Popisek se šipkou doleva 12"/>
          <p:cNvSpPr/>
          <p:nvPr/>
        </p:nvSpPr>
        <p:spPr>
          <a:xfrm>
            <a:off x="5929322" y="5357826"/>
            <a:ext cx="2143140" cy="1000108"/>
          </a:xfrm>
          <a:prstGeom prst="leftArrow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švestky</a:t>
            </a:r>
            <a:endParaRPr lang="cs-CZ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14" name="Popisek se šipkou doprava 13"/>
          <p:cNvSpPr/>
          <p:nvPr/>
        </p:nvSpPr>
        <p:spPr>
          <a:xfrm>
            <a:off x="5072066" y="2928934"/>
            <a:ext cx="1357322" cy="1071570"/>
          </a:xfrm>
          <a:prstGeom prst="rightArrow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blumy</a:t>
            </a:r>
            <a:endParaRPr lang="cs-CZ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3643314"/>
            <a:ext cx="2282629" cy="2286016"/>
          </a:xfrm>
          <a:prstGeom prst="ellipse">
            <a:avLst/>
          </a:prstGeom>
          <a:noFill/>
          <a:ln w="57150">
            <a:solidFill>
              <a:srgbClr val="C00000"/>
            </a:solidFill>
            <a:miter lim="800000"/>
            <a:headEnd/>
            <a:tailEnd/>
          </a:ln>
          <a:effectLst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28926" y="1785926"/>
            <a:ext cx="1847850" cy="1828800"/>
          </a:xfrm>
          <a:prstGeom prst="ellipse">
            <a:avLst/>
          </a:prstGeom>
          <a:noFill/>
          <a:ln w="57150">
            <a:solidFill>
              <a:srgbClr val="C00000"/>
            </a:solidFill>
            <a:miter lim="800000"/>
            <a:headEnd/>
            <a:tailEnd/>
          </a:ln>
          <a:effectLst/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143372" y="4786322"/>
            <a:ext cx="1714512" cy="1895488"/>
          </a:xfrm>
          <a:prstGeom prst="ellipse">
            <a:avLst/>
          </a:prstGeom>
          <a:noFill/>
          <a:ln w="57150">
            <a:solidFill>
              <a:srgbClr val="C00000"/>
            </a:solidFill>
            <a:miter lim="800000"/>
            <a:headEnd/>
            <a:tailEnd/>
          </a:ln>
          <a:effectLst/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643702" y="2571744"/>
            <a:ext cx="1790700" cy="1838325"/>
          </a:xfrm>
          <a:prstGeom prst="ellipse">
            <a:avLst/>
          </a:prstGeom>
          <a:noFill/>
          <a:ln w="57150">
            <a:solidFill>
              <a:srgbClr val="C00000"/>
            </a:solidFill>
            <a:miter lim="800000"/>
            <a:headEnd/>
            <a:tailEnd/>
          </a:ln>
          <a:effectLst/>
        </p:spPr>
      </p:pic>
    </p:spTree>
  </p:cSld>
  <p:clrMapOvr>
    <a:masterClrMapping/>
  </p:clrMapOvr>
  <p:transition spd="med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500"/>
                            </p:stCondLst>
                            <p:childTnLst>
                              <p:par>
                                <p:cTn id="1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6500"/>
                            </p:stCondLst>
                            <p:childTnLst>
                              <p:par>
                                <p:cTn id="24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9500"/>
                            </p:stCondLst>
                            <p:childTnLst>
                              <p:par>
                                <p:cTn id="29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9" grpId="0" animBg="1"/>
      <p:bldP spid="11" grpId="0" animBg="1"/>
      <p:bldP spid="12" grpId="0" animBg="1"/>
      <p:bldP spid="13" grpId="0" animBg="1"/>
      <p:bldP spid="1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6000" b="1" dirty="0" smtClean="0">
                <a:solidFill>
                  <a:srgbClr val="FFC000"/>
                </a:solidFill>
              </a:rPr>
              <a:t>ZELENINA</a:t>
            </a:r>
            <a:endParaRPr lang="cs-CZ" sz="6000" b="1" dirty="0">
              <a:solidFill>
                <a:srgbClr val="FFC000"/>
              </a:solidFill>
            </a:endParaRPr>
          </a:p>
        </p:txBody>
      </p:sp>
      <p:sp>
        <p:nvSpPr>
          <p:cNvPr id="9" name="Oválný popisek 8"/>
          <p:cNvSpPr/>
          <p:nvPr/>
        </p:nvSpPr>
        <p:spPr>
          <a:xfrm>
            <a:off x="5000628" y="357166"/>
            <a:ext cx="3357586" cy="1785926"/>
          </a:xfrm>
          <a:prstGeom prst="wedgeEllipse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Jaká zelenina se sklízí na podzim?</a:t>
            </a:r>
            <a:endParaRPr lang="cs-CZ" dirty="0"/>
          </a:p>
        </p:txBody>
      </p:sp>
      <p:sp>
        <p:nvSpPr>
          <p:cNvPr id="11" name="Šipka doprava 10"/>
          <p:cNvSpPr/>
          <p:nvPr/>
        </p:nvSpPr>
        <p:spPr>
          <a:xfrm>
            <a:off x="1428728" y="1643050"/>
            <a:ext cx="2071702" cy="107157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celer</a:t>
            </a:r>
            <a:endParaRPr lang="cs-CZ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13" name="Šipka doleva 12"/>
          <p:cNvSpPr/>
          <p:nvPr/>
        </p:nvSpPr>
        <p:spPr>
          <a:xfrm>
            <a:off x="1928794" y="3429000"/>
            <a:ext cx="1714512" cy="1285884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mrkev</a:t>
            </a:r>
            <a:endParaRPr lang="cs-CZ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14" name="Šipka doprava 13"/>
          <p:cNvSpPr/>
          <p:nvPr/>
        </p:nvSpPr>
        <p:spPr>
          <a:xfrm>
            <a:off x="4786314" y="3071810"/>
            <a:ext cx="1857388" cy="128588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č</a:t>
            </a:r>
            <a:r>
              <a:rPr lang="cs-CZ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esnek</a:t>
            </a:r>
          </a:p>
        </p:txBody>
      </p:sp>
      <p:sp>
        <p:nvSpPr>
          <p:cNvPr id="15" name="Šipka doprava 14"/>
          <p:cNvSpPr/>
          <p:nvPr/>
        </p:nvSpPr>
        <p:spPr>
          <a:xfrm>
            <a:off x="214282" y="5072074"/>
            <a:ext cx="2357454" cy="128588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cibule</a:t>
            </a:r>
            <a:endParaRPr lang="cs-CZ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16" name="Šipka doleva 15"/>
          <p:cNvSpPr/>
          <p:nvPr/>
        </p:nvSpPr>
        <p:spPr>
          <a:xfrm>
            <a:off x="7286644" y="4429132"/>
            <a:ext cx="1428760" cy="1143008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dýně</a:t>
            </a:r>
            <a:endParaRPr lang="cs-CZ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20" y="2928934"/>
            <a:ext cx="2071702" cy="2071702"/>
          </a:xfrm>
          <a:prstGeom prst="ellipse">
            <a:avLst/>
          </a:prstGeom>
          <a:noFill/>
          <a:ln w="57150">
            <a:solidFill>
              <a:srgbClr val="C00000"/>
            </a:solidFill>
            <a:miter lim="800000"/>
            <a:headEnd/>
            <a:tailEnd/>
          </a:ln>
          <a:effectLst/>
        </p:spPr>
      </p:pic>
      <p:pic>
        <p:nvPicPr>
          <p:cNvPr id="2052" name="Picture 4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58016" y="3000372"/>
            <a:ext cx="1867191" cy="1338398"/>
          </a:xfrm>
          <a:prstGeom prst="ellipse">
            <a:avLst/>
          </a:prstGeom>
          <a:noFill/>
          <a:ln w="57150">
            <a:solidFill>
              <a:srgbClr val="C00000"/>
            </a:solidFill>
            <a:miter lim="800000"/>
            <a:headEnd/>
            <a:tailEnd/>
          </a:ln>
          <a:effectLst/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143240" y="1571612"/>
            <a:ext cx="1857388" cy="1325324"/>
          </a:xfrm>
          <a:prstGeom prst="ellipse">
            <a:avLst/>
          </a:prstGeom>
          <a:noFill/>
          <a:ln w="57150">
            <a:solidFill>
              <a:srgbClr val="C00000"/>
            </a:solidFill>
            <a:miter lim="800000"/>
            <a:headEnd/>
            <a:tailEnd/>
          </a:ln>
          <a:effectLst/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286380" y="4429132"/>
            <a:ext cx="1650899" cy="2071702"/>
          </a:xfrm>
          <a:prstGeom prst="ellipse">
            <a:avLst/>
          </a:prstGeom>
          <a:noFill/>
          <a:ln w="57150">
            <a:solidFill>
              <a:srgbClr val="C00000"/>
            </a:solidFill>
            <a:miter lim="800000"/>
            <a:headEnd/>
            <a:tailEnd/>
          </a:ln>
          <a:effectLst/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357422" y="4714884"/>
            <a:ext cx="2708526" cy="1944683"/>
          </a:xfrm>
          <a:prstGeom prst="ellipse">
            <a:avLst/>
          </a:prstGeom>
          <a:noFill/>
          <a:ln w="57150">
            <a:solidFill>
              <a:srgbClr val="C00000"/>
            </a:solidFill>
            <a:miter lim="800000"/>
            <a:headEnd/>
            <a:tailEnd/>
          </a:ln>
          <a:effectLst/>
        </p:spPr>
      </p:pic>
    </p:spTree>
  </p:cSld>
  <p:clrMapOvr>
    <a:masterClrMapping/>
  </p:clrMapOvr>
  <p:transition spd="slow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0"/>
                            </p:stCondLst>
                            <p:childTnLst>
                              <p:par>
                                <p:cTn id="2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8000"/>
                            </p:stCondLst>
                            <p:childTnLst>
                              <p:par>
                                <p:cTn id="2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1000"/>
                            </p:stCondLst>
                            <p:childTnLst>
                              <p:par>
                                <p:cTn id="3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4000"/>
                            </p:stCondLst>
                            <p:childTnLst>
                              <p:par>
                                <p:cTn id="38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9" grpId="0" animBg="1"/>
      <p:bldP spid="9" grpId="1" animBg="1"/>
      <p:bldP spid="11" grpId="0" animBg="1"/>
      <p:bldP spid="13" grpId="0" animBg="1"/>
      <p:bldP spid="14" grpId="0" animBg="1"/>
      <p:bldP spid="15" grpId="0" animBg="1"/>
      <p:bldP spid="1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6000" dirty="0" smtClean="0">
                <a:solidFill>
                  <a:srgbClr val="FFC000"/>
                </a:solidFill>
              </a:rPr>
              <a:t>PTÁCI </a:t>
            </a:r>
            <a:r>
              <a:rPr lang="cs-CZ" sz="3600" dirty="0" smtClean="0">
                <a:solidFill>
                  <a:srgbClr val="FFC000"/>
                </a:solidFill>
              </a:rPr>
              <a:t> </a:t>
            </a:r>
            <a:r>
              <a:rPr lang="cs-CZ" sz="3600" dirty="0" smtClean="0">
                <a:solidFill>
                  <a:srgbClr val="FF0000"/>
                </a:solidFill>
              </a:rPr>
              <a:t>odlétající do teplých krajin</a:t>
            </a:r>
            <a:endParaRPr lang="cs-CZ" sz="6000" dirty="0">
              <a:solidFill>
                <a:srgbClr val="FF0000"/>
              </a:solidFill>
            </a:endParaRPr>
          </a:p>
        </p:txBody>
      </p:sp>
      <p:sp>
        <p:nvSpPr>
          <p:cNvPr id="9" name="Oválný popisek 8"/>
          <p:cNvSpPr/>
          <p:nvPr/>
        </p:nvSpPr>
        <p:spPr>
          <a:xfrm>
            <a:off x="4143372" y="857232"/>
            <a:ext cx="4000496" cy="2214578"/>
          </a:xfrm>
          <a:prstGeom prst="wedgeEllipse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Proč musíte odletět?</a:t>
            </a:r>
            <a:endParaRPr lang="cs-CZ" dirty="0"/>
          </a:p>
        </p:txBody>
      </p:sp>
      <p:sp>
        <p:nvSpPr>
          <p:cNvPr id="15" name="Oválný popisek 14"/>
          <p:cNvSpPr/>
          <p:nvPr/>
        </p:nvSpPr>
        <p:spPr>
          <a:xfrm>
            <a:off x="2643174" y="2428868"/>
            <a:ext cx="1000132" cy="1071570"/>
          </a:xfrm>
          <a:prstGeom prst="wedgeEllipse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čáp</a:t>
            </a:r>
            <a:endParaRPr lang="cs-CZ" dirty="0"/>
          </a:p>
        </p:txBody>
      </p:sp>
      <p:sp>
        <p:nvSpPr>
          <p:cNvPr id="18" name="Oválný popisek 17"/>
          <p:cNvSpPr/>
          <p:nvPr/>
        </p:nvSpPr>
        <p:spPr>
          <a:xfrm>
            <a:off x="7286644" y="3000372"/>
            <a:ext cx="1857356" cy="1428760"/>
          </a:xfrm>
          <a:prstGeom prst="wedgeEllipse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vlaštovka</a:t>
            </a:r>
            <a:endParaRPr lang="cs-CZ" dirty="0"/>
          </a:p>
        </p:txBody>
      </p:sp>
      <p:sp>
        <p:nvSpPr>
          <p:cNvPr id="19" name="Oválný popisek 18"/>
          <p:cNvSpPr/>
          <p:nvPr/>
        </p:nvSpPr>
        <p:spPr>
          <a:xfrm flipH="1">
            <a:off x="357158" y="4071942"/>
            <a:ext cx="1714512" cy="1143008"/>
          </a:xfrm>
          <a:prstGeom prst="wedgeEllipse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špaček</a:t>
            </a:r>
            <a:endParaRPr lang="cs-CZ" dirty="0"/>
          </a:p>
        </p:txBody>
      </p:sp>
      <p:sp>
        <p:nvSpPr>
          <p:cNvPr id="20" name="Oválný popisek 19"/>
          <p:cNvSpPr/>
          <p:nvPr/>
        </p:nvSpPr>
        <p:spPr>
          <a:xfrm>
            <a:off x="4429124" y="3929066"/>
            <a:ext cx="1714512" cy="857256"/>
          </a:xfrm>
          <a:prstGeom prst="wedgeEllipse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racek</a:t>
            </a:r>
            <a:endParaRPr lang="cs-CZ" dirty="0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7224" y="1714488"/>
            <a:ext cx="1500198" cy="2088736"/>
          </a:xfrm>
          <a:prstGeom prst="roundRect">
            <a:avLst/>
          </a:prstGeom>
          <a:noFill/>
          <a:ln w="57150">
            <a:solidFill>
              <a:srgbClr val="FFC000"/>
            </a:solidFill>
            <a:miter lim="800000"/>
            <a:headEnd/>
            <a:tailEnd/>
          </a:ln>
          <a:effectLst/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86578" y="4143380"/>
            <a:ext cx="1762125" cy="1619250"/>
          </a:xfrm>
          <a:prstGeom prst="roundRect">
            <a:avLst/>
          </a:prstGeom>
          <a:noFill/>
          <a:ln w="57150">
            <a:solidFill>
              <a:srgbClr val="FFC000"/>
            </a:solidFill>
            <a:miter lim="800000"/>
            <a:headEnd/>
            <a:tailEnd/>
          </a:ln>
          <a:effectLst/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29124" y="5143512"/>
            <a:ext cx="2148002" cy="1420814"/>
          </a:xfrm>
          <a:prstGeom prst="roundRect">
            <a:avLst/>
          </a:prstGeom>
          <a:noFill/>
          <a:ln w="57150">
            <a:solidFill>
              <a:srgbClr val="FFC000"/>
            </a:solidFill>
            <a:miter lim="800000"/>
            <a:headEnd/>
            <a:tailEnd/>
          </a:ln>
          <a:effectLst/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214546" y="4357694"/>
            <a:ext cx="1724025" cy="1828800"/>
          </a:xfrm>
          <a:prstGeom prst="roundRect">
            <a:avLst/>
          </a:prstGeom>
          <a:noFill/>
          <a:ln w="57150">
            <a:solidFill>
              <a:srgbClr val="FFC000"/>
            </a:solidFill>
            <a:miter lim="800000"/>
            <a:headEnd/>
            <a:tailEnd/>
          </a:ln>
          <a:effectLst/>
        </p:spPr>
      </p:pic>
    </p:spTree>
  </p:cSld>
  <p:clrMapOvr>
    <a:masterClrMapping/>
  </p:clrMapOvr>
  <p:transition spd="med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9" grpId="0" animBg="1"/>
      <p:bldP spid="15" grpId="1" animBg="1"/>
      <p:bldP spid="18" grpId="0" animBg="1"/>
      <p:bldP spid="19" grpId="0" animBg="1"/>
      <p:bldP spid="2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71480"/>
            <a:ext cx="7467600" cy="846158"/>
          </a:xfrm>
        </p:spPr>
        <p:txBody>
          <a:bodyPr>
            <a:noAutofit/>
          </a:bodyPr>
          <a:lstStyle/>
          <a:p>
            <a:r>
              <a:rPr lang="cs-CZ" sz="6000" b="1" dirty="0" smtClean="0">
                <a:solidFill>
                  <a:srgbClr val="FFC000"/>
                </a:solidFill>
              </a:rPr>
              <a:t>PODZIMNÍ       MĚSÍCE</a:t>
            </a:r>
            <a:endParaRPr lang="cs-CZ" sz="6000" b="1" dirty="0">
              <a:solidFill>
                <a:srgbClr val="FFC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640080" y="1500174"/>
            <a:ext cx="8503920" cy="4572000"/>
          </a:xfrm>
        </p:spPr>
        <p:txBody>
          <a:bodyPr>
            <a:normAutofit/>
          </a:bodyPr>
          <a:lstStyle/>
          <a:p>
            <a:r>
              <a:rPr lang="cs-CZ" sz="4400" b="1" dirty="0" smtClean="0">
                <a:solidFill>
                  <a:srgbClr val="FF0000"/>
                </a:solidFill>
              </a:rPr>
              <a:t>ZÁŘÍ</a:t>
            </a:r>
            <a:endParaRPr lang="cs-CZ" sz="4400" b="1" dirty="0">
              <a:solidFill>
                <a:srgbClr val="FF000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3143240" y="4714884"/>
            <a:ext cx="303215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b="1" dirty="0" smtClean="0">
                <a:solidFill>
                  <a:srgbClr val="FF0000"/>
                </a:solidFill>
              </a:rPr>
              <a:t>ŘÍJEN</a:t>
            </a:r>
            <a:endParaRPr lang="cs-CZ" sz="4400" b="1" dirty="0">
              <a:solidFill>
                <a:srgbClr val="FF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5572132" y="1714488"/>
            <a:ext cx="469028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b="1" dirty="0" smtClean="0">
                <a:solidFill>
                  <a:srgbClr val="FF0000"/>
                </a:solidFill>
              </a:rPr>
              <a:t>LISTOPAD</a:t>
            </a:r>
            <a:endParaRPr lang="cs-CZ" sz="4400" b="1" dirty="0">
              <a:solidFill>
                <a:srgbClr val="FF000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4286248" y="321468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/>
          </a:p>
        </p:txBody>
      </p:sp>
      <p:sp>
        <p:nvSpPr>
          <p:cNvPr id="14" name="Oválný popisek 13"/>
          <p:cNvSpPr/>
          <p:nvPr/>
        </p:nvSpPr>
        <p:spPr>
          <a:xfrm>
            <a:off x="4214810" y="214290"/>
            <a:ext cx="3857652" cy="1428736"/>
          </a:xfrm>
          <a:prstGeom prst="wedgeEllipse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Vyjmenujte podzimní měsíce. Který máte nejraději?</a:t>
            </a:r>
            <a:endParaRPr lang="cs-CZ" dirty="0"/>
          </a:p>
        </p:txBody>
      </p:sp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5786" y="2500306"/>
            <a:ext cx="1600200" cy="3581400"/>
          </a:xfrm>
          <a:prstGeom prst="round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  <a:effectLst/>
        </p:spPr>
      </p:pic>
      <p:pic>
        <p:nvPicPr>
          <p:cNvPr id="4102" name="Picture 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929322" y="2643182"/>
            <a:ext cx="2333641" cy="3500462"/>
          </a:xfrm>
          <a:prstGeom prst="roundRect">
            <a:avLst/>
          </a:prstGeom>
          <a:noFill/>
          <a:ln w="57150">
            <a:solidFill>
              <a:srgbClr val="FF0000"/>
            </a:solidFill>
            <a:miter lim="800000"/>
            <a:headEnd/>
            <a:tailEnd/>
          </a:ln>
          <a:effectLst/>
        </p:spPr>
      </p:pic>
      <p:pic>
        <p:nvPicPr>
          <p:cNvPr id="4103" name="Picture 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714612" y="2571744"/>
            <a:ext cx="3000396" cy="2000264"/>
          </a:xfrm>
          <a:prstGeom prst="roundRect">
            <a:avLst/>
          </a:prstGeom>
          <a:noFill/>
          <a:ln w="57150">
            <a:solidFill>
              <a:srgbClr val="FF0000"/>
            </a:solidFill>
            <a:miter lim="800000"/>
            <a:headEnd/>
            <a:tailEnd/>
          </a:ln>
          <a:effectLst/>
        </p:spPr>
      </p:pic>
    </p:spTree>
  </p:cSld>
  <p:clrMapOvr>
    <a:masterClrMapping/>
  </p:clrMapOvr>
  <p:transition spd="med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0"/>
                            </p:stCondLst>
                            <p:childTnLst>
                              <p:par>
                                <p:cTn id="18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8000"/>
                            </p:stCondLst>
                            <p:childTnLst>
                              <p:par>
                                <p:cTn id="23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4" grpId="0"/>
      <p:bldP spid="5" grpId="0"/>
      <p:bldP spid="1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6000" dirty="0" smtClean="0">
                <a:solidFill>
                  <a:srgbClr val="FFC000"/>
                </a:solidFill>
              </a:rPr>
              <a:t>PODZIMNÍ   PRÁCE</a:t>
            </a:r>
            <a:endParaRPr lang="cs-CZ" sz="6000" dirty="0">
              <a:solidFill>
                <a:srgbClr val="FFC000"/>
              </a:solidFill>
            </a:endParaRPr>
          </a:p>
        </p:txBody>
      </p:sp>
      <p:sp>
        <p:nvSpPr>
          <p:cNvPr id="7" name="Oválný popisek 6"/>
          <p:cNvSpPr/>
          <p:nvPr/>
        </p:nvSpPr>
        <p:spPr>
          <a:xfrm>
            <a:off x="4286248" y="142852"/>
            <a:ext cx="4286280" cy="2214578"/>
          </a:xfrm>
          <a:prstGeom prst="wedgeEllipse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Co všechno musíme na podzim udělat?</a:t>
            </a:r>
            <a:endParaRPr lang="cs-CZ" dirty="0"/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00826" y="4071942"/>
            <a:ext cx="1798747" cy="2401887"/>
          </a:xfrm>
          <a:prstGeom prst="ellipse">
            <a:avLst/>
          </a:prstGeom>
          <a:noFill/>
          <a:ln w="57150">
            <a:solidFill>
              <a:srgbClr val="C00000"/>
            </a:solidFill>
            <a:miter lim="800000"/>
            <a:headEnd/>
            <a:tailEnd/>
          </a:ln>
          <a:effectLst/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57290" y="4429132"/>
            <a:ext cx="3803029" cy="2159011"/>
          </a:xfrm>
          <a:prstGeom prst="ellipse">
            <a:avLst/>
          </a:prstGeom>
          <a:noFill/>
          <a:ln w="57150">
            <a:solidFill>
              <a:srgbClr val="C00000"/>
            </a:solidFill>
            <a:miter lim="800000"/>
            <a:headEnd/>
            <a:tailEnd/>
          </a:ln>
          <a:effectLst/>
        </p:spPr>
      </p:pic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5786" y="1857364"/>
            <a:ext cx="2357454" cy="2395274"/>
          </a:xfrm>
          <a:prstGeom prst="ellipse">
            <a:avLst/>
          </a:prstGeom>
          <a:noFill/>
          <a:ln w="57150">
            <a:solidFill>
              <a:srgbClr val="C00000"/>
            </a:solidFill>
            <a:miter lim="800000"/>
            <a:headEnd/>
            <a:tailEnd/>
          </a:ln>
          <a:effectLst/>
        </p:spPr>
      </p:pic>
      <p:pic>
        <p:nvPicPr>
          <p:cNvPr id="5126" name="Picture 6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500430" y="1928802"/>
            <a:ext cx="3786214" cy="2516345"/>
          </a:xfrm>
          <a:prstGeom prst="ellipse">
            <a:avLst/>
          </a:prstGeom>
          <a:noFill/>
          <a:ln w="57150">
            <a:solidFill>
              <a:srgbClr val="C00000"/>
            </a:solidFill>
            <a:miter lim="800000"/>
            <a:headEnd/>
            <a:tailEnd/>
          </a:ln>
          <a:effectLst/>
        </p:spPr>
      </p:pic>
    </p:spTree>
  </p:cSld>
  <p:clrMapOvr>
    <a:masterClrMapping/>
  </p:clrMapOvr>
  <p:transition spd="med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cs-CZ" sz="1600" dirty="0" smtClean="0">
                <a:solidFill>
                  <a:srgbClr val="00B0F0"/>
                </a:solidFill>
              </a:rPr>
              <a:t>Všechny uveřejněné odkazy [cit. 2011 – 09 -28], Klipart. Dostupné na:</a:t>
            </a:r>
          </a:p>
          <a:p>
            <a:endParaRPr lang="cs-CZ" sz="1100" dirty="0" smtClean="0">
              <a:solidFill>
                <a:srgbClr val="00B0F0"/>
              </a:solidFill>
            </a:endParaRPr>
          </a:p>
          <a:p>
            <a:r>
              <a:rPr lang="cs-CZ" sz="1100" dirty="0" smtClean="0">
                <a:solidFill>
                  <a:srgbClr val="00B0F0"/>
                </a:solidFill>
              </a:rPr>
              <a:t>www.office.</a:t>
            </a:r>
            <a:r>
              <a:rPr lang="cs-CZ" sz="1100" dirty="0" err="1" smtClean="0">
                <a:solidFill>
                  <a:srgbClr val="00B0F0"/>
                </a:solidFill>
              </a:rPr>
              <a:t>microsoft.com</a:t>
            </a:r>
            <a:endParaRPr lang="cs-CZ" sz="1100" dirty="0" smtClean="0">
              <a:solidFill>
                <a:srgbClr val="00B0F0"/>
              </a:solidFill>
            </a:endParaRPr>
          </a:p>
          <a:p>
            <a:endParaRPr lang="cs-CZ" sz="1100" dirty="0" smtClean="0">
              <a:solidFill>
                <a:srgbClr val="00B0F0"/>
              </a:solidFill>
            </a:endParaRPr>
          </a:p>
          <a:p>
            <a:endParaRPr lang="cs-CZ" sz="1100" dirty="0" smtClean="0">
              <a:solidFill>
                <a:srgbClr val="00B0F0"/>
              </a:solidFill>
            </a:endParaRPr>
          </a:p>
          <a:p>
            <a:endParaRPr lang="cs-CZ" sz="1600" dirty="0" smtClean="0">
              <a:solidFill>
                <a:srgbClr val="00B0F0"/>
              </a:solidFill>
            </a:endParaRPr>
          </a:p>
          <a:p>
            <a:endParaRPr lang="cs-CZ" sz="1600" dirty="0" smtClean="0">
              <a:solidFill>
                <a:srgbClr val="00B0F0"/>
              </a:solidFill>
            </a:endParaRP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ransition spd="med">
    <p:wheel spokes="8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328</TotalTime>
  <Words>102</Words>
  <Application>Microsoft Office PowerPoint</Application>
  <PresentationFormat>Předvádění na obrazovce (4:3)</PresentationFormat>
  <Paragraphs>60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Arkýř</vt:lpstr>
      <vt:lpstr>Snímek 1</vt:lpstr>
      <vt:lpstr>PODZIM</vt:lpstr>
      <vt:lpstr>OVOCE</vt:lpstr>
      <vt:lpstr>ZELENINA</vt:lpstr>
      <vt:lpstr>PTÁCI  odlétající do teplých krajin</vt:lpstr>
      <vt:lpstr>PODZIMNÍ       MĚSÍCE</vt:lpstr>
      <vt:lpstr>PODZIMNÍ   PRÁCE</vt:lpstr>
      <vt:lpstr>ZDROJE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PODZIM</dc:title>
  <dc:creator>Stanislav Štěpka</dc:creator>
  <cp:lastModifiedBy>Dum</cp:lastModifiedBy>
  <cp:revision>49</cp:revision>
  <dcterms:created xsi:type="dcterms:W3CDTF">2011-09-20T13:35:07Z</dcterms:created>
  <dcterms:modified xsi:type="dcterms:W3CDTF">2013-11-20T19:03:52Z</dcterms:modified>
</cp:coreProperties>
</file>