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8" r:id="rId10"/>
    <p:sldId id="265" r:id="rId11"/>
    <p:sldId id="269" r:id="rId12"/>
    <p:sldId id="267" r:id="rId13"/>
    <p:sldId id="266" r:id="rId14"/>
    <p:sldId id="273" r:id="rId15"/>
    <p:sldId id="264" r:id="rId16"/>
    <p:sldId id="275" r:id="rId17"/>
    <p:sldId id="270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2" autoAdjust="0"/>
    <p:restoredTop sz="94660"/>
  </p:normalViewPr>
  <p:slideViewPr>
    <p:cSldViewPr>
      <p:cViewPr>
        <p:scale>
          <a:sx n="108" d="100"/>
          <a:sy n="108" d="100"/>
        </p:scale>
        <p:origin x="90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092C6-C90E-41EE-80D4-4872E2BD406B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26673-2652-4559-815F-3C0DD8654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289BD-A21C-498D-ABD6-F71B642D40EB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D101-9B92-4256-B5CB-9C681B2294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02B74-B873-433F-B825-B70B4DAC1805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D7307-E369-4405-B377-6FED8BA178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10F7B-6D9C-4A76-920F-D244ADF80A7F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C4520-7830-46C4-AE07-641F142E44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F924-B0C8-4772-BAC4-B4A277922D6E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05D12A-8B4F-4176-87D4-6E526E8D69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8DEC4-1BDE-42DB-98E5-C0D6F0E8B010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BF1C6-4CA7-4ACA-B365-D53F034F9D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D9720-5EA5-4789-8B4A-C52AAF2FC41C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E96157-AB9C-4DA4-84D1-38F6C8413A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C84A63-F856-4EB3-95C6-F23FBDAEB4A6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E67C9-92C4-42F9-BCD4-F0DF7BAEFF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9D83A-5B8D-4416-AE49-D558BCFD0D34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7EF47-8C1B-477F-8098-67100A2772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2FC4D-94B8-4FEE-8240-A72CAB61B91C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E8434-04A3-43B2-BA00-EA04FDABF4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8AD6C-15CA-444D-93B2-3EB3227AB767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E355E2-7C84-4CE8-8C0C-17D5382285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5F09F77-E65A-40ED-BBEC-8AC50EA1C2A6}" type="datetimeFigureOut">
              <a:rPr lang="cs-CZ"/>
              <a:pPr>
                <a:defRPr/>
              </a:pPr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68632F6-90DF-40B9-AF31-3DCC94CA6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41784517"/>
              </p:ext>
            </p:extLst>
          </p:nvPr>
        </p:nvGraphicFramePr>
        <p:xfrm>
          <a:off x="398463" y="1341438"/>
          <a:ext cx="8493125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5756925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1.Významné osobnosti chemie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5.8. 2012 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74" name="Obdélník 7"/>
          <p:cNvSpPr>
            <a:spLocks noChangeArrowheads="1"/>
          </p:cNvSpPr>
          <p:nvPr/>
        </p:nvSpPr>
        <p:spPr bwMode="auto">
          <a:xfrm>
            <a:off x="395288" y="5911850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>
              <a:latin typeface="Calibri" pitchFamily="34" charset="0"/>
            </a:endParaRPr>
          </a:p>
        </p:txBody>
      </p:sp>
      <p:pic>
        <p:nvPicPr>
          <p:cNvPr id="1026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927" y="56530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507412" cy="490537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250825" y="765175"/>
            <a:ext cx="8713788" cy="5688013"/>
          </a:xfrm>
        </p:spPr>
        <p:txBody>
          <a:bodyPr/>
          <a:lstStyle/>
          <a:p>
            <a:pPr marL="0" indent="0" eaLnBrk="1" hangingPunct="1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smtClean="0">
                <a:latin typeface="Arial" charset="0"/>
                <a:cs typeface="Arial" charset="0"/>
              </a:rPr>
              <a:t>Konkrétně tato prezentace je zaměřena na několik významných osobností chemie.</a:t>
            </a:r>
            <a:endParaRPr lang="cs-CZ" sz="2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Arial" charset="0"/>
                <a:cs typeface="Arial" charset="0"/>
              </a:rPr>
              <a:t>Demokritos z </a:t>
            </a:r>
            <a:r>
              <a:rPr lang="cs-CZ" sz="2800" b="1" dirty="0" err="1" smtClean="0">
                <a:latin typeface="Arial" charset="0"/>
                <a:cs typeface="Arial" charset="0"/>
              </a:rPr>
              <a:t>Abdé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pic>
        <p:nvPicPr>
          <p:cNvPr id="4099" name="Zástupný symbol pro obsah 3" descr="Democritu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92500" y="908050"/>
            <a:ext cx="2374900" cy="3286125"/>
          </a:xfrm>
        </p:spPr>
      </p:pic>
      <p:sp>
        <p:nvSpPr>
          <p:cNvPr id="4100" name="Rectangle 1"/>
          <p:cNvSpPr>
            <a:spLocks noChangeArrowheads="1"/>
          </p:cNvSpPr>
          <p:nvPr/>
        </p:nvSpPr>
        <p:spPr bwMode="auto">
          <a:xfrm>
            <a:off x="827088" y="3781425"/>
            <a:ext cx="760095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2800">
                <a:cs typeface="Times New Roman" pitchFamily="18" charset="0"/>
              </a:rPr>
              <a:t>- řecký filozof</a:t>
            </a:r>
          </a:p>
          <a:p>
            <a:pPr eaLnBrk="0" hangingPunct="0"/>
            <a:r>
              <a:rPr lang="cs-CZ" sz="2800">
                <a:cs typeface="Times New Roman" pitchFamily="18" charset="0"/>
              </a:rPr>
              <a:t>- zavedl pojem atom  -  nedělitelný</a:t>
            </a:r>
            <a:endParaRPr lang="cs-CZ" sz="2800"/>
          </a:p>
          <a:p>
            <a:pPr eaLnBrk="0" hangingPunct="0">
              <a:buFontTx/>
              <a:buChar char="-"/>
            </a:pPr>
            <a:r>
              <a:rPr lang="cs-CZ" sz="2800">
                <a:cs typeface="Times New Roman" pitchFamily="18" charset="0"/>
              </a:rPr>
              <a:t> atomy jsou neviditelná, nedělitelná a tudíž </a:t>
            </a:r>
          </a:p>
          <a:p>
            <a:pPr eaLnBrk="0" hangingPunct="0"/>
            <a:r>
              <a:rPr lang="cs-CZ" sz="2800">
                <a:cs typeface="Times New Roman" pitchFamily="18" charset="0"/>
              </a:rPr>
              <a:t>  nezničitelná tělíska ze kterých se vše skládá</a:t>
            </a:r>
            <a:endParaRPr lang="cs-CZ" sz="2800"/>
          </a:p>
          <a:p>
            <a:pPr eaLnBrk="0" hangingPunct="0"/>
            <a:r>
              <a:rPr lang="cs-CZ" sz="2800">
                <a:cs typeface="Times New Roman" pitchFamily="18" charset="0"/>
              </a:rPr>
              <a:t>- vlastnosti látek byly dány tvarem jejich atomů</a:t>
            </a:r>
            <a:endParaRPr lang="cs-CZ" sz="2800"/>
          </a:p>
        </p:txBody>
      </p:sp>
      <p:sp>
        <p:nvSpPr>
          <p:cNvPr id="4101" name="Obdélník 5"/>
          <p:cNvSpPr>
            <a:spLocks noChangeArrowheads="1"/>
          </p:cNvSpPr>
          <p:nvPr/>
        </p:nvSpPr>
        <p:spPr bwMode="auto">
          <a:xfrm>
            <a:off x="6011863" y="1557338"/>
            <a:ext cx="2584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460 - 370 p.n.l.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algn="r" eaLnBrk="1" hangingPunct="1"/>
            <a:r>
              <a:rPr lang="cs-CZ" sz="2800" b="1" dirty="0" smtClean="0">
                <a:latin typeface="Arial" charset="0"/>
                <a:cs typeface="Arial" charset="0"/>
              </a:rPr>
              <a:t>Antoine-</a:t>
            </a:r>
            <a:r>
              <a:rPr lang="cs-CZ" sz="2800" b="1" dirty="0" err="1" smtClean="0">
                <a:latin typeface="Arial" charset="0"/>
                <a:cs typeface="Arial" charset="0"/>
              </a:rPr>
              <a:t>Laurent</a:t>
            </a:r>
            <a:r>
              <a:rPr lang="cs-CZ" sz="2800" dirty="0" smtClean="0"/>
              <a:t> </a:t>
            </a:r>
            <a:r>
              <a:rPr lang="cs-CZ" sz="2800" b="1" dirty="0" smtClean="0"/>
              <a:t>de </a:t>
            </a:r>
            <a:r>
              <a:rPr lang="cs-CZ" sz="2800" b="1" dirty="0" err="1" smtClean="0"/>
              <a:t>Lavoisier</a:t>
            </a:r>
            <a:endParaRPr lang="cs-CZ" sz="2800" b="1" dirty="0" smtClean="0"/>
          </a:p>
        </p:txBody>
      </p:sp>
      <p:pic>
        <p:nvPicPr>
          <p:cNvPr id="5123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75463" y="836613"/>
            <a:ext cx="2033587" cy="2136775"/>
          </a:xfrm>
        </p:spPr>
      </p:pic>
      <p:sp>
        <p:nvSpPr>
          <p:cNvPr id="5124" name="Obdélník 4"/>
          <p:cNvSpPr>
            <a:spLocks noChangeArrowheads="1"/>
          </p:cNvSpPr>
          <p:nvPr/>
        </p:nvSpPr>
        <p:spPr bwMode="auto">
          <a:xfrm>
            <a:off x="382588" y="765175"/>
            <a:ext cx="48974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26. 8. 1743 – 8. 5. 1794</a:t>
            </a:r>
          </a:p>
        </p:txBody>
      </p:sp>
      <p:sp>
        <p:nvSpPr>
          <p:cNvPr id="5125" name="Obdélník 5"/>
          <p:cNvSpPr>
            <a:spLocks noChangeArrowheads="1"/>
          </p:cNvSpPr>
          <p:nvPr/>
        </p:nvSpPr>
        <p:spPr bwMode="auto">
          <a:xfrm>
            <a:off x="323850" y="1341438"/>
            <a:ext cx="6551613" cy="18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/>
              <a:t> narodil se v Paříži jako syn bohatého  </a:t>
            </a:r>
          </a:p>
          <a:p>
            <a:r>
              <a:rPr lang="cs-CZ" sz="2800"/>
              <a:t>  právníka,byl mimořádně pilný,  </a:t>
            </a:r>
          </a:p>
          <a:p>
            <a:r>
              <a:rPr lang="cs-CZ" sz="2800"/>
              <a:t>  energický a ctižádostivý člověk </a:t>
            </a:r>
          </a:p>
          <a:p>
            <a:r>
              <a:rPr lang="cs-CZ" sz="2800"/>
              <a:t>- zavedl do chemické analýzy váhy </a:t>
            </a:r>
          </a:p>
        </p:txBody>
      </p:sp>
      <p:sp>
        <p:nvSpPr>
          <p:cNvPr id="5126" name="Obdélník 6"/>
          <p:cNvSpPr>
            <a:spLocks noChangeArrowheads="1"/>
          </p:cNvSpPr>
          <p:nvPr/>
        </p:nvSpPr>
        <p:spPr bwMode="auto">
          <a:xfrm>
            <a:off x="323850" y="3068638"/>
            <a:ext cx="882015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- roku 1774 zformuloval zákon o zachování hmoty </a:t>
            </a:r>
          </a:p>
          <a:p>
            <a:pPr>
              <a:buFontTx/>
              <a:buChar char="-"/>
            </a:pPr>
            <a:r>
              <a:rPr lang="cs-CZ" sz="2800"/>
              <a:t> 1787 - spis o chemickém názvosloví a v roce 1789  </a:t>
            </a:r>
          </a:p>
          <a:p>
            <a:r>
              <a:rPr lang="cs-CZ" sz="2800"/>
              <a:t>  publikoval </a:t>
            </a:r>
            <a:r>
              <a:rPr lang="cs-CZ" sz="2800" i="1"/>
              <a:t>Pojednání o základech chemie</a:t>
            </a:r>
            <a:endParaRPr lang="cs-CZ" sz="2800"/>
          </a:p>
          <a:p>
            <a:pPr>
              <a:buFontTx/>
              <a:buChar char="-"/>
            </a:pPr>
            <a:r>
              <a:rPr lang="cs-CZ" sz="2800"/>
              <a:t> je zakladatelem kalorimetrie, termochemie a často se  </a:t>
            </a:r>
          </a:p>
          <a:p>
            <a:r>
              <a:rPr lang="cs-CZ" sz="2800"/>
              <a:t>  označuje za otce moderní chemie </a:t>
            </a:r>
          </a:p>
          <a:p>
            <a:r>
              <a:rPr lang="cs-CZ" sz="2800"/>
              <a:t>- vytvořil chemickou terminologii</a:t>
            </a:r>
          </a:p>
          <a:p>
            <a:pPr>
              <a:buFontTx/>
              <a:buChar char="-"/>
            </a:pPr>
            <a:r>
              <a:rPr lang="cs-CZ" sz="2800"/>
              <a:t> objasnil roli kyslíku při spalování, okysličování</a:t>
            </a:r>
          </a:p>
          <a:p>
            <a:r>
              <a:rPr lang="cs-CZ" sz="2800"/>
              <a:t>  a dýchaní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cs-CZ" sz="2800" b="1" smtClean="0">
                <a:latin typeface="Arial" charset="0"/>
                <a:cs typeface="Arial" charset="0"/>
              </a:rPr>
              <a:t>Amedeo Avogadro</a:t>
            </a:r>
            <a:br>
              <a:rPr lang="cs-CZ" sz="2800" b="1" smtClean="0">
                <a:latin typeface="Arial" charset="0"/>
                <a:cs typeface="Arial" charset="0"/>
              </a:rPr>
            </a:br>
            <a:endParaRPr lang="cs-CZ" sz="2800" smtClean="0">
              <a:latin typeface="Arial" charset="0"/>
              <a:cs typeface="Arial" charset="0"/>
            </a:endParaRPr>
          </a:p>
        </p:txBody>
      </p:sp>
      <p:pic>
        <p:nvPicPr>
          <p:cNvPr id="6147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333375"/>
            <a:ext cx="1871663" cy="2586038"/>
          </a:xfrm>
        </p:spPr>
      </p:pic>
      <p:sp>
        <p:nvSpPr>
          <p:cNvPr id="6148" name="Obdélník 3"/>
          <p:cNvSpPr>
            <a:spLocks noChangeArrowheads="1"/>
          </p:cNvSpPr>
          <p:nvPr/>
        </p:nvSpPr>
        <p:spPr bwMode="auto">
          <a:xfrm>
            <a:off x="4572000" y="620713"/>
            <a:ext cx="4176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/>
              <a:t>9. 8. 1776 – 9. 7. 1856</a:t>
            </a:r>
          </a:p>
        </p:txBody>
      </p:sp>
      <p:sp>
        <p:nvSpPr>
          <p:cNvPr id="6149" name="Obdélník 5"/>
          <p:cNvSpPr>
            <a:spLocks noChangeArrowheads="1"/>
          </p:cNvSpPr>
          <p:nvPr/>
        </p:nvSpPr>
        <p:spPr bwMode="auto">
          <a:xfrm>
            <a:off x="2284413" y="1171575"/>
            <a:ext cx="6608762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/>
              <a:t> italský fyzik, chemik, zakladatel </a:t>
            </a:r>
          </a:p>
          <a:p>
            <a:r>
              <a:rPr lang="cs-CZ" sz="2800"/>
              <a:t>  molekulové teorie plynů</a:t>
            </a:r>
          </a:p>
          <a:p>
            <a:pPr>
              <a:buFontTx/>
              <a:buChar char="-"/>
            </a:pPr>
            <a:r>
              <a:rPr lang="cs-CZ" sz="2800"/>
              <a:t> jeho objevy umožnily určení relativních  </a:t>
            </a:r>
          </a:p>
          <a:p>
            <a:r>
              <a:rPr lang="cs-CZ" sz="2800"/>
              <a:t>  atomových hmotností prvků </a:t>
            </a:r>
          </a:p>
        </p:txBody>
      </p:sp>
      <p:sp>
        <p:nvSpPr>
          <p:cNvPr id="6150" name="Obdélník 6"/>
          <p:cNvSpPr>
            <a:spLocks noChangeArrowheads="1"/>
          </p:cNvSpPr>
          <p:nvPr/>
        </p:nvSpPr>
        <p:spPr bwMode="auto">
          <a:xfrm>
            <a:off x="555625" y="2909888"/>
            <a:ext cx="8424863" cy="394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>
                <a:latin typeface="Calibri" pitchFamily="34" charset="0"/>
              </a:rPr>
              <a:t>  Avogadrův zákon:  tento zákon umožnil určit přesný  </a:t>
            </a:r>
          </a:p>
          <a:p>
            <a:r>
              <a:rPr lang="cs-CZ" sz="2800">
                <a:latin typeface="Calibri" pitchFamily="34" charset="0"/>
              </a:rPr>
              <a:t>   počet všech atomů v molekule a výpočet molekulové</a:t>
            </a:r>
          </a:p>
          <a:p>
            <a:r>
              <a:rPr lang="cs-CZ" sz="2800">
                <a:latin typeface="Calibri" pitchFamily="34" charset="0"/>
              </a:rPr>
              <a:t>   a atomové relativní hmotnosti</a:t>
            </a:r>
          </a:p>
          <a:p>
            <a:pPr>
              <a:buFontTx/>
              <a:buChar char="-"/>
            </a:pPr>
            <a:r>
              <a:rPr lang="cs-CZ" sz="2800">
                <a:latin typeface="Calibri" pitchFamily="34" charset="0"/>
              </a:rPr>
              <a:t> Avogadro předpokládal, že látky v plynném stavu </a:t>
            </a:r>
          </a:p>
          <a:p>
            <a:r>
              <a:rPr lang="cs-CZ" sz="2800">
                <a:latin typeface="Calibri" pitchFamily="34" charset="0"/>
              </a:rPr>
              <a:t>  obsahují kromě atomů i určité jiné částice – roku 1811  </a:t>
            </a:r>
          </a:p>
          <a:p>
            <a:r>
              <a:rPr lang="cs-CZ" sz="2800">
                <a:latin typeface="Calibri" pitchFamily="34" charset="0"/>
              </a:rPr>
              <a:t>  tak zavedl pojem molekula</a:t>
            </a:r>
          </a:p>
          <a:p>
            <a:pPr>
              <a:buFontTx/>
              <a:buChar char="-"/>
            </a:pPr>
            <a:r>
              <a:rPr lang="cs-CZ" sz="2800">
                <a:latin typeface="Calibri" pitchFamily="34" charset="0"/>
              </a:rPr>
              <a:t> zavedl také jednu ze základních fyzikálních a  </a:t>
            </a:r>
          </a:p>
          <a:p>
            <a:r>
              <a:rPr lang="cs-CZ" sz="2800">
                <a:latin typeface="Calibri" pitchFamily="34" charset="0"/>
              </a:rPr>
              <a:t>  chemických konstant, Avogadrovu konstantu, vyjadřující </a:t>
            </a:r>
          </a:p>
          <a:p>
            <a:r>
              <a:rPr lang="cs-CZ" sz="2800">
                <a:latin typeface="Calibri" pitchFamily="34" charset="0"/>
              </a:rPr>
              <a:t>  počet elementárních částic v 1 molu těchto částic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309563" y="203200"/>
            <a:ext cx="8229600" cy="561975"/>
          </a:xfrm>
        </p:spPr>
        <p:txBody>
          <a:bodyPr/>
          <a:lstStyle/>
          <a:p>
            <a:pPr algn="l" eaLnBrk="1" hangingPunct="1"/>
            <a:r>
              <a:rPr lang="cs-CZ" sz="2800" b="1" smtClean="0">
                <a:latin typeface="Arial" charset="0"/>
                <a:cs typeface="Arial" charset="0"/>
              </a:rPr>
              <a:t>Dmitrij Ivanovič Mendělejev</a:t>
            </a:r>
            <a:endParaRPr lang="cs-CZ" sz="2800" smtClean="0">
              <a:latin typeface="Arial" charset="0"/>
              <a:cs typeface="Arial" charset="0"/>
            </a:endParaRPr>
          </a:p>
        </p:txBody>
      </p:sp>
      <p:pic>
        <p:nvPicPr>
          <p:cNvPr id="7171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659563" y="3716338"/>
            <a:ext cx="2316162" cy="3000375"/>
          </a:xfrm>
        </p:spPr>
      </p:pic>
      <p:sp>
        <p:nvSpPr>
          <p:cNvPr id="7172" name="Obdélník 4"/>
          <p:cNvSpPr>
            <a:spLocks noChangeArrowheads="1"/>
          </p:cNvSpPr>
          <p:nvPr/>
        </p:nvSpPr>
        <p:spPr bwMode="auto">
          <a:xfrm>
            <a:off x="1258888" y="4581525"/>
            <a:ext cx="37846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8. 2. 1834 – 2. 2. 1907</a:t>
            </a:r>
          </a:p>
        </p:txBody>
      </p:sp>
      <p:sp>
        <p:nvSpPr>
          <p:cNvPr id="7173" name="Obdélník 7"/>
          <p:cNvSpPr>
            <a:spLocks noChangeArrowheads="1"/>
          </p:cNvSpPr>
          <p:nvPr/>
        </p:nvSpPr>
        <p:spPr bwMode="auto">
          <a:xfrm>
            <a:off x="336550" y="765175"/>
            <a:ext cx="882015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>
                <a:latin typeface="Calibri" pitchFamily="34" charset="0"/>
              </a:rPr>
              <a:t> pokládán za nejslavnějšího ruského a slovanského  </a:t>
            </a:r>
          </a:p>
          <a:p>
            <a:r>
              <a:rPr lang="cs-CZ" sz="2800">
                <a:latin typeface="Calibri" pitchFamily="34" charset="0"/>
              </a:rPr>
              <a:t>  chemika</a:t>
            </a:r>
          </a:p>
          <a:p>
            <a:r>
              <a:rPr lang="cs-CZ" sz="2800">
                <a:latin typeface="Calibri" pitchFamily="34" charset="0"/>
              </a:rPr>
              <a:t>- objevitel </a:t>
            </a:r>
            <a:r>
              <a:rPr lang="cs-CZ" sz="2800"/>
              <a:t>periodického</a:t>
            </a:r>
            <a:r>
              <a:rPr lang="cs-CZ" sz="2800">
                <a:latin typeface="Calibri" pitchFamily="34" charset="0"/>
              </a:rPr>
              <a:t> zákona vlastnosti prvků (1869)</a:t>
            </a:r>
          </a:p>
        </p:txBody>
      </p:sp>
      <p:sp>
        <p:nvSpPr>
          <p:cNvPr id="7174" name="Obdélník 8"/>
          <p:cNvSpPr>
            <a:spLocks noChangeArrowheads="1"/>
          </p:cNvSpPr>
          <p:nvPr/>
        </p:nvSpPr>
        <p:spPr bwMode="auto">
          <a:xfrm>
            <a:off x="296863" y="2133600"/>
            <a:ext cx="884713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/>
              <a:t> předpověděl také existenci prvků do té doby   </a:t>
            </a:r>
          </a:p>
          <a:p>
            <a:r>
              <a:rPr lang="cs-CZ" sz="2800"/>
              <a:t>  neobjevených, pro které rezervoval v tabulce přesná  </a:t>
            </a:r>
          </a:p>
          <a:p>
            <a:r>
              <a:rPr lang="cs-CZ" sz="2800"/>
              <a:t>  místa a určil jejich fyzikální a chemické vlastnosti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12713" y="207963"/>
            <a:ext cx="5400675" cy="633412"/>
          </a:xfrm>
        </p:spPr>
        <p:txBody>
          <a:bodyPr/>
          <a:lstStyle/>
          <a:p>
            <a:pPr algn="l" eaLnBrk="1" hangingPunct="1"/>
            <a:r>
              <a:rPr lang="cs-CZ" sz="2800" b="1" smtClean="0">
                <a:latin typeface="Arial" charset="0"/>
                <a:cs typeface="Arial" charset="0"/>
              </a:rPr>
              <a:t>Maria Curie-Skłodowska</a:t>
            </a:r>
            <a:endParaRPr lang="cs-CZ" sz="2800" smtClean="0">
              <a:latin typeface="Arial" charset="0"/>
              <a:cs typeface="Arial" charset="0"/>
            </a:endParaRPr>
          </a:p>
        </p:txBody>
      </p:sp>
      <p:pic>
        <p:nvPicPr>
          <p:cNvPr id="8195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588125" y="188913"/>
            <a:ext cx="2365375" cy="2857500"/>
          </a:xfrm>
        </p:spPr>
      </p:pic>
      <p:sp>
        <p:nvSpPr>
          <p:cNvPr id="8196" name="Obdélník 4"/>
          <p:cNvSpPr>
            <a:spLocks noChangeArrowheads="1"/>
          </p:cNvSpPr>
          <p:nvPr/>
        </p:nvSpPr>
        <p:spPr bwMode="auto">
          <a:xfrm>
            <a:off x="1979613" y="1484313"/>
            <a:ext cx="41052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7. 11. 1867  – 4. 7. 1934 </a:t>
            </a:r>
          </a:p>
        </p:txBody>
      </p:sp>
      <p:sp>
        <p:nvSpPr>
          <p:cNvPr id="8197" name="Obdélník 5"/>
          <p:cNvSpPr>
            <a:spLocks noChangeArrowheads="1"/>
          </p:cNvSpPr>
          <p:nvPr/>
        </p:nvSpPr>
        <p:spPr bwMode="auto">
          <a:xfrm>
            <a:off x="107950" y="2319338"/>
            <a:ext cx="655161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- teorie radioaktivity</a:t>
            </a:r>
          </a:p>
          <a:p>
            <a:r>
              <a:rPr lang="cs-CZ" sz="2800"/>
              <a:t>- technika dělení radioaktivních izotopů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950" y="3141663"/>
            <a:ext cx="9217025" cy="353853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- objev dvou nových chemických prvků: radia a polonia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- dvakrát byla vyznamenána Nobelovou cenou: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  poprvé v roce 1903 z fyziky spolu s manželem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Pierrem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Curie za výzkumy radioaktivity a jejím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  objevitelem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Henri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Becquerelem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  podruhé v roce 1911 z chemie za izolaci čistého radia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pod jejím osobním vedením byly též prováděny první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 výzkumy léčby rakoviny pomocí radioaktivity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800" b="1" smtClean="0">
                <a:latin typeface="Arial" charset="0"/>
                <a:cs typeface="Arial" charset="0"/>
              </a:rPr>
              <a:t>John Dalton</a:t>
            </a:r>
            <a:r>
              <a:rPr lang="cs-CZ" sz="2800" smtClean="0">
                <a:latin typeface="Arial" charset="0"/>
                <a:cs typeface="Arial" charset="0"/>
              </a:rPr>
              <a:t>                          6.9.1766 – 27.7.1844</a:t>
            </a:r>
            <a:br>
              <a:rPr lang="cs-CZ" sz="2800" smtClean="0">
                <a:latin typeface="Arial" charset="0"/>
                <a:cs typeface="Arial" charset="0"/>
              </a:rPr>
            </a:br>
            <a:endParaRPr lang="cs-CZ" sz="2800" b="1" smtClean="0">
              <a:latin typeface="Arial" charset="0"/>
              <a:cs typeface="Arial" charset="0"/>
            </a:endParaRPr>
          </a:p>
        </p:txBody>
      </p:sp>
      <p:pic>
        <p:nvPicPr>
          <p:cNvPr id="9219" name="Zástupný symbol pro obsah 3" descr="Dalton_John_des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56325" y="2852738"/>
            <a:ext cx="2794000" cy="3708400"/>
          </a:xfrm>
        </p:spPr>
      </p:pic>
      <p:sp>
        <p:nvSpPr>
          <p:cNvPr id="9220" name="Obdélník 5"/>
          <p:cNvSpPr>
            <a:spLocks noChangeArrowheads="1"/>
          </p:cNvSpPr>
          <p:nvPr/>
        </p:nvSpPr>
        <p:spPr bwMode="auto">
          <a:xfrm>
            <a:off x="611188" y="1484313"/>
            <a:ext cx="45720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- britský chemik</a:t>
            </a:r>
          </a:p>
          <a:p>
            <a:r>
              <a:rPr lang="cs-CZ" sz="2800"/>
              <a:t>- autor atomové teorie</a:t>
            </a:r>
          </a:p>
        </p:txBody>
      </p:sp>
      <p:sp>
        <p:nvSpPr>
          <p:cNvPr id="9221" name="Obdélník 6"/>
          <p:cNvSpPr>
            <a:spLocks noChangeArrowheads="1"/>
          </p:cNvSpPr>
          <p:nvPr/>
        </p:nvSpPr>
        <p:spPr bwMode="auto">
          <a:xfrm>
            <a:off x="611560" y="2348880"/>
            <a:ext cx="54737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 dirty="0"/>
              <a:t> každá hmota se skládá  </a:t>
            </a:r>
          </a:p>
          <a:p>
            <a:r>
              <a:rPr lang="cs-CZ" sz="2800" dirty="0"/>
              <a:t>  z atomů, které nelze vytvořit,  </a:t>
            </a:r>
          </a:p>
          <a:p>
            <a:r>
              <a:rPr lang="cs-CZ" sz="2800" dirty="0"/>
              <a:t>  rozdělit ani zničit</a:t>
            </a:r>
          </a:p>
          <a:p>
            <a:pPr>
              <a:buFontTx/>
              <a:buChar char="-"/>
            </a:pPr>
            <a:r>
              <a:rPr lang="cs-CZ" sz="2800" dirty="0"/>
              <a:t> je tolik druhů atomů, kolik je  </a:t>
            </a:r>
          </a:p>
          <a:p>
            <a:r>
              <a:rPr lang="cs-CZ" sz="2800" dirty="0"/>
              <a:t>  prvků</a:t>
            </a:r>
          </a:p>
          <a:p>
            <a:pPr>
              <a:buFontTx/>
              <a:buChar char="-"/>
            </a:pPr>
            <a:r>
              <a:rPr lang="cs-CZ" sz="2800" dirty="0"/>
              <a:t> atomy téhož prvku mají stejné </a:t>
            </a:r>
          </a:p>
          <a:p>
            <a:r>
              <a:rPr lang="cs-CZ" sz="2800" dirty="0"/>
              <a:t>  chemické vlastnosti, hmotnost </a:t>
            </a:r>
          </a:p>
          <a:p>
            <a:r>
              <a:rPr lang="cs-CZ" sz="2800" dirty="0"/>
              <a:t>  a velikost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787900" y="5949950"/>
            <a:ext cx="4114800" cy="561975"/>
          </a:xfrm>
        </p:spPr>
        <p:txBody>
          <a:bodyPr/>
          <a:lstStyle/>
          <a:p>
            <a:pPr eaLnBrk="1" hangingPunct="1"/>
            <a:r>
              <a:rPr lang="cs-CZ" sz="2800" b="1" dirty="0" err="1" smtClean="0">
                <a:latin typeface="Arial" charset="0"/>
                <a:cs typeface="Arial" charset="0"/>
              </a:rPr>
              <a:t>Jöns</a:t>
            </a:r>
            <a:r>
              <a:rPr lang="cs-CZ" sz="2800" b="1" dirty="0" smtClean="0">
                <a:latin typeface="Arial" charset="0"/>
                <a:cs typeface="Arial" charset="0"/>
              </a:rPr>
              <a:t> </a:t>
            </a:r>
            <a:r>
              <a:rPr lang="cs-CZ" sz="2800" b="1" dirty="0" err="1" smtClean="0">
                <a:latin typeface="Arial" charset="0"/>
                <a:cs typeface="Arial" charset="0"/>
              </a:rPr>
              <a:t>Jacob</a:t>
            </a:r>
            <a:r>
              <a:rPr lang="cs-CZ" sz="2800" b="1" dirty="0" smtClean="0">
                <a:latin typeface="Arial" charset="0"/>
                <a:cs typeface="Arial" charset="0"/>
              </a:rPr>
              <a:t> </a:t>
            </a:r>
            <a:r>
              <a:rPr lang="cs-CZ" sz="2800" b="1" dirty="0" err="1" smtClean="0">
                <a:latin typeface="Arial" charset="0"/>
                <a:cs typeface="Arial" charset="0"/>
              </a:rPr>
              <a:t>Berzelius</a:t>
            </a:r>
            <a:r>
              <a:rPr lang="cs-CZ" sz="2800" b="1" dirty="0" smtClean="0"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latin typeface="Arial" charset="0"/>
                <a:cs typeface="Arial" charset="0"/>
              </a:rPr>
            </a:br>
            <a:endParaRPr lang="cs-CZ" sz="2800" b="1" dirty="0" smtClean="0">
              <a:latin typeface="Arial" charset="0"/>
              <a:cs typeface="Arial" charset="0"/>
            </a:endParaRPr>
          </a:p>
        </p:txBody>
      </p:sp>
      <p:pic>
        <p:nvPicPr>
          <p:cNvPr id="10243" name="Zástupný symbol pro obsah 3" descr="Jöns_Jacob_Berzeliu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260350"/>
            <a:ext cx="1968500" cy="2684463"/>
          </a:xfrm>
        </p:spPr>
      </p:pic>
      <p:sp>
        <p:nvSpPr>
          <p:cNvPr id="10244" name="Obdélník 4"/>
          <p:cNvSpPr>
            <a:spLocks noChangeArrowheads="1"/>
          </p:cNvSpPr>
          <p:nvPr/>
        </p:nvSpPr>
        <p:spPr bwMode="auto">
          <a:xfrm>
            <a:off x="468313" y="4868863"/>
            <a:ext cx="37036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20.8. 1779 - 7.8. 1848</a:t>
            </a:r>
          </a:p>
        </p:txBody>
      </p:sp>
      <p:sp>
        <p:nvSpPr>
          <p:cNvPr id="10245" name="Obdélník 5"/>
          <p:cNvSpPr>
            <a:spLocks noChangeArrowheads="1"/>
          </p:cNvSpPr>
          <p:nvPr/>
        </p:nvSpPr>
        <p:spPr bwMode="auto">
          <a:xfrm>
            <a:off x="2339975" y="260350"/>
            <a:ext cx="6462713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/>
              <a:t> švédský chemik</a:t>
            </a:r>
          </a:p>
          <a:p>
            <a:pPr>
              <a:buFontTx/>
              <a:buChar char="-"/>
            </a:pPr>
            <a:r>
              <a:rPr lang="cs-CZ" sz="2800"/>
              <a:t> navrhoval slova: izomerismus,  </a:t>
            </a:r>
          </a:p>
          <a:p>
            <a:r>
              <a:rPr lang="cs-CZ" sz="2800"/>
              <a:t>  allotropy, katalýza, bílkovina, polymer,  </a:t>
            </a:r>
          </a:p>
          <a:p>
            <a:r>
              <a:rPr lang="cs-CZ" sz="2800"/>
              <a:t>  halogen nebo elektronegativita</a:t>
            </a:r>
          </a:p>
          <a:p>
            <a:pPr>
              <a:buFontTx/>
              <a:buChar char="-"/>
            </a:pPr>
            <a:r>
              <a:rPr lang="cs-CZ" sz="2800"/>
              <a:t> vymyslel chemické značky prvků,  </a:t>
            </a:r>
          </a:p>
          <a:p>
            <a:r>
              <a:rPr lang="cs-CZ" sz="2800"/>
              <a:t>  názvy odvodil z latiny a řečtiny</a:t>
            </a:r>
          </a:p>
          <a:p>
            <a:pPr>
              <a:buFontTx/>
              <a:buChar char="-"/>
            </a:pPr>
            <a:r>
              <a:rPr lang="cs-CZ" sz="2800"/>
              <a:t> vyvodil relativní atomové hmotnosti </a:t>
            </a:r>
          </a:p>
          <a:p>
            <a:r>
              <a:rPr lang="cs-CZ" sz="2800"/>
              <a:t>  45 prvků</a:t>
            </a:r>
          </a:p>
          <a:p>
            <a:r>
              <a:rPr lang="cs-CZ" sz="2800"/>
              <a:t>- jeho symbolika používána dodnes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2771775" y="274638"/>
            <a:ext cx="4895850" cy="561975"/>
          </a:xfrm>
        </p:spPr>
        <p:txBody>
          <a:bodyPr/>
          <a:lstStyle/>
          <a:p>
            <a:pPr eaLnBrk="1" hangingPunct="1"/>
            <a:r>
              <a:rPr lang="cs-CZ" sz="2800" b="1" dirty="0" smtClean="0">
                <a:latin typeface="Arial" charset="0"/>
                <a:cs typeface="Arial" charset="0"/>
              </a:rPr>
              <a:t>Jan Svatopluk </a:t>
            </a:r>
            <a:r>
              <a:rPr lang="cs-CZ" sz="2800" b="1" dirty="0" err="1" smtClean="0">
                <a:latin typeface="Arial" charset="0"/>
                <a:cs typeface="Arial" charset="0"/>
              </a:rPr>
              <a:t>Presl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pic>
        <p:nvPicPr>
          <p:cNvPr id="11267" name="Zástupný symbol pro obsah 3" descr="Jan_Svatopluk_Pres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188913"/>
            <a:ext cx="2292350" cy="2760662"/>
          </a:xfrm>
        </p:spPr>
      </p:pic>
      <p:sp>
        <p:nvSpPr>
          <p:cNvPr id="11268" name="Obdélník 4"/>
          <p:cNvSpPr>
            <a:spLocks noChangeArrowheads="1"/>
          </p:cNvSpPr>
          <p:nvPr/>
        </p:nvSpPr>
        <p:spPr bwMode="auto">
          <a:xfrm>
            <a:off x="468313" y="3357563"/>
            <a:ext cx="8351837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/>
              <a:t> zavedl dvouslovné pojmenování anorganických  </a:t>
            </a:r>
          </a:p>
          <a:p>
            <a:r>
              <a:rPr lang="cs-CZ" sz="2800"/>
              <a:t>  sloučenin</a:t>
            </a:r>
          </a:p>
          <a:p>
            <a:pPr>
              <a:buFontTx/>
              <a:buChar char="-"/>
            </a:pPr>
            <a:r>
              <a:rPr lang="cs-CZ" sz="2800"/>
              <a:t> rozlišování oxidačního čísla pomocí přípon – ný,  </a:t>
            </a:r>
          </a:p>
          <a:p>
            <a:r>
              <a:rPr lang="cs-CZ" sz="2800"/>
              <a:t>  -natý, -itý, -ový, -ělý</a:t>
            </a:r>
          </a:p>
          <a:p>
            <a:pPr>
              <a:buFontTx/>
              <a:buChar char="-"/>
            </a:pPr>
            <a:r>
              <a:rPr lang="cs-CZ" sz="2800"/>
              <a:t> pro mnohé prvky utvořil nové názvy s koncovkou  </a:t>
            </a:r>
          </a:p>
          <a:p>
            <a:r>
              <a:rPr lang="cs-CZ" sz="2800"/>
              <a:t>  –ík, jako kyslík, draslík…</a:t>
            </a:r>
          </a:p>
        </p:txBody>
      </p:sp>
      <p:sp>
        <p:nvSpPr>
          <p:cNvPr id="11269" name="Obdélník 5"/>
          <p:cNvSpPr>
            <a:spLocks noChangeArrowheads="1"/>
          </p:cNvSpPr>
          <p:nvPr/>
        </p:nvSpPr>
        <p:spPr bwMode="auto">
          <a:xfrm>
            <a:off x="2555875" y="2060575"/>
            <a:ext cx="6408738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/>
              <a:t> spoluzakládal českou odbornou   </a:t>
            </a:r>
          </a:p>
          <a:p>
            <a:r>
              <a:rPr lang="cs-CZ" sz="2800"/>
              <a:t>  terminologii zejména v chemii </a:t>
            </a:r>
          </a:p>
          <a:p>
            <a:r>
              <a:rPr lang="cs-CZ" sz="2800"/>
              <a:t>  a botanice</a:t>
            </a:r>
          </a:p>
        </p:txBody>
      </p:sp>
      <p:sp>
        <p:nvSpPr>
          <p:cNvPr id="11270" name="Obdélník 6"/>
          <p:cNvSpPr>
            <a:spLocks noChangeArrowheads="1"/>
          </p:cNvSpPr>
          <p:nvPr/>
        </p:nvSpPr>
        <p:spPr bwMode="auto">
          <a:xfrm>
            <a:off x="5148263" y="1196975"/>
            <a:ext cx="350448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/>
              <a:t>4.9</a:t>
            </a:r>
            <a:r>
              <a:rPr lang="cs-CZ" sz="2800" dirty="0" smtClean="0"/>
              <a:t>. 1791 </a:t>
            </a:r>
            <a:r>
              <a:rPr lang="cs-CZ" sz="2800" dirty="0"/>
              <a:t>- 6.4</a:t>
            </a:r>
            <a:r>
              <a:rPr lang="cs-CZ" sz="2800" dirty="0" smtClean="0"/>
              <a:t>. 1849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eaLnBrk="1" hangingPunct="1"/>
            <a:r>
              <a:rPr lang="cs-CZ" sz="2800" b="1" smtClean="0">
                <a:latin typeface="Arial" charset="0"/>
                <a:cs typeface="Arial" charset="0"/>
              </a:rPr>
              <a:t>Alfred Nobel</a:t>
            </a:r>
            <a:endParaRPr lang="cs-CZ" smtClean="0"/>
          </a:p>
        </p:txBody>
      </p:sp>
      <p:pic>
        <p:nvPicPr>
          <p:cNvPr id="12291" name="Zástupný symbol pro obsah 3" descr="AlfredNob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188913"/>
            <a:ext cx="2157412" cy="2960687"/>
          </a:xfrm>
        </p:spPr>
      </p:pic>
      <p:sp>
        <p:nvSpPr>
          <p:cNvPr id="12292" name="Obdélník 4"/>
          <p:cNvSpPr>
            <a:spLocks noChangeArrowheads="1"/>
          </p:cNvSpPr>
          <p:nvPr/>
        </p:nvSpPr>
        <p:spPr bwMode="auto">
          <a:xfrm>
            <a:off x="4067175" y="1700213"/>
            <a:ext cx="440537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 smtClean="0"/>
              <a:t>21.10. 1833 - 10.12. 1896 </a:t>
            </a:r>
            <a:endParaRPr lang="cs-CZ" sz="2800" dirty="0"/>
          </a:p>
        </p:txBody>
      </p:sp>
      <p:sp>
        <p:nvSpPr>
          <p:cNvPr id="12293" name="Obdélník 6"/>
          <p:cNvSpPr>
            <a:spLocks noChangeArrowheads="1"/>
          </p:cNvSpPr>
          <p:nvPr/>
        </p:nvSpPr>
        <p:spPr bwMode="auto">
          <a:xfrm>
            <a:off x="2339975" y="2492375"/>
            <a:ext cx="68040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-  švédský chemik, vynálezce dynamitu </a:t>
            </a:r>
            <a:br>
              <a:rPr lang="cs-CZ" sz="2800"/>
            </a:br>
            <a:r>
              <a:rPr lang="cs-CZ" sz="2800"/>
              <a:t>-  věnoval se literatuře, přírodním vědám </a:t>
            </a:r>
          </a:p>
        </p:txBody>
      </p:sp>
      <p:sp>
        <p:nvSpPr>
          <p:cNvPr id="12294" name="Obdélník 7"/>
          <p:cNvSpPr>
            <a:spLocks noChangeArrowheads="1"/>
          </p:cNvSpPr>
          <p:nvPr/>
        </p:nvSpPr>
        <p:spPr bwMode="auto">
          <a:xfrm>
            <a:off x="323850" y="3500438"/>
            <a:ext cx="8424863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/>
              <a:t> 1867 patentuje dynamit - směs nitroglycerinu </a:t>
            </a:r>
          </a:p>
          <a:p>
            <a:r>
              <a:rPr lang="cs-CZ" sz="2800"/>
              <a:t>   s křemelinou a rozbuškou </a:t>
            </a:r>
          </a:p>
          <a:p>
            <a:r>
              <a:rPr lang="cs-CZ" sz="2800"/>
              <a:t>-  podnikatel, vlastnil 90 továren ve 20 zemích světa </a:t>
            </a:r>
            <a:br>
              <a:rPr lang="cs-CZ" sz="2800"/>
            </a:br>
            <a:r>
              <a:rPr lang="cs-CZ" sz="2800"/>
              <a:t>-  v závěti rozhodl o uložení majetku do fondu –  </a:t>
            </a:r>
          </a:p>
          <a:p>
            <a:r>
              <a:rPr lang="cs-CZ" sz="2800"/>
              <a:t>   Nobelova cena za vědecké objevy, literární tvorbu </a:t>
            </a:r>
          </a:p>
          <a:p>
            <a:r>
              <a:rPr lang="cs-CZ" sz="2800"/>
              <a:t>   a zásluhy o mír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9263" cy="706437"/>
          </a:xfrm>
        </p:spPr>
        <p:txBody>
          <a:bodyPr/>
          <a:lstStyle/>
          <a:p>
            <a:pPr eaLnBrk="1" hangingPunct="1"/>
            <a:r>
              <a:rPr lang="cs-CZ" sz="2800" b="1" dirty="0" smtClean="0">
                <a:latin typeface="Arial" charset="0"/>
                <a:cs typeface="Arial" charset="0"/>
              </a:rPr>
              <a:t>Bohuslav Brauner</a:t>
            </a:r>
          </a:p>
        </p:txBody>
      </p:sp>
      <p:pic>
        <p:nvPicPr>
          <p:cNvPr id="13315" name="Zástupný symbol pro obsah 3" descr="bohuslav_braun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1052513"/>
            <a:ext cx="1828800" cy="2505075"/>
          </a:xfrm>
        </p:spPr>
      </p:pic>
      <p:sp>
        <p:nvSpPr>
          <p:cNvPr id="13316" name="Obdélník 4"/>
          <p:cNvSpPr>
            <a:spLocks noChangeArrowheads="1"/>
          </p:cNvSpPr>
          <p:nvPr/>
        </p:nvSpPr>
        <p:spPr bwMode="auto">
          <a:xfrm>
            <a:off x="5148263" y="476250"/>
            <a:ext cx="36052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8.5. 1855 - 15.2.1935</a:t>
            </a:r>
          </a:p>
        </p:txBody>
      </p:sp>
      <p:sp>
        <p:nvSpPr>
          <p:cNvPr id="13317" name="Obdélník 6"/>
          <p:cNvSpPr>
            <a:spLocks noChangeArrowheads="1"/>
          </p:cNvSpPr>
          <p:nvPr/>
        </p:nvSpPr>
        <p:spPr bwMode="auto">
          <a:xfrm>
            <a:off x="2268538" y="1484313"/>
            <a:ext cx="6677025" cy="483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2800"/>
              <a:t> propagátor periodického zákona a </a:t>
            </a:r>
          </a:p>
          <a:p>
            <a:r>
              <a:rPr lang="cs-CZ" sz="2800"/>
              <a:t>  periodické soustava prvků</a:t>
            </a:r>
          </a:p>
          <a:p>
            <a:pPr>
              <a:buFontTx/>
              <a:buChar char="-"/>
            </a:pPr>
            <a:r>
              <a:rPr lang="cs-CZ" sz="2800"/>
              <a:t> zabýval se studiem prvků vzácných </a:t>
            </a:r>
          </a:p>
          <a:p>
            <a:r>
              <a:rPr lang="cs-CZ" sz="2800"/>
              <a:t>  zemin (III. A)</a:t>
            </a:r>
          </a:p>
          <a:p>
            <a:pPr>
              <a:buFontTx/>
              <a:buChar char="-"/>
            </a:pPr>
            <a:r>
              <a:rPr lang="cs-CZ" sz="2800"/>
              <a:t> 1902 předpověděl existenci prométhea, </a:t>
            </a:r>
          </a:p>
          <a:p>
            <a:r>
              <a:rPr lang="cs-CZ" sz="2800"/>
              <a:t>  objeven v roce 1945</a:t>
            </a:r>
          </a:p>
          <a:p>
            <a:pPr>
              <a:buFontTx/>
              <a:buChar char="-"/>
            </a:pPr>
            <a:r>
              <a:rPr lang="cs-CZ" sz="2800"/>
              <a:t> zabýval se zařazením prvků vzácných  </a:t>
            </a:r>
          </a:p>
          <a:p>
            <a:r>
              <a:rPr lang="cs-CZ" sz="2800"/>
              <a:t>  zemin, lanthanoidů a vzácných plynů  </a:t>
            </a:r>
          </a:p>
          <a:p>
            <a:r>
              <a:rPr lang="cs-CZ" sz="2800"/>
              <a:t>  do periodické soustavy prvků</a:t>
            </a:r>
          </a:p>
          <a:p>
            <a:pPr>
              <a:buFontTx/>
              <a:buChar char="-"/>
            </a:pPr>
            <a:r>
              <a:rPr lang="cs-CZ" sz="2800"/>
              <a:t> první na světě odhalil radioaktivní  </a:t>
            </a:r>
          </a:p>
          <a:p>
            <a:r>
              <a:rPr lang="cs-CZ" sz="2800"/>
              <a:t>  vlastnosti jáchymovských rud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979613" y="188913"/>
            <a:ext cx="4043362" cy="633412"/>
          </a:xfrm>
        </p:spPr>
        <p:txBody>
          <a:bodyPr/>
          <a:lstStyle/>
          <a:p>
            <a:pPr eaLnBrk="1" hangingPunct="1"/>
            <a:r>
              <a:rPr lang="cs-CZ" sz="2800" b="1" smtClean="0">
                <a:latin typeface="Arial" charset="0"/>
                <a:cs typeface="Arial" charset="0"/>
              </a:rPr>
              <a:t>Jaroslav Heyrovský</a:t>
            </a:r>
          </a:p>
        </p:txBody>
      </p:sp>
      <p:pic>
        <p:nvPicPr>
          <p:cNvPr id="14339" name="Zástupný symbol pro obsah 3" descr="Heyrovsky_Jarosla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75463" y="981075"/>
            <a:ext cx="1982787" cy="2641600"/>
          </a:xfrm>
        </p:spPr>
      </p:pic>
      <p:sp>
        <p:nvSpPr>
          <p:cNvPr id="14340" name="Obdélník 4"/>
          <p:cNvSpPr>
            <a:spLocks noChangeArrowheads="1"/>
          </p:cNvSpPr>
          <p:nvPr/>
        </p:nvSpPr>
        <p:spPr bwMode="auto">
          <a:xfrm>
            <a:off x="179388" y="1052513"/>
            <a:ext cx="6678612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objevitel </a:t>
            </a:r>
            <a:r>
              <a:rPr lang="cs-CZ" sz="2800" dirty="0"/>
              <a:t>a zakladatel polarografie </a:t>
            </a:r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>
              <a:buFontTx/>
              <a:buChar char="-"/>
            </a:pPr>
            <a:r>
              <a:rPr lang="cs-CZ" sz="2800" dirty="0"/>
              <a:t> polarografie je metoda měření  </a:t>
            </a:r>
          </a:p>
          <a:p>
            <a:r>
              <a:rPr lang="cs-CZ" sz="2800" dirty="0"/>
              <a:t>  elektrického proudu, který prochází  </a:t>
            </a:r>
          </a:p>
          <a:p>
            <a:r>
              <a:rPr lang="cs-CZ" sz="2800" dirty="0"/>
              <a:t>  rtuťovou kapkou a roztokem, do něhož  </a:t>
            </a:r>
          </a:p>
          <a:p>
            <a:r>
              <a:rPr lang="cs-CZ" sz="2800" dirty="0"/>
              <a:t>  rtuť odkapává</a:t>
            </a:r>
          </a:p>
          <a:p>
            <a:pPr>
              <a:buFontTx/>
              <a:buChar char="-"/>
            </a:pPr>
            <a:endParaRPr lang="cs-CZ" sz="2800" dirty="0"/>
          </a:p>
        </p:txBody>
      </p:sp>
      <p:sp>
        <p:nvSpPr>
          <p:cNvPr id="14341" name="Obdélník 5"/>
          <p:cNvSpPr>
            <a:spLocks noChangeArrowheads="1"/>
          </p:cNvSpPr>
          <p:nvPr/>
        </p:nvSpPr>
        <p:spPr bwMode="auto">
          <a:xfrm>
            <a:off x="4140200" y="5805488"/>
            <a:ext cx="41052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20.12. 1890 - 27.3. 1967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5410944" cy="59766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získají </a:t>
            </a:r>
            <a:r>
              <a:rPr lang="cs-CZ" dirty="0"/>
              <a:t>se informace o druhu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</a:t>
            </a:r>
            <a:r>
              <a:rPr lang="cs-CZ" dirty="0"/>
              <a:t>množství  </a:t>
            </a:r>
            <a:r>
              <a:rPr lang="cs-CZ" dirty="0" smtClean="0"/>
              <a:t>látek</a:t>
            </a:r>
            <a:r>
              <a:rPr lang="cs-CZ" dirty="0"/>
              <a:t>, </a:t>
            </a:r>
            <a:r>
              <a:rPr lang="cs-CZ" dirty="0" smtClean="0"/>
              <a:t>které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roztok obsahuje</a:t>
            </a:r>
          </a:p>
          <a:p>
            <a:r>
              <a:rPr lang="cs-CZ" dirty="0" smtClean="0"/>
              <a:t> </a:t>
            </a:r>
            <a:r>
              <a:rPr lang="cs-CZ"/>
              <a:t>r</a:t>
            </a:r>
            <a:r>
              <a:rPr lang="cs-CZ" smtClean="0"/>
              <a:t>. 1925 </a:t>
            </a:r>
            <a:r>
              <a:rPr lang="cs-CZ" dirty="0"/>
              <a:t>s japonským vědcem </a:t>
            </a:r>
            <a:r>
              <a:rPr lang="cs-CZ" dirty="0" err="1"/>
              <a:t>Šikatou</a:t>
            </a:r>
            <a:r>
              <a:rPr lang="cs-CZ" dirty="0"/>
              <a:t> </a:t>
            </a:r>
            <a:r>
              <a:rPr lang="cs-CZ" dirty="0" smtClean="0"/>
              <a:t>sestrojili </a:t>
            </a:r>
            <a:r>
              <a:rPr lang="cs-CZ" dirty="0"/>
              <a:t>polarograf (viz. o</a:t>
            </a:r>
            <a:r>
              <a:rPr lang="cs-CZ" dirty="0" smtClean="0"/>
              <a:t>br.)</a:t>
            </a:r>
            <a:endParaRPr lang="cs-CZ" dirty="0"/>
          </a:p>
          <a:p>
            <a:r>
              <a:rPr lang="cs-CZ" dirty="0" smtClean="0"/>
              <a:t>1959 </a:t>
            </a:r>
            <a:r>
              <a:rPr lang="cs-CZ" dirty="0"/>
              <a:t>udělena Nobelova cena za chemii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556792"/>
            <a:ext cx="3022833" cy="3836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461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6156325" y="4724400"/>
            <a:ext cx="2843213" cy="706438"/>
          </a:xfrm>
        </p:spPr>
        <p:txBody>
          <a:bodyPr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Otto Wichterle </a:t>
            </a:r>
          </a:p>
        </p:txBody>
      </p:sp>
      <p:pic>
        <p:nvPicPr>
          <p:cNvPr id="15363" name="Zástupný symbol pro obsah 3" descr="Otto_Wichterl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594475" y="908050"/>
            <a:ext cx="2341563" cy="3384550"/>
          </a:xfrm>
        </p:spPr>
      </p:pic>
      <p:sp>
        <p:nvSpPr>
          <p:cNvPr id="15364" name="Obdélník 4"/>
          <p:cNvSpPr>
            <a:spLocks noChangeArrowheads="1"/>
          </p:cNvSpPr>
          <p:nvPr/>
        </p:nvSpPr>
        <p:spPr bwMode="auto">
          <a:xfrm>
            <a:off x="4787900" y="188913"/>
            <a:ext cx="41056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/>
              <a:t>27.10. </a:t>
            </a:r>
            <a:r>
              <a:rPr lang="cs-CZ" sz="2800"/>
              <a:t>1913 - 18.8</a:t>
            </a:r>
            <a:r>
              <a:rPr lang="cs-CZ" sz="2800" smtClean="0"/>
              <a:t>. 1998</a:t>
            </a:r>
            <a:endParaRPr lang="cs-CZ" sz="2800"/>
          </a:p>
        </p:txBody>
      </p:sp>
      <p:sp>
        <p:nvSpPr>
          <p:cNvPr id="15365" name="Rectangle 2"/>
          <p:cNvSpPr>
            <a:spLocks noChangeArrowheads="1"/>
          </p:cNvSpPr>
          <p:nvPr/>
        </p:nvSpPr>
        <p:spPr bwMode="auto">
          <a:xfrm>
            <a:off x="0" y="858838"/>
            <a:ext cx="6948488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buFontTx/>
              <a:buChar char="-"/>
            </a:pPr>
            <a:r>
              <a:rPr lang="cs-CZ" sz="2800">
                <a:cs typeface="Times New Roman" pitchFamily="18" charset="0"/>
              </a:rPr>
              <a:t> pracoval zejména v oblasti </a:t>
            </a:r>
          </a:p>
          <a:p>
            <a:r>
              <a:rPr lang="cs-CZ" sz="2800">
                <a:cs typeface="Times New Roman" pitchFamily="18" charset="0"/>
              </a:rPr>
              <a:t>  makromolekulární chemie</a:t>
            </a:r>
          </a:p>
          <a:p>
            <a:pPr eaLnBrk="0" hangingPunct="0">
              <a:buFontTx/>
              <a:buChar char="-"/>
            </a:pPr>
            <a:r>
              <a:rPr lang="cs-CZ" sz="2800">
                <a:cs typeface="Times New Roman" pitchFamily="18" charset="0"/>
              </a:rPr>
              <a:t> známý především objevy - PA vlákna </a:t>
            </a:r>
            <a:endParaRPr lang="cs-CZ" sz="2800"/>
          </a:p>
          <a:p>
            <a:pPr eaLnBrk="0" hangingPunct="0"/>
            <a:r>
              <a:rPr lang="cs-CZ" sz="2800">
                <a:cs typeface="Times New Roman" pitchFamily="18" charset="0"/>
              </a:rPr>
              <a:t>  a měkkých gelových kontaktních čoček</a:t>
            </a:r>
            <a:endParaRPr lang="cs-CZ" sz="2800"/>
          </a:p>
          <a:p>
            <a:pPr eaLnBrk="0" hangingPunct="0"/>
            <a:r>
              <a:rPr lang="cs-CZ" sz="2800">
                <a:cs typeface="Times New Roman" pitchFamily="18" charset="0"/>
              </a:rPr>
              <a:t>- 1993 pojmenován asteroid Wichterle</a:t>
            </a:r>
            <a:endParaRPr lang="cs-CZ" sz="2800"/>
          </a:p>
          <a:p>
            <a:pPr eaLnBrk="0" hangingPunct="0"/>
            <a:endParaRPr lang="cs-CZ" sz="2800"/>
          </a:p>
        </p:txBody>
      </p:sp>
      <p:pic>
        <p:nvPicPr>
          <p:cNvPr id="15366" name="Obrázek 7" descr="wichterl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3289300"/>
            <a:ext cx="2520950" cy="335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96952"/>
            <a:ext cx="8229600" cy="3129211"/>
          </a:xfrm>
        </p:spPr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Vypracuj referát nebo prezentaci o další významné osobnosti z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oblasti chemie.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766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KLIKORKA, J., HÁJEK, B., VOTINSKÝ, J</a:t>
            </a:r>
            <a:r>
              <a:rPr lang="cs-CZ" dirty="0" smtClean="0"/>
              <a:t>., </a:t>
            </a:r>
            <a:r>
              <a:rPr lang="cs-CZ" dirty="0"/>
              <a:t>Obecná a anorganická chemie, SNTL/ALFA, Praha: 1985 </a:t>
            </a:r>
          </a:p>
          <a:p>
            <a:r>
              <a:rPr lang="cs-CZ" dirty="0"/>
              <a:t>KOTLÍK, B., RŮŽIČKOVÁ, K., Chemie I v kostce, Fragment, Havlíčkův Brod: 1996: ISBN </a:t>
            </a:r>
            <a:r>
              <a:rPr lang="cs-CZ" dirty="0" smtClean="0"/>
              <a:t>80-7200-056-X</a:t>
            </a:r>
          </a:p>
          <a:p>
            <a:r>
              <a:rPr lang="cs-CZ" dirty="0" err="1" smtClean="0"/>
              <a:t>Fabini</a:t>
            </a:r>
            <a:r>
              <a:rPr lang="cs-CZ" dirty="0" smtClean="0"/>
              <a:t>, J., </a:t>
            </a:r>
            <a:r>
              <a:rPr lang="cs-CZ" dirty="0" err="1" smtClean="0"/>
              <a:t>Šteplová</a:t>
            </a:r>
            <a:r>
              <a:rPr lang="cs-CZ" dirty="0" smtClean="0"/>
              <a:t>, D., Sokolík, R., Anorganická </a:t>
            </a:r>
            <a:r>
              <a:rPr lang="cs-CZ" dirty="0" err="1" smtClean="0"/>
              <a:t>chémia</a:t>
            </a:r>
            <a:r>
              <a:rPr lang="cs-CZ" dirty="0" smtClean="0"/>
              <a:t>, SPN, Bratislava: 1969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cs-CZ" sz="2800" b="1" dirty="0">
                <a:latin typeface="Arial" charset="0"/>
              </a:rPr>
              <a:t>Seznam zdrojů pro použité 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544616"/>
          </a:xfrm>
        </p:spPr>
        <p:txBody>
          <a:bodyPr/>
          <a:lstStyle/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3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/>
              <a:t>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cs.wikipedia.org/wiki/Soubor:Democritus2.jpg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</a:p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/>
              <a:t>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cs.wikipedia.org/wiki/Soubor:Antoine_lavoisier.jpg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800" dirty="0"/>
              <a:t>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cs.wikipedia.org/wiki/Soubor:Avogadro_Amedeo.jpg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</a:p>
          <a:p>
            <a:r>
              <a:rPr lang="cs-CZ" sz="1800" u="sng" dirty="0"/>
              <a:t>Snímek </a:t>
            </a:r>
            <a:r>
              <a:rPr lang="en-US" sz="1800" u="sng" dirty="0"/>
              <a:t>6</a:t>
            </a:r>
            <a:r>
              <a:rPr lang="cs-CZ" sz="1800" u="sng" dirty="0"/>
              <a:t> </a:t>
            </a:r>
            <a:r>
              <a:rPr lang="cs-CZ" sz="1800" dirty="0"/>
              <a:t>- 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http://cs.wikipedia.org/wiki/Soubor:1861._</a:t>
            </a:r>
            <a:r>
              <a:rPr lang="az-Cyrl-AZ" sz="1800" dirty="0">
                <a:latin typeface="Arial" pitchFamily="34" charset="0"/>
                <a:cs typeface="Arial" pitchFamily="34" charset="0"/>
              </a:rPr>
              <a:t>Портрет_Д.И._Менделеева.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jpg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&gt;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/>
              <a:t>Snímek </a:t>
            </a:r>
            <a:r>
              <a:rPr lang="en-US" sz="1800" u="sng" dirty="0"/>
              <a:t>7</a:t>
            </a:r>
            <a:r>
              <a:rPr lang="cs-CZ" sz="1800" u="sng" dirty="0"/>
              <a:t> </a:t>
            </a:r>
            <a:r>
              <a:rPr lang="cs-CZ" sz="1800" dirty="0"/>
              <a:t>- 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cs.wikipedia.org/wiki/Soubor:Marie_Curie.jpg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</a:p>
          <a:p>
            <a:r>
              <a:rPr lang="cs-CZ" sz="1800" u="sng" dirty="0"/>
              <a:t>Snímek </a:t>
            </a:r>
            <a:r>
              <a:rPr lang="en-US" sz="1800" u="sng" dirty="0"/>
              <a:t>8</a:t>
            </a:r>
            <a:r>
              <a:rPr lang="cs-CZ" sz="1800" u="sng" dirty="0" smtClean="0"/>
              <a:t> </a:t>
            </a:r>
            <a:r>
              <a:rPr lang="cs-CZ" sz="1800" dirty="0"/>
              <a:t>- 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cs.wikipedia.org/wiki/Soubor:Dalton_John_desk.jpg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&gt;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/>
              <a:t>Snímek </a:t>
            </a:r>
            <a:r>
              <a:rPr lang="en-US" sz="1800" u="sng" dirty="0"/>
              <a:t>9</a:t>
            </a:r>
            <a:r>
              <a:rPr lang="cs-CZ" sz="1800" u="sng" dirty="0" smtClean="0"/>
              <a:t> </a:t>
            </a:r>
            <a:r>
              <a:rPr lang="cs-CZ" sz="1800" dirty="0"/>
              <a:t>- 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en.wikipedia.org/wiki/File:J%C3%B6ns_Jacob_Berzelius.jpg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/>
              <a:t>Snímek </a:t>
            </a:r>
            <a:r>
              <a:rPr lang="en-US" sz="1800" u="sng" dirty="0" smtClean="0"/>
              <a:t>10</a:t>
            </a:r>
            <a:r>
              <a:rPr lang="cs-CZ" sz="1800" u="sng" dirty="0" smtClean="0"/>
              <a:t> </a:t>
            </a:r>
            <a:r>
              <a:rPr lang="cs-CZ" sz="1800" dirty="0"/>
              <a:t>- 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en.wikipedia.org/wiki/File:Jan_Svatopluk_Presl_1791-1849.jpg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011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8640"/>
            <a:ext cx="8784976" cy="6552728"/>
          </a:xfrm>
        </p:spPr>
        <p:txBody>
          <a:bodyPr/>
          <a:lstStyle/>
          <a:p>
            <a:r>
              <a:rPr lang="cs-CZ" sz="1800" u="sng" dirty="0"/>
              <a:t>Snímek </a:t>
            </a:r>
            <a:r>
              <a:rPr lang="en-US" sz="1800" u="sng" dirty="0" smtClean="0"/>
              <a:t>11 </a:t>
            </a:r>
            <a:r>
              <a:rPr lang="cs-CZ" sz="1800" dirty="0" smtClean="0"/>
              <a:t>- </a:t>
            </a:r>
            <a:r>
              <a:rPr lang="cs-CZ" sz="1800" dirty="0"/>
              <a:t>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cs.wikipedia.org/wiki/Soubor:AlfredNobel_adjusted.jpg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/>
              <a:t>Snímek </a:t>
            </a:r>
            <a:r>
              <a:rPr lang="en-US" sz="1800" u="sng" dirty="0" smtClean="0"/>
              <a:t>12 </a:t>
            </a:r>
            <a:r>
              <a:rPr lang="cs-CZ" sz="1800" dirty="0" smtClean="0"/>
              <a:t>- </a:t>
            </a:r>
            <a:r>
              <a:rPr lang="cs-CZ" sz="1800" dirty="0"/>
              <a:t>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www.liveinternet.ru/journalshowcomments.php?jpostid=219090713&amp;journalid=762167&amp;go=next&amp;categ=0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/>
              <a:t>Snímek </a:t>
            </a:r>
            <a:r>
              <a:rPr lang="en-US" sz="1800" u="sng" dirty="0" smtClean="0"/>
              <a:t>13</a:t>
            </a:r>
            <a:r>
              <a:rPr lang="cs-CZ" sz="1800" u="sng" dirty="0" smtClean="0"/>
              <a:t> </a:t>
            </a:r>
            <a:r>
              <a:rPr lang="cs-CZ" sz="1800" dirty="0"/>
              <a:t>- 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cs.wikipedia.org/wiki/Soubor:Heyrovsky_Jaroslav.jpg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/>
              <a:t>Snímek </a:t>
            </a:r>
            <a:r>
              <a:rPr lang="en-US" sz="1800" u="sng" dirty="0" smtClean="0"/>
              <a:t>14 </a:t>
            </a:r>
            <a:r>
              <a:rPr lang="cs-CZ" sz="1800" dirty="0" smtClean="0"/>
              <a:t>- </a:t>
            </a:r>
            <a:r>
              <a:rPr lang="cs-CZ" sz="1800" dirty="0"/>
              <a:t>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cs.wikipedia.org/wiki/Soubor:Heyrovsk%C3%A9ho_polarograf_2.jpg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/>
              <a:t>Snímek </a:t>
            </a:r>
            <a:r>
              <a:rPr lang="en-US" sz="1800" u="sng" dirty="0" smtClean="0"/>
              <a:t>15 </a:t>
            </a:r>
            <a:r>
              <a:rPr lang="cs-CZ" sz="1800" dirty="0" smtClean="0"/>
              <a:t>- </a:t>
            </a:r>
            <a:r>
              <a:rPr lang="cs-CZ" sz="1800" dirty="0"/>
              <a:t>[cit.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2012-8-5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://cs.wikipedia.org/wiki/Soubor:Prof._Ing._RTDr._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Otto_Wichterle.jpg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cs.wikipedia.org/wiki/Soubor:Merkur_based_apparatus_for_centrifugal_casting_of_contact_lenses_by_wichterle.jpg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589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528</TotalTime>
  <Words>893</Words>
  <Application>Microsoft Office PowerPoint</Application>
  <PresentationFormat>Předvádění na obrazovce (4:3)</PresentationFormat>
  <Paragraphs>187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ANOTACE:</vt:lpstr>
      <vt:lpstr>Demokritos z Abdé</vt:lpstr>
      <vt:lpstr>Antoine-Laurent de Lavoisier</vt:lpstr>
      <vt:lpstr>Amedeo Avogadro </vt:lpstr>
      <vt:lpstr>Dmitrij Ivanovič Mendělejev</vt:lpstr>
      <vt:lpstr>Maria Curie-Skłodowska</vt:lpstr>
      <vt:lpstr>John Dalton                          6.9.1766 – 27.7.1844 </vt:lpstr>
      <vt:lpstr>Jöns Jacob Berzelius </vt:lpstr>
      <vt:lpstr>Jan Svatopluk Presl</vt:lpstr>
      <vt:lpstr>Alfred Nobel</vt:lpstr>
      <vt:lpstr>Bohuslav Brauner</vt:lpstr>
      <vt:lpstr>Jaroslav Heyrovský</vt:lpstr>
      <vt:lpstr>Prezentace aplikace PowerPoint</vt:lpstr>
      <vt:lpstr>Otto Wichterle </vt:lpstr>
      <vt:lpstr>Úkol</vt:lpstr>
      <vt:lpstr>Zdroje pro textovou část</vt:lpstr>
      <vt:lpstr>Seznam zdrojů pro použité obrázky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</cp:lastModifiedBy>
  <cp:revision>59</cp:revision>
  <dcterms:created xsi:type="dcterms:W3CDTF">2012-08-05T07:26:46Z</dcterms:created>
  <dcterms:modified xsi:type="dcterms:W3CDTF">2013-11-18T06:24:15Z</dcterms:modified>
</cp:coreProperties>
</file>