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70" r:id="rId6"/>
    <p:sldId id="265" r:id="rId7"/>
    <p:sldId id="260" r:id="rId8"/>
    <p:sldId id="267" r:id="rId9"/>
    <p:sldId id="261" r:id="rId10"/>
    <p:sldId id="271" r:id="rId11"/>
    <p:sldId id="269" r:id="rId12"/>
    <p:sldId id="262" r:id="rId13"/>
    <p:sldId id="263" r:id="rId14"/>
    <p:sldId id="264" r:id="rId15"/>
    <p:sldId id="272" r:id="rId16"/>
    <p:sldId id="273" r:id="rId17"/>
    <p:sldId id="274" r:id="rId18"/>
    <p:sldId id="266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250C75D-E4A1-4DBF-8C34-C40BD503C0E4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1B2F2D-6D56-4361-946C-F739F44B48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4469088"/>
              </p:ext>
            </p:extLst>
          </p:nvPr>
        </p:nvGraphicFramePr>
        <p:xfrm>
          <a:off x="397693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2. Základní chemické pojmy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15.8. </a:t>
                      </a: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395536" y="580526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Uvedení autoři, není-li uvedeno jinak, jsou autory tohoto výukového materiálu a všech jeho částí. Tento projekt je spolufinancován ESF a státním rozpočtem ČR</a:t>
            </a:r>
            <a:endParaRPr lang="cs-CZ" dirty="0"/>
          </a:p>
        </p:txBody>
      </p:sp>
      <p:pic>
        <p:nvPicPr>
          <p:cNvPr id="5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ANOTACE: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472608"/>
          </a:xfrm>
        </p:spPr>
        <p:txBody>
          <a:bodyPr>
            <a:noAutofit/>
          </a:bodyPr>
          <a:lstStyle/>
          <a:p>
            <a:pPr marL="0" lvl="0" indent="0" fontAlgn="base">
              <a:lnSpc>
                <a:spcPct val="120000"/>
              </a:lnSpc>
              <a:spcAft>
                <a:spcPct val="0"/>
              </a:spcAft>
              <a:buClr>
                <a:schemeClr val="folHlink"/>
              </a:buClr>
              <a:buSzPct val="9000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Obecná a anorganická chemie (pro 3.ročník oboru Mechanik seřizovač a Technik - puškař) </a:t>
            </a:r>
            <a:r>
              <a:rPr lang="cs-CZ" sz="2800" dirty="0" smtClean="0">
                <a:latin typeface="Arial" charset="0"/>
                <a:cs typeface="Arial" charset="0"/>
              </a:rPr>
              <a:t>je představit žákům, kteří se v této oblasti vzdělávají, obecnou a anorganickou chemii.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základní </a:t>
            </a:r>
            <a:r>
              <a:rPr lang="cs-CZ" sz="2800" smtClean="0">
                <a:latin typeface="Arial" charset="0"/>
                <a:cs typeface="Arial" charset="0"/>
              </a:rPr>
              <a:t>chemické pojmy. 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Chemie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92896"/>
            <a:ext cx="8686800" cy="3587229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zabývá se podstatou hmoty, jejími vlastnostmi,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složením, přípravou, strukturou</a:t>
            </a: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dělění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chemie: anorganická, organické, analytická, fyzikální, biochemie…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LÁTKA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86800" cy="4824536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hmota určitých vlastností, které nezávisí na jejím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tvaru, ale na jejím složení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nahodilé vlastnosti látek – skupenství, hmotnost…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smtClean="0">
                <a:latin typeface="Arial" pitchFamily="34" charset="0"/>
                <a:cs typeface="Arial" pitchFamily="34" charset="0"/>
              </a:rPr>
              <a:t>charakteristické vlastnosti -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hustota, bod varu, tání…. </a:t>
            </a:r>
          </a:p>
          <a:p>
            <a:pPr marL="914400" lvl="2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látky – přírodní nebo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umělé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nízkomolekulární (vzácné plyny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iontové (soli: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NaOH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KCl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,…)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kovové  (Al,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,…)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vysokomolekulární (polymery)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4610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a chemický 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8686800" cy="230688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fyzikální děj – změna fyzikálních vlastností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(tvar, skupenství…)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chemický děj – dochází k reakcím, při kterých vznikají  jiné  látky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ATOM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9685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stavební částice látek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mají vlastní vnitřní stavbu, na které se podílí elementární částice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ložení atomu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jádro - protony         obal - elektrony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- neutrony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- kvarky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atomy se liší počtem jednotlivých částic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96752"/>
            <a:ext cx="6394310" cy="5328592"/>
          </a:xfrm>
        </p:spPr>
      </p:pic>
    </p:spTree>
    <p:extLst>
      <p:ext uri="{BB962C8B-B14F-4D97-AF65-F5344CB8AC3E}">
        <p14:creationId xmlns:p14="http://schemas.microsoft.com/office/powerpoint/2010/main" val="260770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00600"/>
          </a:xfrm>
        </p:spPr>
        <p:txBody>
          <a:bodyPr>
            <a:norm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protonové číslo – udává počet protonů a udává pořadí prvku v Mendělejevově periodické soustavě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nukleony – protony a neutrony v jádře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nukleonové číslo – udává počet nukleonů v jádře atomu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valenční vrstva – vnější vrstva atomového obalu a v ní jsou valenční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nejstálejší atomy mají ve valenční vrstvě 8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elektronů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atom je elektricky neutrální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4589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relativní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atomová hmotnost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: je podíl klidové hmotnosti atomu a atomové hmotnostní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konstanty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jeden atom přibližně odpovídá počtu nukleonů v 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jádře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prvků v přírodě je dána poměrným zastoupením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izotopů prvku</a:t>
            </a:r>
          </a:p>
        </p:txBody>
      </p:sp>
    </p:spTree>
    <p:extLst>
      <p:ext uri="{BB962C8B-B14F-4D97-AF65-F5344CB8AC3E}">
        <p14:creationId xmlns:p14="http://schemas.microsoft.com/office/powerpoint/2010/main" val="244736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>
                <a:latin typeface="Arial" pitchFamily="34" charset="0"/>
                <a:cs typeface="Arial" pitchFamily="34" charset="0"/>
              </a:rPr>
              <a:t>Nabité částice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587680" cy="295495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kation – kladně nabitá částice, vznikne odtržením elektronů (Na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anion – záporně nabitá částice, která vzniká z atomu přijetím elektronů (O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-II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Molekula</a:t>
            </a:r>
            <a:br>
              <a:rPr lang="cs-CZ" sz="2800" b="1" dirty="0" smtClean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částice složená z atomů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obsahuje více než jedno jádro atomu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molekula prvku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je tvořena atomy jednoho druhu např. 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molekula sloučeniny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   obsahuje atomy různých  prvků např. H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olární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hmotnost: </a:t>
            </a:r>
            <a:r>
              <a:rPr lang="cs-CZ" sz="2800" dirty="0"/>
              <a:t>je fyzikální veličina, která udává hmotnost jednotkového látkového množství dané látky (tedy hmotnost 1 molu)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latin typeface="Arial" pitchFamily="34" charset="0"/>
                <a:cs typeface="Arial" pitchFamily="34" charset="0"/>
              </a:rPr>
              <a:t>Směsi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5184575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soustava dvou nebo více látek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směsi homogenní – opticky nerozeznáme jejich složky (roztoky, slitiny)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směsi heterogenní – složky rozeznáme (žula)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lvl="4"/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lvl="4"/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lvl="4"/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1828800" lvl="4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žula - typický příklad heterogenní směsi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725144"/>
            <a:ext cx="1656144" cy="165614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oddělování složek směsí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747046"/>
          </a:xfrm>
        </p:spPr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iltrace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usazování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dstřeďování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estilace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rystalizace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sublimace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0545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3047619" cy="3428572"/>
          </a:xfrm>
        </p:spPr>
      </p:pic>
      <p:sp>
        <p:nvSpPr>
          <p:cNvPr id="5" name="Obdélník 4"/>
          <p:cNvSpPr/>
          <p:nvPr/>
        </p:nvSpPr>
        <p:spPr>
          <a:xfrm>
            <a:off x="251520" y="501317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destilace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50170"/>
            <a:ext cx="3086100" cy="301942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5004048" y="5949280"/>
            <a:ext cx="1800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filtrace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835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780928"/>
            <a:ext cx="8686800" cy="3299197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akých fyzikálních vlastností látek se využívá při oddělování směsí: destilace, usazování?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0907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23528" y="152742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KLIKORKA, J., HÁJEK, B., VOTINSKÝ, J., Obecná a anorganická chemie, SNTL/ALFA, Praha: 1985 </a:t>
            </a:r>
          </a:p>
          <a:p>
            <a:r>
              <a:rPr lang="cs-CZ" dirty="0" smtClean="0"/>
              <a:t>KOTLÍK, B., RŮŽIČKOVÁ, K., Chemie I v kostce, Fragment, Havlíčkův Brod: 1996: ISBN 80-7200-056-X</a:t>
            </a:r>
          </a:p>
          <a:p>
            <a:r>
              <a:rPr lang="cs-CZ" dirty="0" err="1" smtClean="0"/>
              <a:t>Fabini</a:t>
            </a:r>
            <a:r>
              <a:rPr lang="cs-CZ" dirty="0" smtClean="0"/>
              <a:t>, J., </a:t>
            </a:r>
            <a:r>
              <a:rPr lang="cs-CZ" dirty="0" err="1" smtClean="0"/>
              <a:t>Šteplová</a:t>
            </a:r>
            <a:r>
              <a:rPr lang="cs-CZ" dirty="0" smtClean="0"/>
              <a:t>, D., Sokolík, R., Anorganická </a:t>
            </a:r>
            <a:r>
              <a:rPr lang="cs-CZ" dirty="0" err="1" smtClean="0"/>
              <a:t>chémia</a:t>
            </a:r>
            <a:r>
              <a:rPr lang="cs-CZ" dirty="0" smtClean="0"/>
              <a:t>, SPN, Bratislava: 1969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574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Arial" charset="0"/>
              </a:rPr>
              <a:t>Seznam zdrojů pro 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2012-8-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://www.universetoday.com/56747/atom-structure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2012-8-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cs.wikipedia.org/wiki/Soubor:Granite_gran_violet.jpg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16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/>
              <a:t>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2012-8-</a:t>
            </a:r>
            <a:r>
              <a:rPr lang="en-US" sz="180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cs.wikipedia.org/wiki/Soubor:Filtrace.jpg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cs.wikipedia.org/wiki/Soubor:Simple_chem_distillation.PNG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3339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119</TotalTime>
  <Words>498</Words>
  <Application>Microsoft Office PowerPoint</Application>
  <PresentationFormat>Předvádění na obrazovce (4:3)</PresentationFormat>
  <Paragraphs>116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ANOTACE:</vt:lpstr>
      <vt:lpstr>Chemie</vt:lpstr>
      <vt:lpstr>LÁTKA</vt:lpstr>
      <vt:lpstr>Prezentace aplikace PowerPoint</vt:lpstr>
      <vt:lpstr>Fyzikální a chemický děj</vt:lpstr>
      <vt:lpstr>ATOM</vt:lpstr>
      <vt:lpstr>Prezentace aplikace PowerPoint</vt:lpstr>
      <vt:lpstr>Prezentace aplikace PowerPoint</vt:lpstr>
      <vt:lpstr>Prezentace aplikace PowerPoint</vt:lpstr>
      <vt:lpstr>Prezentace aplikace PowerPoint</vt:lpstr>
      <vt:lpstr>Nabité částice </vt:lpstr>
      <vt:lpstr>Molekula </vt:lpstr>
      <vt:lpstr>Směsi </vt:lpstr>
      <vt:lpstr>oddělování složek směsí</vt:lpstr>
      <vt:lpstr>Prezentace aplikace PowerPoint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igi</dc:creator>
  <cp:lastModifiedBy>Pavel</cp:lastModifiedBy>
  <cp:revision>28</cp:revision>
  <dcterms:created xsi:type="dcterms:W3CDTF">2012-08-23T09:38:08Z</dcterms:created>
  <dcterms:modified xsi:type="dcterms:W3CDTF">2013-11-18T06:25:26Z</dcterms:modified>
</cp:coreProperties>
</file>