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70" r:id="rId5"/>
    <p:sldId id="257" r:id="rId6"/>
    <p:sldId id="258" r:id="rId7"/>
    <p:sldId id="259" r:id="rId8"/>
    <p:sldId id="260" r:id="rId9"/>
    <p:sldId id="261" r:id="rId10"/>
    <p:sldId id="273" r:id="rId11"/>
    <p:sldId id="262" r:id="rId12"/>
    <p:sldId id="267" r:id="rId13"/>
    <p:sldId id="263" r:id="rId14"/>
    <p:sldId id="274" r:id="rId15"/>
    <p:sldId id="271" r:id="rId16"/>
    <p:sldId id="272" r:id="rId17"/>
    <p:sldId id="264" r:id="rId18"/>
    <p:sldId id="275" r:id="rId19"/>
    <p:sldId id="268" r:id="rId20"/>
    <p:sldId id="26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00B546E-A04F-4AE5-A229-A679F8582BC4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0723CBF-BB49-4C1D-BE56-8F2CF9AC2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0181853"/>
              </p:ext>
            </p:extLst>
          </p:nvPr>
        </p:nvGraphicFramePr>
        <p:xfrm>
          <a:off x="397693" y="1340768"/>
          <a:ext cx="8493125" cy="4166013"/>
        </p:xfrm>
        <a:graphic>
          <a:graphicData uri="http://schemas.openxmlformats.org/drawingml/2006/table">
            <a:tbl>
              <a:tblPr/>
              <a:tblGrid>
                <a:gridCol w="2736200"/>
                <a:gridCol w="5756925"/>
              </a:tblGrid>
              <a:tr h="518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SŠ-COPT Uherský Brod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Autoři: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Edita NAĎOVÁ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Chemické vazby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8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Obecná a anorganická chemie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(pro 3.ročník oboru Mechanik seřizovač a Technik - puškař)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CZ.1.07./1.5.00/34.0727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10.9.2012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395536" y="580526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Uvedení autoři, není-li uvedeno jinak, jsou autory tohoto výukového materiálu a všech jeho částí. Tento projekt je spolufinancován ESF a státním rozpočtem ČR</a:t>
            </a:r>
            <a:endParaRPr lang="cs-CZ" dirty="0"/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624"/>
            <a:ext cx="5472608" cy="119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472608"/>
          </a:xfrm>
        </p:spPr>
        <p:txBody>
          <a:bodyPr>
            <a:noAutofit/>
          </a:bodyPr>
          <a:lstStyle/>
          <a:p>
            <a:pPr marL="0" lvl="0" indent="0" fontAlgn="base">
              <a:lnSpc>
                <a:spcPct val="120000"/>
              </a:lnSpc>
              <a:spcAft>
                <a:spcPct val="0"/>
              </a:spcAft>
              <a:buClr>
                <a:schemeClr val="folHlink"/>
              </a:buClr>
              <a:buSzPct val="9000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Záměrem této sady výukových materiálů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Obecná a anorganická chemie (pro 3.ročník oboru Mechanik seřizovač a Technik - puškař) </a:t>
            </a:r>
            <a:r>
              <a:rPr lang="cs-CZ" sz="2800" dirty="0" smtClean="0">
                <a:latin typeface="Arial" charset="0"/>
                <a:cs typeface="Arial" charset="0"/>
              </a:rPr>
              <a:t>je představit žákům, kteří se v této oblasti vzdělávají, obecnou a anorganickou chemii.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Jednotlivé prezentace v této sadě popíší postupně tematické oblasti, které jsou probírány v běžné výuce chemie na naší SŠ.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Konkrétně tato prezentace je zaměřena na chemické vazby.</a:t>
            </a:r>
            <a:endParaRPr lang="cs-CZ" sz="28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ANOTACE: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332656"/>
            <a:ext cx="7124328" cy="720079"/>
          </a:xfrm>
        </p:spPr>
        <p:txBody>
          <a:bodyPr>
            <a:normAutofit fontScale="90000"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Chemické vazby</a:t>
            </a:r>
            <a:br>
              <a:rPr lang="cs-CZ" sz="2800" b="1" dirty="0">
                <a:latin typeface="Arial" pitchFamily="34" charset="0"/>
                <a:cs typeface="Arial" pitchFamily="34" charset="0"/>
              </a:rPr>
            </a:b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196752"/>
            <a:ext cx="7776864" cy="540060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Spojení atomů do větších celků – molekul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realizováno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prostřednictvím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valenčních elektronů.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Toto spojení se nazývá chemická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vazba.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Druhy vazeb: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	jednoduchá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		dvojná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		trojná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Podmínky vzniku chemické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vazby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Atomy </a:t>
            </a:r>
            <a:r>
              <a:rPr lang="cs-CZ" dirty="0">
                <a:latin typeface="Arial" pitchFamily="34" charset="0"/>
                <a:cs typeface="Arial" pitchFamily="34" charset="0"/>
              </a:rPr>
              <a:t>se přiblíží tak, aby se překryly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marL="82296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valenční orbitaly.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Elektrony </a:t>
            </a:r>
            <a:r>
              <a:rPr lang="cs-CZ" dirty="0">
                <a:latin typeface="Arial" pitchFamily="34" charset="0"/>
                <a:cs typeface="Arial" pitchFamily="34" charset="0"/>
              </a:rPr>
              <a:t>v orbitalech musí být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82296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uspořádány </a:t>
            </a:r>
            <a:r>
              <a:rPr lang="cs-CZ" dirty="0">
                <a:latin typeface="Arial" pitchFamily="34" charset="0"/>
                <a:cs typeface="Arial" pitchFamily="34" charset="0"/>
              </a:rPr>
              <a:t>tak, aby mohly vzniknout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82296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vazebné </a:t>
            </a:r>
            <a:r>
              <a:rPr lang="cs-CZ">
                <a:latin typeface="Arial" pitchFamily="34" charset="0"/>
                <a:cs typeface="Arial" pitchFamily="34" charset="0"/>
              </a:rPr>
              <a:t>elektronové </a:t>
            </a:r>
            <a:r>
              <a:rPr lang="cs-CZ" smtClean="0">
                <a:latin typeface="Arial" pitchFamily="34" charset="0"/>
                <a:cs typeface="Arial" pitchFamily="34" charset="0"/>
              </a:rPr>
              <a:t>páry.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Typy vazeb: 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iontová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        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	kovalentní </a:t>
            </a:r>
          </a:p>
          <a:p>
            <a:pPr marL="82296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             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	kovová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845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Vazba iontová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908720"/>
            <a:ext cx="7890080" cy="533968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prvek elektropozitivní předá své valenční elektrony z poslední elektronové vrstvy prvku elektronegativnímu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vznikají elektricky nabité částice –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ionty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kladně nabitý iont-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kation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záporně nabitý iont –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anion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Vlastnosti iontových sloučenin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789512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vytváří krystaly s charakteristickou krystalovou mřížkou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mají vysoký bod tání, vysokou hustotu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jsou pevné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tvoří elektricky vodivé roztoky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Vazba kovalentní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349336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vážou se prvky elektronegativní se stejnou nebo málo rozdílnou elektronegativitou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dochází k překrytí orbitalů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elektrony musí být uspořádány tak, aby mohly vzniknout elektronové páry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Rozdělení vazeb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vazba jednoduchá kovalentní – vznikne jeden vazebný elektronový pár   H-H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vazba dvojná  kovalentní - při vzniku dvou vazebných elektronových párů   O=O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vazba trojná kovalentní– při vzniku tří vazebných elektronových párů   N≡N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Vlastnosti sloučenin s kovalentní vazbou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340768"/>
            <a:ext cx="7890080" cy="532859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tvoří jednoduché molekuly i makromolekuly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látky těkavé i plynné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mají nízký bod varu i tání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většinou nerozpustné ve vodě a rozpustné v organických rozpouštědlech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 kapalném skupenství nevedou elektrický proud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2952750" cy="35433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60648"/>
            <a:ext cx="2314575" cy="28765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717032"/>
            <a:ext cx="231457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964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Elektronegativita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24744"/>
            <a:ext cx="7818072" cy="34213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je schopnost atomu přitahovat elektrony chemické vazby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 periodicky závislá na stavbě atomu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polarita chemické vazby se určuje z rozdílu elektronegativit vázaných atomů    ∆X</a:t>
            </a:r>
          </a:p>
          <a:p>
            <a:endParaRPr lang="cs-CZ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eriodictabul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196752"/>
            <a:ext cx="7604401" cy="43936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476672"/>
            <a:ext cx="7498080" cy="57717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Vazba kovalentní nepolární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rozdíl elektronegativit atomů je menší než 0,4   např.:  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Vazba kovalentní polární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rozdíl elektronegativit atomů je větší než 0,4 a menší než 1,7   např.: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HCl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Vazba iontová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rozdíl hodnot elektronegativit vázaných atomů je větší než 1,7   např.: KF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88640"/>
            <a:ext cx="2914650" cy="31623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911767"/>
            <a:ext cx="5067300" cy="172402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763044" y="338341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iontová vazba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82687" y="57332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kovalentní vazba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9285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Příklad vazeb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12776"/>
            <a:ext cx="7992888" cy="483562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Fluorid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litný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sz="2800" baseline="-25000" dirty="0" err="1" smtClean="0">
                <a:latin typeface="Arial" pitchFamily="34" charset="0"/>
                <a:cs typeface="Arial" pitchFamily="34" charset="0"/>
              </a:rPr>
              <a:t>elektronagativita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F……4</a:t>
            </a:r>
          </a:p>
          <a:p>
            <a:pPr marL="82296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		∆X=3  iontová vazba</a:t>
            </a:r>
          </a:p>
          <a:p>
            <a:pPr marL="82296" indent="0">
              <a:buNone/>
            </a:pPr>
            <a:r>
              <a:rPr lang="cs-CZ" sz="2800" baseline="-25000" dirty="0" err="1">
                <a:latin typeface="Arial" pitchFamily="34" charset="0"/>
                <a:cs typeface="Arial" pitchFamily="34" charset="0"/>
              </a:rPr>
              <a:t>eleltronegativita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……1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Oxid uhličitý</a:t>
            </a:r>
          </a:p>
          <a:p>
            <a:pPr marL="82296" indent="0">
              <a:buNone/>
            </a:pPr>
            <a:r>
              <a:rPr lang="cs-CZ" sz="2800" baseline="-25000" dirty="0" err="1">
                <a:latin typeface="Arial" pitchFamily="34" charset="0"/>
                <a:cs typeface="Arial" pitchFamily="34" charset="0"/>
              </a:rPr>
              <a:t>elektronagativita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O……3,5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				∆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X=1  kovalentní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vazba</a:t>
            </a:r>
          </a:p>
          <a:p>
            <a:pPr marL="82296" indent="0">
              <a:buNone/>
            </a:pPr>
            <a:r>
              <a:rPr lang="cs-CZ" sz="2800" baseline="-25000" dirty="0" err="1">
                <a:latin typeface="Arial" pitchFamily="34" charset="0"/>
                <a:cs typeface="Arial" pitchFamily="34" charset="0"/>
              </a:rPr>
              <a:t>eleltronegativita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C……2,5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53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Určete druhy vazeb u sloučenin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HF - kyselina fluorovodíková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NaCl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- chlorid sodný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101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Vazba kovová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7606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podstatou je překrývání valenčních orbitalů jako u kovalentní vazby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krystalových mřížkách kovů jsou pevně uspořádány kationy 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kovy snadno ztrácejí valenční elektrony, uvolněné elektrony tvoří tzv. elektronový oblak, který se může pohybovat celým krystalem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vodivost, kujnost, tažnost kovů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962" y="1124744"/>
            <a:ext cx="3648075" cy="2343150"/>
          </a:xfrm>
        </p:spPr>
      </p:pic>
      <p:sp>
        <p:nvSpPr>
          <p:cNvPr id="5" name="Obdélník 4"/>
          <p:cNvSpPr/>
          <p:nvPr/>
        </p:nvSpPr>
        <p:spPr>
          <a:xfrm>
            <a:off x="2286000" y="41490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kovová vazba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268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Zdroje pro textovou část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KLIKORKA, J., HÁJEK, B., VOTINSKÝ, J., Obecná a anorganická chemie, SNTL/ALFA, Praha: 1985 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KOTLÍK, B., RŮŽIČKOVÁ, K., Chemie I v kostce, Fragment, Havlíčkův Brod: 1996: ISBN 80-7200-056-X</a:t>
            </a:r>
          </a:p>
          <a:p>
            <a:r>
              <a:rPr lang="cs-CZ" sz="2800" dirty="0" err="1">
                <a:latin typeface="Arial" pitchFamily="34" charset="0"/>
                <a:cs typeface="Arial" pitchFamily="34" charset="0"/>
              </a:rPr>
              <a:t>Fabini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J.,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Šteplová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D., Sokolík, R., Anorganická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chémia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SPN, Bratislava: 1969</a:t>
            </a:r>
          </a:p>
          <a:p>
            <a:pPr marL="82296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430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>
                <a:latin typeface="Arial" charset="0"/>
              </a:rPr>
              <a:t>Seznam zdrojů pro použité obrázky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1800" u="sng" dirty="0" smtClean="0">
                <a:latin typeface="Arial" pitchFamily="34" charset="0"/>
                <a:cs typeface="Arial" pitchFamily="34" charset="0"/>
              </a:rPr>
              <a:t>12</a:t>
            </a: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1800" dirty="0"/>
              <a:t>cit.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2012-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9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1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82296" indent="0">
              <a:buNone/>
            </a:pPr>
            <a:r>
              <a:rPr lang="en-US" sz="1800" dirty="0" smtClean="0"/>
              <a:t>&lt;</a:t>
            </a:r>
            <a:r>
              <a:rPr lang="cs-CZ" sz="1800" dirty="0" smtClean="0"/>
              <a:t>http</a:t>
            </a:r>
            <a:r>
              <a:rPr lang="cs-CZ" sz="1800" dirty="0"/>
              <a:t>://</a:t>
            </a:r>
            <a:r>
              <a:rPr lang="cs-CZ" sz="1800" dirty="0" smtClean="0"/>
              <a:t>periodic.sweb.cz/tisk.htm</a:t>
            </a:r>
            <a:r>
              <a:rPr lang="en-US" sz="1800" dirty="0" smtClean="0"/>
              <a:t>&gt;</a:t>
            </a:r>
            <a:endParaRPr lang="cs-CZ" sz="1800" dirty="0" smtClean="0"/>
          </a:p>
          <a:p>
            <a:r>
              <a:rPr lang="cs-CZ" sz="1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1800" u="sng" dirty="0" smtClean="0">
                <a:latin typeface="Arial" pitchFamily="34" charset="0"/>
                <a:cs typeface="Arial" pitchFamily="34" charset="0"/>
              </a:rPr>
              <a:t>10,14,18</a:t>
            </a:r>
            <a:r>
              <a:rPr lang="cs-CZ" sz="1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1800" dirty="0"/>
              <a:t>cit.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2012-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9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1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82296" indent="0">
              <a:buNone/>
            </a:pPr>
            <a:r>
              <a:rPr lang="en-US" sz="1800" dirty="0"/>
              <a:t>&lt;</a:t>
            </a:r>
            <a:r>
              <a:rPr lang="cs-CZ" sz="1800" dirty="0" smtClean="0"/>
              <a:t>http</a:t>
            </a:r>
            <a:r>
              <a:rPr lang="cs-CZ" sz="1800" dirty="0"/>
              <a:t>://</a:t>
            </a:r>
            <a:r>
              <a:rPr lang="cs-CZ" sz="1800" dirty="0" smtClean="0"/>
              <a:t>www.chemierol.wz.cz/8%20slozeni%20latek_chemicka%20vazba.htm</a:t>
            </a:r>
            <a:r>
              <a:rPr lang="en-US" sz="1800" dirty="0" smtClean="0"/>
              <a:t>&gt;</a:t>
            </a:r>
            <a:endParaRPr lang="cs-CZ" sz="1800" dirty="0" smtClean="0"/>
          </a:p>
          <a:p>
            <a:pPr marL="82296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358861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121</TotalTime>
  <Words>471</Words>
  <Application>Microsoft Office PowerPoint</Application>
  <PresentationFormat>Předvádění na obrazovce (4:3)</PresentationFormat>
  <Paragraphs>130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Slunovrat</vt:lpstr>
      <vt:lpstr>Prezentace aplikace PowerPoint</vt:lpstr>
      <vt:lpstr>ANOTACE:</vt:lpstr>
      <vt:lpstr>Chemické vazby </vt:lpstr>
      <vt:lpstr>Prezentace aplikace PowerPoint</vt:lpstr>
      <vt:lpstr>Vazba iontová</vt:lpstr>
      <vt:lpstr>Vlastnosti iontových sloučenin</vt:lpstr>
      <vt:lpstr>Vazba kovalentní</vt:lpstr>
      <vt:lpstr>Rozdělení vazeb</vt:lpstr>
      <vt:lpstr>Vlastnosti sloučenin s kovalentní vazbou</vt:lpstr>
      <vt:lpstr>Prezentace aplikace PowerPoint</vt:lpstr>
      <vt:lpstr>Elektronegativita</vt:lpstr>
      <vt:lpstr>Prezentace aplikace PowerPoint</vt:lpstr>
      <vt:lpstr>Prezentace aplikace PowerPoint</vt:lpstr>
      <vt:lpstr>Prezentace aplikace PowerPoint</vt:lpstr>
      <vt:lpstr>Příklad vazeb</vt:lpstr>
      <vt:lpstr>Určete druhy vazeb u sloučenin</vt:lpstr>
      <vt:lpstr>Vazba kovová</vt:lpstr>
      <vt:lpstr>Prezentace aplikace PowerPoint</vt:lpstr>
      <vt:lpstr>Zdroje pro textovou část</vt:lpstr>
      <vt:lpstr>Seznam zdrojů pro 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vazby</dc:title>
  <dc:creator>igi</dc:creator>
  <cp:lastModifiedBy>Pavel</cp:lastModifiedBy>
  <cp:revision>26</cp:revision>
  <dcterms:created xsi:type="dcterms:W3CDTF">2012-09-07T08:12:43Z</dcterms:created>
  <dcterms:modified xsi:type="dcterms:W3CDTF">2013-11-18T07:02:53Z</dcterms:modified>
</cp:coreProperties>
</file>