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BA162D"/>
    <a:srgbClr val="B2161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1005" autoAdjust="0"/>
  </p:normalViewPr>
  <p:slideViewPr>
    <p:cSldViewPr>
      <p:cViewPr varScale="1">
        <p:scale>
          <a:sx n="67" d="100"/>
          <a:sy n="67" d="100"/>
        </p:scale>
        <p:origin x="-1476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912"/>
    </p:cViewPr>
    <p:sldLst>
      <p:sld r:id="rId1" collapse="1"/>
    </p:sldLst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5.3.2012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11760" y="360288"/>
            <a:ext cx="4896544" cy="1440160"/>
          </a:xfrm>
        </p:spPr>
        <p:txBody>
          <a:bodyPr>
            <a:normAutofit/>
          </a:bodyPr>
          <a:lstStyle/>
          <a:p>
            <a:pPr algn="ctr"/>
            <a:endParaRPr lang="cs-CZ" sz="5400" dirty="0">
              <a:solidFill>
                <a:srgbClr val="BA162D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2611" y="2276872"/>
            <a:ext cx="7631757" cy="40873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dirty="0">
                <a:solidFill>
                  <a:srgbClr val="B21616"/>
                </a:solidFill>
              </a:rPr>
              <a:t>n</a:t>
            </a:r>
            <a:r>
              <a:rPr lang="cs-CZ" sz="2400" b="1" dirty="0" smtClean="0">
                <a:solidFill>
                  <a:srgbClr val="B21616"/>
                </a:solidFill>
              </a:rPr>
              <a:t>ázev školy:</a:t>
            </a:r>
            <a:r>
              <a:rPr lang="cs-CZ" sz="2400" dirty="0" smtClean="0">
                <a:solidFill>
                  <a:srgbClr val="B21616"/>
                </a:solidFill>
              </a:rPr>
              <a:t> Základní škola a Mateřská škola Prysk,                okres Česká Lípa, příspěvková organizace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B21616"/>
                </a:solidFill>
              </a:rPr>
              <a:t>autor:</a:t>
            </a:r>
            <a:r>
              <a:rPr lang="cs-CZ" sz="2400" dirty="0" smtClean="0">
                <a:solidFill>
                  <a:srgbClr val="B21616"/>
                </a:solidFill>
              </a:rPr>
              <a:t> Helena Petrůvová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B21616"/>
                </a:solidFill>
              </a:rPr>
              <a:t>n</a:t>
            </a:r>
            <a:r>
              <a:rPr lang="cs-CZ" sz="2400" b="1" dirty="0" smtClean="0">
                <a:solidFill>
                  <a:srgbClr val="B21616"/>
                </a:solidFill>
              </a:rPr>
              <a:t>ázev:</a:t>
            </a:r>
            <a:r>
              <a:rPr lang="cs-CZ" sz="2400" dirty="0" smtClean="0">
                <a:solidFill>
                  <a:srgbClr val="B21616"/>
                </a:solidFill>
              </a:rPr>
              <a:t> VY_52_INOVACE_27_PRVOUKA_STROMY A KEŘE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B21616"/>
                </a:solidFill>
              </a:rPr>
              <a:t>č</a:t>
            </a:r>
            <a:r>
              <a:rPr lang="cs-CZ" sz="2400" b="1" dirty="0" smtClean="0">
                <a:solidFill>
                  <a:srgbClr val="B21616"/>
                </a:solidFill>
              </a:rPr>
              <a:t>íslo projektu:</a:t>
            </a:r>
            <a:r>
              <a:rPr lang="cs-CZ" sz="2400" dirty="0" smtClean="0">
                <a:solidFill>
                  <a:srgbClr val="B21616"/>
                </a:solidFill>
              </a:rPr>
              <a:t> cz.1.07/1.4.00/21.1705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B21616"/>
                </a:solidFill>
              </a:rPr>
              <a:t>a</a:t>
            </a:r>
            <a:r>
              <a:rPr lang="cs-CZ" sz="2400" b="1" dirty="0" smtClean="0">
                <a:solidFill>
                  <a:srgbClr val="B21616"/>
                </a:solidFill>
              </a:rPr>
              <a:t>notace:</a:t>
            </a:r>
            <a:r>
              <a:rPr lang="cs-CZ" sz="2400" dirty="0" smtClean="0">
                <a:solidFill>
                  <a:srgbClr val="B21616"/>
                </a:solidFill>
              </a:rPr>
              <a:t> prezentace je určena žákům 1. a 2. ročníku ZŠ,  k poznávání a procvičování rozdílů mezi stromem a keřem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B21616"/>
                </a:solidFill>
              </a:rPr>
              <a:t>p</a:t>
            </a:r>
            <a:r>
              <a:rPr lang="cs-CZ" sz="2400" dirty="0" smtClean="0">
                <a:solidFill>
                  <a:srgbClr val="B21616"/>
                </a:solidFill>
              </a:rPr>
              <a:t>oužita galerie </a:t>
            </a:r>
            <a:r>
              <a:rPr lang="cs-CZ" sz="2400" dirty="0" smtClean="0">
                <a:solidFill>
                  <a:srgbClr val="B21616"/>
                </a:solidFill>
              </a:rPr>
              <a:t>Office</a:t>
            </a:r>
          </a:p>
          <a:p>
            <a:pPr marL="0" indent="0">
              <a:buNone/>
            </a:pPr>
            <a:r>
              <a:rPr lang="cs-CZ" sz="2400" dirty="0">
                <a:solidFill>
                  <a:srgbClr val="B21616"/>
                </a:solidFill>
              </a:rPr>
              <a:t>s</a:t>
            </a:r>
            <a:r>
              <a:rPr lang="cs-CZ" sz="2400" smtClean="0">
                <a:solidFill>
                  <a:srgbClr val="B21616"/>
                </a:solidFill>
              </a:rPr>
              <a:t>nímek </a:t>
            </a:r>
            <a:r>
              <a:rPr lang="cs-CZ" sz="2400" dirty="0" smtClean="0">
                <a:solidFill>
                  <a:srgbClr val="B21616"/>
                </a:solidFill>
              </a:rPr>
              <a:t>číslo 5 a 6 autor nákresu Helena Petrůvová</a:t>
            </a:r>
            <a:endParaRPr lang="cs-CZ" sz="2400" dirty="0" smtClean="0">
              <a:solidFill>
                <a:srgbClr val="B21616"/>
              </a:solidFill>
            </a:endParaRPr>
          </a:p>
          <a:p>
            <a:pPr marL="0" indent="0">
              <a:buNone/>
            </a:pPr>
            <a:endParaRPr lang="cs-CZ" sz="2400" dirty="0">
              <a:solidFill>
                <a:srgbClr val="B21616"/>
              </a:solidFill>
            </a:endParaRP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75097" y="332656"/>
            <a:ext cx="7044859" cy="17281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7078706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123728" y="692696"/>
            <a:ext cx="4033435" cy="4464496"/>
          </a:xfrm>
        </p:spPr>
        <p:txBody>
          <a:bodyPr>
            <a:normAutofit fontScale="90000"/>
          </a:bodyPr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/>
            </a:r>
            <a:br>
              <a:rPr lang="cs-CZ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8000" b="1" dirty="0" smtClean="0">
                <a:solidFill>
                  <a:srgbClr val="BA16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stromy </a:t>
            </a:r>
            <a:br>
              <a:rPr lang="cs-CZ" sz="8000" b="1" dirty="0" smtClean="0">
                <a:solidFill>
                  <a:srgbClr val="BA16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8000" b="1" dirty="0" smtClean="0">
                <a:solidFill>
                  <a:srgbClr val="BA16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a </a:t>
            </a:r>
            <a:br>
              <a:rPr lang="cs-CZ" sz="8000" b="1" dirty="0" smtClean="0">
                <a:solidFill>
                  <a:srgbClr val="BA16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</a:br>
            <a:r>
              <a:rPr lang="cs-CZ" sz="8000" b="1" dirty="0" smtClean="0">
                <a:solidFill>
                  <a:srgbClr val="BA16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 keře</a:t>
            </a:r>
            <a:endParaRPr lang="cs-CZ" sz="8000" b="1" dirty="0">
              <a:solidFill>
                <a:srgbClr val="BA162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lvl="1"/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711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1171600"/>
          </a:xfrm>
        </p:spPr>
        <p:txBody>
          <a:bodyPr>
            <a:normAutofit/>
          </a:bodyPr>
          <a:lstStyle/>
          <a:p>
            <a:pPr algn="ctr"/>
            <a:r>
              <a:rPr lang="cs-CZ" sz="4800" dirty="0" smtClean="0">
                <a:solidFill>
                  <a:srgbClr val="BA16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STROM</a:t>
            </a:r>
            <a:r>
              <a:rPr lang="cs-CZ" sz="4800" dirty="0" smtClean="0">
                <a:solidFill>
                  <a:srgbClr val="BA162D"/>
                </a:solidFill>
              </a:rPr>
              <a:t> A KEŘ</a:t>
            </a:r>
            <a:endParaRPr lang="cs-CZ" sz="4800" dirty="0">
              <a:solidFill>
                <a:srgbClr val="BA162D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844824"/>
            <a:ext cx="8686800" cy="423530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</a:t>
            </a:r>
            <a:r>
              <a:rPr lang="cs-CZ" sz="4400" b="1" i="1" u="sng" dirty="0" smtClean="0">
                <a:solidFill>
                  <a:srgbClr val="B21616"/>
                </a:solidFill>
              </a:rPr>
              <a:t> </a:t>
            </a:r>
            <a:r>
              <a:rPr lang="cs-CZ" sz="4000" dirty="0" smtClean="0">
                <a:solidFill>
                  <a:srgbClr val="B21616"/>
                </a:solidFill>
              </a:rPr>
              <a:t>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VĚTVE, KMEN A KOŘENY</a:t>
            </a:r>
          </a:p>
          <a:p>
            <a:pPr marL="0" indent="0" algn="ctr">
              <a:buNone/>
            </a:pPr>
            <a:endParaRPr lang="cs-CZ" b="1" dirty="0" smtClean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None/>
            </a:pPr>
            <a:r>
              <a:rPr lang="cs-CZ" sz="44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KEŘ</a:t>
            </a:r>
            <a:r>
              <a:rPr lang="cs-CZ" sz="4000" dirty="0" smtClean="0">
                <a:solidFill>
                  <a:srgbClr val="B21616"/>
                </a:solidFill>
              </a:rPr>
              <a:t>  </a:t>
            </a: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MÁ VĚTVE  A KOŘENY</a:t>
            </a: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344834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BA162D"/>
                </a:solidFill>
              </a:rPr>
              <a:t>DRUHY STROMŮ</a:t>
            </a:r>
            <a:endParaRPr lang="cs-CZ" sz="4800" b="1" dirty="0">
              <a:solidFill>
                <a:srgbClr val="BA162D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4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LISTNATÉ</a:t>
            </a:r>
          </a:p>
          <a:p>
            <a:pPr algn="ctr">
              <a:buClr>
                <a:srgbClr val="FF0000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STROMY ROSTOUCÍ V LESE </a:t>
            </a:r>
          </a:p>
          <a:p>
            <a:pPr algn="ctr">
              <a:buClr>
                <a:srgbClr val="FF0000"/>
              </a:buClr>
              <a:buFont typeface="Arial" pitchFamily="34" charset="0"/>
              <a:buChar char="•"/>
            </a:pPr>
            <a:r>
              <a:rPr lang="cs-CZ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OVOCNÉ STROMY</a:t>
            </a:r>
          </a:p>
          <a:p>
            <a:pPr algn="ctr">
              <a:buClr>
                <a:srgbClr val="FF0000"/>
              </a:buClr>
              <a:buFont typeface="Arial" pitchFamily="34" charset="0"/>
              <a:buChar char="•"/>
            </a:pPr>
            <a:endParaRPr lang="cs-CZ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 algn="ctr">
              <a:buClr>
                <a:srgbClr val="FF0000"/>
              </a:buClr>
              <a:buNone/>
            </a:pPr>
            <a:r>
              <a:rPr lang="cs-CZ" sz="4400" b="1" i="1" u="sng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JEHLIČNATÉ</a:t>
            </a:r>
          </a:p>
        </p:txBody>
      </p:sp>
    </p:spTree>
    <p:extLst>
      <p:ext uri="{BB962C8B-B14F-4D97-AF65-F5344CB8AC3E}">
        <p14:creationId xmlns:p14="http://schemas.microsoft.com/office/powerpoint/2010/main" val="4903274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BA162D"/>
                </a:solidFill>
              </a:rPr>
              <a:t>ČÁSTI STROMU</a:t>
            </a:r>
            <a:endParaRPr lang="cs-CZ" sz="4800" b="1" dirty="0">
              <a:solidFill>
                <a:srgbClr val="BA162D"/>
              </a:solidFill>
            </a:endParaRPr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15816" y="1385517"/>
            <a:ext cx="3384376" cy="537321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7" name="Přímá spojnice 6"/>
          <p:cNvCxnSpPr/>
          <p:nvPr/>
        </p:nvCxnSpPr>
        <p:spPr>
          <a:xfrm>
            <a:off x="5580112" y="5733256"/>
            <a:ext cx="3312368" cy="0"/>
          </a:xfrm>
          <a:prstGeom prst="line">
            <a:avLst/>
          </a:prstGeom>
          <a:ln w="38100">
            <a:solidFill>
              <a:schemeClr val="tx2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788024" y="4365104"/>
            <a:ext cx="410445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/>
          <p:cNvCxnSpPr/>
          <p:nvPr/>
        </p:nvCxnSpPr>
        <p:spPr>
          <a:xfrm>
            <a:off x="5580112" y="3429000"/>
            <a:ext cx="331236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4067944" y="1628800"/>
            <a:ext cx="0" cy="7200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4067944" y="1700808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18"/>
          <p:cNvCxnSpPr/>
          <p:nvPr/>
        </p:nvCxnSpPr>
        <p:spPr>
          <a:xfrm>
            <a:off x="4499992" y="1412776"/>
            <a:ext cx="0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20"/>
          <p:cNvCxnSpPr/>
          <p:nvPr/>
        </p:nvCxnSpPr>
        <p:spPr>
          <a:xfrm>
            <a:off x="4142417" y="1772816"/>
            <a:ext cx="4752528" cy="3600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Levá složená závorka 23"/>
          <p:cNvSpPr/>
          <p:nvPr/>
        </p:nvSpPr>
        <p:spPr>
          <a:xfrm>
            <a:off x="2051720" y="1628800"/>
            <a:ext cx="1224136" cy="2088232"/>
          </a:xfrm>
          <a:prstGeom prst="leftBrac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>
            <a:stCxn id="24" idx="1"/>
          </p:cNvCxnSpPr>
          <p:nvPr/>
        </p:nvCxnSpPr>
        <p:spPr>
          <a:xfrm flipH="1">
            <a:off x="0" y="2672916"/>
            <a:ext cx="205172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29"/>
          <p:cNvCxnSpPr/>
          <p:nvPr/>
        </p:nvCxnSpPr>
        <p:spPr>
          <a:xfrm>
            <a:off x="5376307" y="2624693"/>
            <a:ext cx="3518638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50306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BA162D"/>
                </a:solidFill>
              </a:rPr>
              <a:t>ČÁSTI KEŘE</a:t>
            </a:r>
            <a:endParaRPr lang="cs-CZ" sz="4800" b="1" dirty="0">
              <a:solidFill>
                <a:srgbClr val="BA162D"/>
              </a:solidFill>
            </a:endParaRPr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7" y="1628800"/>
            <a:ext cx="4464497" cy="47525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cxnSp>
        <p:nvCxnSpPr>
          <p:cNvPr id="5" name="Přímá spojnice 4"/>
          <p:cNvCxnSpPr/>
          <p:nvPr/>
        </p:nvCxnSpPr>
        <p:spPr>
          <a:xfrm>
            <a:off x="4860032" y="5445224"/>
            <a:ext cx="374441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4139952" y="4293096"/>
            <a:ext cx="4428492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5148064" y="3356992"/>
            <a:ext cx="360040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>
            <a:off x="4283968" y="2276872"/>
            <a:ext cx="4464496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199292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4800" b="1" dirty="0" smtClean="0">
                <a:solidFill>
                  <a:srgbClr val="BA16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ROZDÍL MEZI STROMEM A KEŘEM</a:t>
            </a:r>
            <a:endParaRPr lang="cs-CZ" sz="4800" b="1" dirty="0">
              <a:solidFill>
                <a:srgbClr val="BA162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13801692" cy="4525963"/>
          </a:xfrm>
        </p:spPr>
        <p:txBody>
          <a:bodyPr/>
          <a:lstStyle/>
          <a:p>
            <a:pPr marL="0" indent="0">
              <a:buNone/>
            </a:pPr>
            <a:endParaRPr lang="cs-CZ" dirty="0"/>
          </a:p>
        </p:txBody>
      </p:sp>
      <p:pic>
        <p:nvPicPr>
          <p:cNvPr id="4098" name="Picture 2" descr="C:\Users\08GM\AppData\Local\Microsoft\Windows\Temporary Internet Files\Content.IE5\IR8SAAOO\MC900423990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4344" y="1700808"/>
            <a:ext cx="3830082" cy="4608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08GM\AppData\Local\Microsoft\Windows\Temporary Internet Files\Content.IE5\IR8SAAOO\MC90029599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3716975"/>
            <a:ext cx="2770188" cy="25845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19086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BA162D"/>
                </a:solidFill>
              </a:rPr>
              <a:t>Nyní si to procvičíme…</a:t>
            </a:r>
            <a:endParaRPr lang="cs-CZ" sz="4800" b="1" dirty="0">
              <a:solidFill>
                <a:srgbClr val="BA162D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484784"/>
            <a:ext cx="8686800" cy="452596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Kdy kvetou ovocné stromy?</a:t>
            </a:r>
          </a:p>
          <a:p>
            <a:pPr marL="0" indent="0">
              <a:buNone/>
            </a:pPr>
            <a:endParaRPr lang="cs-CZ" sz="4000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sz="4000" b="1" dirty="0">
                <a:solidFill>
                  <a:srgbClr val="FF0000"/>
                </a:solidFill>
              </a:rPr>
              <a:t>Z čeho se skládá koruna stromu?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K čemu mají stromy kořeny?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1196752"/>
            <a:ext cx="1819275" cy="18775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561992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800" b="1" dirty="0" smtClean="0">
                <a:solidFill>
                  <a:srgbClr val="BA162D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48000" endA="300" endPos="55000" dir="5400000" sy="-90000" algn="bl" rotWithShape="0"/>
                </a:effectLst>
              </a:rPr>
              <a:t>VYJMENUJ</a:t>
            </a:r>
            <a:endParaRPr lang="cs-CZ" sz="4800" b="1" dirty="0">
              <a:solidFill>
                <a:srgbClr val="BA162D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48000" endA="300" endPos="55000" dir="5400000" sy="-90000" algn="bl" rotWithShape="0"/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3905" y="1543823"/>
            <a:ext cx="8686800" cy="4523333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3 listnaté stromy rostoucí v lese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3 ovocné stromy</a:t>
            </a:r>
          </a:p>
          <a:p>
            <a:pPr marL="0" indent="0" algn="ctr">
              <a:buNone/>
            </a:pPr>
            <a:endParaRPr lang="cs-CZ" sz="4000" b="1" dirty="0">
              <a:solidFill>
                <a:srgbClr val="FF0000"/>
              </a:solidFill>
            </a:endParaRPr>
          </a:p>
          <a:p>
            <a:pPr marL="0" indent="0" algn="ctr">
              <a:buNone/>
            </a:pPr>
            <a:r>
              <a:rPr lang="cs-CZ" sz="4000" b="1" dirty="0" smtClean="0">
                <a:solidFill>
                  <a:srgbClr val="FF0000"/>
                </a:solidFill>
              </a:rPr>
              <a:t>3 keře</a:t>
            </a:r>
            <a:endParaRPr lang="cs-CZ" sz="4000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08GM\AppData\Local\Microsoft\Windows\Temporary Internet Files\Content.IE5\R5DYL6IX\MC90044042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4048115"/>
            <a:ext cx="2448272" cy="26208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24186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122</TotalTime>
  <Words>133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Cesta</vt:lpstr>
      <vt:lpstr>Prezentace aplikace PowerPoint</vt:lpstr>
      <vt:lpstr>  stromy  a   keře</vt:lpstr>
      <vt:lpstr>STROM A KEŘ</vt:lpstr>
      <vt:lpstr>DRUHY STROMŮ</vt:lpstr>
      <vt:lpstr>ČÁSTI STROMU</vt:lpstr>
      <vt:lpstr>ČÁSTI KEŘE</vt:lpstr>
      <vt:lpstr>ROZDÍL MEZI STROMEM A KEŘEM</vt:lpstr>
      <vt:lpstr>Nyní si to procvičíme…</vt:lpstr>
      <vt:lpstr>VYJMENUJ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08GM</dc:creator>
  <cp:lastModifiedBy>08GM</cp:lastModifiedBy>
  <cp:revision>19</cp:revision>
  <dcterms:created xsi:type="dcterms:W3CDTF">2012-01-30T19:25:59Z</dcterms:created>
  <dcterms:modified xsi:type="dcterms:W3CDTF">2012-03-05T17:32:11Z</dcterms:modified>
</cp:coreProperties>
</file>