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>
    <p:restoredLeft sz="34559" autoAdjust="0"/>
    <p:restoredTop sz="86501" autoAdjust="0"/>
  </p:normalViewPr>
  <p:slideViewPr>
    <p:cSldViewPr>
      <p:cViewPr>
        <p:scale>
          <a:sx n="44" d="100"/>
          <a:sy n="44" d="100"/>
        </p:scale>
        <p:origin x="-828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678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9526F8-5272-48F8-B64E-7AA6200E650B}" type="datetimeFigureOut">
              <a:rPr lang="cs-CZ" smtClean="0"/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BD2973-F2F4-469A-8578-7CFB2CA1FF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87502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9526F8-5272-48F8-B64E-7AA6200E650B}" type="datetimeFigureOut">
              <a:rPr lang="cs-CZ" smtClean="0"/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BD2973-F2F4-469A-8578-7CFB2CA1FF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26832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9526F8-5272-48F8-B64E-7AA6200E650B}" type="datetimeFigureOut">
              <a:rPr lang="cs-CZ" smtClean="0"/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BD2973-F2F4-469A-8578-7CFB2CA1FF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45020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9526F8-5272-48F8-B64E-7AA6200E650B}" type="datetimeFigureOut">
              <a:rPr lang="cs-CZ" smtClean="0"/>
              <a:t>18.3.2012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BD2973-F2F4-469A-8578-7CFB2CA1FF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01088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9526F8-5272-48F8-B64E-7AA6200E650B}" type="datetimeFigureOut">
              <a:rPr lang="cs-CZ" smtClean="0"/>
              <a:t>18.3.2012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BD2973-F2F4-469A-8578-7CFB2CA1FF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0495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9526F8-5272-48F8-B64E-7AA6200E650B}" type="datetimeFigureOut">
              <a:rPr lang="cs-CZ" smtClean="0"/>
              <a:t>18.3.2012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BD2973-F2F4-469A-8578-7CFB2CA1FF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99020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9526F8-5272-48F8-B64E-7AA6200E650B}" type="datetimeFigureOut">
              <a:rPr lang="cs-CZ" smtClean="0"/>
              <a:t>18.3.2012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BD2973-F2F4-469A-8578-7CFB2CA1FF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37699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9526F8-5272-48F8-B64E-7AA6200E650B}" type="datetimeFigureOut">
              <a:rPr lang="cs-CZ" smtClean="0"/>
              <a:t>18.3.2012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BD2973-F2F4-469A-8578-7CFB2CA1FF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2239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9526F8-5272-48F8-B64E-7AA6200E650B}" type="datetimeFigureOut">
              <a:rPr lang="cs-CZ" smtClean="0"/>
              <a:t>18.3.2012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BD2973-F2F4-469A-8578-7CFB2CA1FF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73990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9526F8-5272-48F8-B64E-7AA6200E650B}" type="datetimeFigureOut">
              <a:rPr lang="cs-CZ" smtClean="0"/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BD2973-F2F4-469A-8578-7CFB2CA1FF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50145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9526F8-5272-48F8-B64E-7AA6200E650B}" type="datetimeFigureOut">
              <a:rPr lang="cs-CZ" smtClean="0"/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BD2973-F2F4-469A-8578-7CFB2CA1FF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25508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2">
                <a:lumMod val="60000"/>
                <a:lumOff val="40000"/>
              </a:schemeClr>
            </a:gs>
            <a:gs pos="100000">
              <a:schemeClr val="bg1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9526F8-5272-48F8-B64E-7AA6200E650B}" type="datetimeFigureOut">
              <a:rPr lang="cs-CZ" smtClean="0"/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BD2973-F2F4-469A-8578-7CFB2CA1FF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60134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195736" y="841484"/>
            <a:ext cx="5112568" cy="45719"/>
          </a:xfrm>
        </p:spPr>
        <p:txBody>
          <a:bodyPr>
            <a:noAutofit/>
          </a:bodyPr>
          <a:lstStyle/>
          <a:p>
            <a:r>
              <a:rPr lang="cs-CZ" sz="6000" dirty="0" smtClean="0">
                <a:solidFill>
                  <a:schemeClr val="tx2">
                    <a:lumMod val="10000"/>
                  </a:schemeClr>
                </a:solidFill>
              </a:rPr>
              <a:t/>
            </a:r>
            <a:br>
              <a:rPr lang="cs-CZ" sz="6000" dirty="0" smtClean="0">
                <a:solidFill>
                  <a:schemeClr val="tx2">
                    <a:lumMod val="10000"/>
                  </a:schemeClr>
                </a:solidFill>
              </a:rPr>
            </a:br>
            <a:endParaRPr lang="cs-CZ" sz="60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12304" y="2132856"/>
            <a:ext cx="8352928" cy="4392488"/>
          </a:xfrm>
        </p:spPr>
        <p:txBody>
          <a:bodyPr>
            <a:normAutofit/>
          </a:bodyPr>
          <a:lstStyle/>
          <a:p>
            <a:pPr algn="l"/>
            <a:r>
              <a:rPr lang="cs-CZ" sz="2400" b="1" dirty="0">
                <a:solidFill>
                  <a:schemeClr val="accent5">
                    <a:lumMod val="50000"/>
                  </a:schemeClr>
                </a:solidFill>
              </a:rPr>
              <a:t>n</a:t>
            </a:r>
            <a:r>
              <a:rPr lang="cs-CZ" sz="2400" b="1" dirty="0" smtClean="0">
                <a:solidFill>
                  <a:schemeClr val="accent5">
                    <a:lumMod val="50000"/>
                  </a:schemeClr>
                </a:solidFill>
              </a:rPr>
              <a:t>ázev  školy</a:t>
            </a:r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: Základní škola a Mateřská škola Prysk,                    okres Česká Lípa, příspěvková organizace</a:t>
            </a:r>
          </a:p>
          <a:p>
            <a:pPr algn="l"/>
            <a:r>
              <a:rPr lang="cs-CZ" sz="2400" b="1" dirty="0" smtClean="0">
                <a:solidFill>
                  <a:schemeClr val="accent5">
                    <a:lumMod val="50000"/>
                  </a:schemeClr>
                </a:solidFill>
              </a:rPr>
              <a:t>autor</a:t>
            </a:r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: Helena Petrůvová</a:t>
            </a:r>
          </a:p>
          <a:p>
            <a:pPr algn="l"/>
            <a:r>
              <a:rPr lang="cs-CZ" sz="2400" b="1" dirty="0">
                <a:solidFill>
                  <a:schemeClr val="accent5">
                    <a:lumMod val="50000"/>
                  </a:schemeClr>
                </a:solidFill>
              </a:rPr>
              <a:t>n</a:t>
            </a:r>
            <a:r>
              <a:rPr lang="cs-CZ" sz="2400" b="1" dirty="0" smtClean="0">
                <a:solidFill>
                  <a:schemeClr val="accent5">
                    <a:lumMod val="50000"/>
                  </a:schemeClr>
                </a:solidFill>
              </a:rPr>
              <a:t>ázev</a:t>
            </a:r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: VY_52_INOVACE_28_PRVOUKA_OVOCNÉ STROMY</a:t>
            </a:r>
          </a:p>
          <a:p>
            <a:pPr algn="l"/>
            <a:r>
              <a:rPr lang="cs-CZ" sz="2400" b="1" dirty="0">
                <a:solidFill>
                  <a:schemeClr val="accent5">
                    <a:lumMod val="50000"/>
                  </a:schemeClr>
                </a:solidFill>
              </a:rPr>
              <a:t>č</a:t>
            </a:r>
            <a:r>
              <a:rPr lang="cs-CZ" sz="2400" b="1" dirty="0" smtClean="0">
                <a:solidFill>
                  <a:schemeClr val="accent5">
                    <a:lumMod val="50000"/>
                  </a:schemeClr>
                </a:solidFill>
              </a:rPr>
              <a:t>íslo projektu</a:t>
            </a:r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: cz.1.07/1.4.00/21.1705</a:t>
            </a:r>
          </a:p>
          <a:p>
            <a:pPr algn="l"/>
            <a:r>
              <a:rPr lang="cs-CZ" sz="2400" b="1" dirty="0">
                <a:solidFill>
                  <a:schemeClr val="accent5">
                    <a:lumMod val="50000"/>
                  </a:schemeClr>
                </a:solidFill>
              </a:rPr>
              <a:t>a</a:t>
            </a:r>
            <a:r>
              <a:rPr lang="cs-CZ" sz="2400" b="1" dirty="0" smtClean="0">
                <a:solidFill>
                  <a:schemeClr val="accent5">
                    <a:lumMod val="50000"/>
                  </a:schemeClr>
                </a:solidFill>
              </a:rPr>
              <a:t>notace</a:t>
            </a:r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: prezentace je určena žákům 1. a 2. ročníku ZŠ                    k aktivnímu procvičení znalostí o ovocných stromech a jejich </a:t>
            </a:r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plodech</a:t>
            </a:r>
            <a:endParaRPr lang="cs-CZ" sz="2400" dirty="0" smtClean="0">
              <a:solidFill>
                <a:schemeClr val="accent5">
                  <a:lumMod val="50000"/>
                </a:schemeClr>
              </a:solidFill>
            </a:endParaRPr>
          </a:p>
          <a:p>
            <a:pPr algn="l"/>
            <a:r>
              <a:rPr lang="cs-CZ" sz="2400" dirty="0">
                <a:solidFill>
                  <a:schemeClr val="accent5">
                    <a:lumMod val="50000"/>
                  </a:schemeClr>
                </a:solidFill>
              </a:rPr>
              <a:t>p</a:t>
            </a:r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oužita galerie Office</a:t>
            </a:r>
          </a:p>
          <a:p>
            <a:pPr algn="l"/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snímek číslo 3 – obrázky nakreslila Helena </a:t>
            </a:r>
            <a:r>
              <a:rPr lang="cs-CZ" sz="2400" dirty="0" err="1" smtClean="0">
                <a:solidFill>
                  <a:schemeClr val="accent5">
                    <a:lumMod val="50000"/>
                  </a:schemeClr>
                </a:solidFill>
              </a:rPr>
              <a:t>Petrůvová</a:t>
            </a:r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</a:p>
          <a:p>
            <a:pPr algn="l"/>
            <a:endParaRPr lang="cs-CZ" sz="2400" dirty="0">
              <a:solidFill>
                <a:schemeClr val="tx2">
                  <a:lumMod val="10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0768" y="116632"/>
            <a:ext cx="6096000" cy="1495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324282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accent4">
                    <a:lumMod val="50000"/>
                  </a:schemeClr>
                </a:solidFill>
              </a:rPr>
              <a:t>OVOCNÉ STROMY</a:t>
            </a:r>
            <a:endParaRPr lang="cs-CZ" sz="60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507288" cy="504056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V sadech, na zahradách a ve vinicích pěstujeme </a:t>
            </a:r>
            <a:r>
              <a:rPr lang="cs-CZ" i="1" dirty="0" smtClean="0">
                <a:solidFill>
                  <a:schemeClr val="accent4">
                    <a:lumMod val="50000"/>
                  </a:schemeClr>
                </a:solidFill>
              </a:rPr>
              <a:t>ovocné stromy a keře</a:t>
            </a:r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.</a:t>
            </a:r>
          </a:p>
          <a:p>
            <a:pPr marL="0" indent="0">
              <a:buNone/>
            </a:pPr>
            <a:endParaRPr lang="cs-CZ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i="1" dirty="0" smtClean="0">
                <a:solidFill>
                  <a:schemeClr val="accent4">
                    <a:lumMod val="50000"/>
                  </a:schemeClr>
                </a:solidFill>
              </a:rPr>
              <a:t>Plody</a:t>
            </a:r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 sklízíme v létě a na podzim.</a:t>
            </a:r>
          </a:p>
          <a:p>
            <a:pPr marL="0" indent="0">
              <a:buNone/>
            </a:pPr>
            <a:endParaRPr lang="cs-CZ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i="1" dirty="0" smtClean="0">
                <a:solidFill>
                  <a:schemeClr val="accent4">
                    <a:lumMod val="50000"/>
                  </a:schemeClr>
                </a:solidFill>
              </a:rPr>
              <a:t>Ovocné plody </a:t>
            </a:r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jsou zdravé, obsahují mnoho vitamínů a nejzdravější jsou čerstvé hned po utržení.</a:t>
            </a:r>
          </a:p>
          <a:p>
            <a:pPr marL="0" indent="0">
              <a:buNone/>
            </a:pPr>
            <a:endParaRPr lang="cs-CZ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Používají se i k výrobě kompotů, marmelád, moštů, sirupů a vína.</a:t>
            </a:r>
          </a:p>
          <a:p>
            <a:pPr marL="0" indent="0">
              <a:buNone/>
            </a:pPr>
            <a:endParaRPr lang="cs-CZ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70466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u="sng" dirty="0" smtClean="0">
                <a:solidFill>
                  <a:schemeClr val="accent4">
                    <a:lumMod val="50000"/>
                  </a:schemeClr>
                </a:solidFill>
              </a:rPr>
              <a:t>VÝVOJ PLODU</a:t>
            </a:r>
            <a:endParaRPr lang="cs-CZ" sz="6000" b="1" u="sng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28800"/>
            <a:ext cx="91440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b="1" i="1" dirty="0" smtClean="0">
                <a:solidFill>
                  <a:schemeClr val="accent4">
                    <a:lumMod val="50000"/>
                  </a:schemeClr>
                </a:solidFill>
              </a:rPr>
              <a:t> pupeny    květy a listy            plody</a:t>
            </a:r>
            <a:endParaRPr lang="cs-CZ" sz="4000" b="1" i="1" dirty="0">
              <a:solidFill>
                <a:schemeClr val="accent4">
                  <a:lumMod val="50000"/>
                </a:schemeClr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2636912"/>
            <a:ext cx="2144323" cy="295232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0" y="2632720"/>
            <a:ext cx="1906273" cy="295232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2" y="2649310"/>
            <a:ext cx="2088233" cy="295232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29393" y="2649310"/>
            <a:ext cx="2329771" cy="29357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99304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10cípá hvězda 2"/>
          <p:cNvSpPr/>
          <p:nvPr/>
        </p:nvSpPr>
        <p:spPr>
          <a:xfrm>
            <a:off x="3143997" y="1916832"/>
            <a:ext cx="2880320" cy="2736304"/>
          </a:xfrm>
          <a:prstGeom prst="star10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</a:rPr>
              <a:t>DRUHY OVOCNÝCH STROMŮ</a:t>
            </a:r>
            <a:endParaRPr lang="cs-CZ" sz="28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4" name="10cípá hvězda 3"/>
          <p:cNvSpPr/>
          <p:nvPr/>
        </p:nvSpPr>
        <p:spPr>
          <a:xfrm>
            <a:off x="1163777" y="1016732"/>
            <a:ext cx="1800200" cy="1872208"/>
          </a:xfrm>
          <a:prstGeom prst="star10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chemeClr val="accent4">
                    <a:lumMod val="50000"/>
                  </a:schemeClr>
                </a:solidFill>
              </a:rPr>
              <a:t>jabloň</a:t>
            </a:r>
            <a:endParaRPr lang="cs-CZ" sz="3200" b="1" i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5" name="10cípá hvězda 4"/>
          <p:cNvSpPr/>
          <p:nvPr/>
        </p:nvSpPr>
        <p:spPr>
          <a:xfrm>
            <a:off x="2791889" y="-26866"/>
            <a:ext cx="1792268" cy="1872208"/>
          </a:xfrm>
          <a:prstGeom prst="star10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i="1" dirty="0" smtClean="0">
                <a:solidFill>
                  <a:schemeClr val="accent4">
                    <a:lumMod val="50000"/>
                  </a:schemeClr>
                </a:solidFill>
              </a:rPr>
              <a:t>hrušeň</a:t>
            </a:r>
            <a:endParaRPr lang="cs-CZ" sz="2800" b="1" i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6" name="10cípá hvězda 5"/>
          <p:cNvSpPr/>
          <p:nvPr/>
        </p:nvSpPr>
        <p:spPr>
          <a:xfrm>
            <a:off x="5040052" y="116632"/>
            <a:ext cx="1800200" cy="1800200"/>
          </a:xfrm>
          <a:prstGeom prst="star10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i="1" dirty="0" smtClean="0">
                <a:solidFill>
                  <a:schemeClr val="accent4">
                    <a:lumMod val="50000"/>
                  </a:schemeClr>
                </a:solidFill>
              </a:rPr>
              <a:t>třešeň</a:t>
            </a:r>
            <a:endParaRPr lang="cs-CZ" sz="2800" b="1" i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7" name="10cípá hvězda 6"/>
          <p:cNvSpPr/>
          <p:nvPr/>
        </p:nvSpPr>
        <p:spPr>
          <a:xfrm>
            <a:off x="6444208" y="3501008"/>
            <a:ext cx="1944216" cy="1836204"/>
          </a:xfrm>
          <a:prstGeom prst="star10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i="1" dirty="0" smtClean="0">
                <a:solidFill>
                  <a:schemeClr val="accent4">
                    <a:lumMod val="50000"/>
                  </a:schemeClr>
                </a:solidFill>
              </a:rPr>
              <a:t>švestka</a:t>
            </a:r>
            <a:endParaRPr lang="cs-CZ" sz="2800" b="1" i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8" name="10cípá hvězda 7"/>
          <p:cNvSpPr/>
          <p:nvPr/>
        </p:nvSpPr>
        <p:spPr>
          <a:xfrm>
            <a:off x="2063877" y="4892365"/>
            <a:ext cx="2160240" cy="1827584"/>
          </a:xfrm>
          <a:prstGeom prst="star10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i="1" dirty="0" smtClean="0">
                <a:solidFill>
                  <a:schemeClr val="accent4">
                    <a:lumMod val="50000"/>
                  </a:schemeClr>
                </a:solidFill>
              </a:rPr>
              <a:t>meruňka</a:t>
            </a:r>
            <a:endParaRPr lang="cs-CZ" sz="2800" b="1" i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9" name="10cípá hvězda 8"/>
          <p:cNvSpPr/>
          <p:nvPr/>
        </p:nvSpPr>
        <p:spPr>
          <a:xfrm>
            <a:off x="4757084" y="4892365"/>
            <a:ext cx="2160240" cy="1944216"/>
          </a:xfrm>
          <a:prstGeom prst="star10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i="1" dirty="0" smtClean="0">
                <a:solidFill>
                  <a:schemeClr val="accent4">
                    <a:lumMod val="50000"/>
                  </a:schemeClr>
                </a:solidFill>
              </a:rPr>
              <a:t>broskvoň</a:t>
            </a:r>
            <a:endParaRPr lang="cs-CZ" sz="2800" b="1" i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10" name="10cípá hvězda 9"/>
          <p:cNvSpPr/>
          <p:nvPr/>
        </p:nvSpPr>
        <p:spPr>
          <a:xfrm>
            <a:off x="6444208" y="1560923"/>
            <a:ext cx="1944216" cy="1724061"/>
          </a:xfrm>
          <a:prstGeom prst="star10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i="1" dirty="0" smtClean="0">
                <a:solidFill>
                  <a:schemeClr val="accent4">
                    <a:lumMod val="50000"/>
                  </a:schemeClr>
                </a:solidFill>
              </a:rPr>
              <a:t>višeň</a:t>
            </a:r>
            <a:endParaRPr lang="cs-CZ" sz="2800" b="1" i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11" name="10cípá hvězda 10"/>
          <p:cNvSpPr/>
          <p:nvPr/>
        </p:nvSpPr>
        <p:spPr>
          <a:xfrm>
            <a:off x="703657" y="3059448"/>
            <a:ext cx="2088232" cy="1940085"/>
          </a:xfrm>
          <a:prstGeom prst="star10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i="1" dirty="0" smtClean="0">
                <a:solidFill>
                  <a:schemeClr val="accent4">
                    <a:lumMod val="50000"/>
                  </a:schemeClr>
                </a:solidFill>
              </a:rPr>
              <a:t>ořešák</a:t>
            </a:r>
            <a:endParaRPr lang="cs-CZ" sz="2800" b="1" i="1" dirty="0">
              <a:solidFill>
                <a:schemeClr val="accent4">
                  <a:lumMod val="50000"/>
                </a:schemeClr>
              </a:solidFill>
            </a:endParaRPr>
          </a:p>
        </p:txBody>
      </p:sp>
      <p:pic>
        <p:nvPicPr>
          <p:cNvPr id="1026" name="Picture 2" descr="C:\Users\08GM\AppData\Local\Microsoft\Windows\Temporary Internet Files\Content.IE5\IR8SAAOO\MC90019158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0943" y="20608"/>
            <a:ext cx="2003057" cy="15980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8GM\AppData\Local\Microsoft\Windows\Temporary Internet Files\Content.IE5\K0O7W0UI\MC90019352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0943" y="5292790"/>
            <a:ext cx="2119770" cy="1572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8GM\AppData\Local\Microsoft\Windows\Temporary Internet Files\Content.IE5\AM1I8PN9\MC90021552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181258"/>
            <a:ext cx="1956373" cy="1315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08GM\AppData\Local\Microsoft\Windows\Temporary Internet Files\Content.IE5\IR8SAAOO\MC90019168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" y="66121"/>
            <a:ext cx="1987911" cy="18106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070958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u="sng" dirty="0" smtClean="0">
                <a:solidFill>
                  <a:schemeClr val="accent4">
                    <a:lumMod val="50000"/>
                  </a:schemeClr>
                </a:solidFill>
              </a:rPr>
              <a:t>PLOD A STROM</a:t>
            </a:r>
            <a:r>
              <a:rPr lang="cs-CZ" sz="4000" b="1" dirty="0" smtClean="0">
                <a:solidFill>
                  <a:schemeClr val="accent4">
                    <a:lumMod val="50000"/>
                  </a:schemeClr>
                </a:solidFill>
              </a:rPr>
              <a:t> - SPOJ</a:t>
            </a:r>
            <a:endParaRPr lang="cs-CZ" sz="6000" b="1" u="sng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b="1" i="1" dirty="0" smtClean="0">
                <a:solidFill>
                  <a:schemeClr val="accent4">
                    <a:lumMod val="50000"/>
                  </a:schemeClr>
                </a:solidFill>
              </a:rPr>
              <a:t>jablko                        ořešák</a:t>
            </a:r>
          </a:p>
          <a:p>
            <a:pPr marL="0" indent="0">
              <a:buNone/>
            </a:pPr>
            <a:r>
              <a:rPr lang="cs-CZ" sz="4000" b="1" i="1" dirty="0">
                <a:solidFill>
                  <a:schemeClr val="accent4">
                    <a:lumMod val="50000"/>
                  </a:schemeClr>
                </a:solidFill>
              </a:rPr>
              <a:t>h</a:t>
            </a:r>
            <a:r>
              <a:rPr lang="cs-CZ" sz="4000" b="1" i="1" dirty="0" smtClean="0">
                <a:solidFill>
                  <a:schemeClr val="accent4">
                    <a:lumMod val="50000"/>
                  </a:schemeClr>
                </a:solidFill>
              </a:rPr>
              <a:t>ruška                       meruňka</a:t>
            </a:r>
          </a:p>
          <a:p>
            <a:pPr marL="0" indent="0">
              <a:buNone/>
            </a:pPr>
            <a:r>
              <a:rPr lang="cs-CZ" sz="4000" b="1" i="1" dirty="0">
                <a:solidFill>
                  <a:schemeClr val="accent4">
                    <a:lumMod val="50000"/>
                  </a:schemeClr>
                </a:solidFill>
              </a:rPr>
              <a:t>š</a:t>
            </a:r>
            <a:r>
              <a:rPr lang="cs-CZ" sz="4000" b="1" i="1" dirty="0" smtClean="0">
                <a:solidFill>
                  <a:schemeClr val="accent4">
                    <a:lumMod val="50000"/>
                  </a:schemeClr>
                </a:solidFill>
              </a:rPr>
              <a:t>vestka                      jabloň</a:t>
            </a:r>
          </a:p>
          <a:p>
            <a:pPr marL="0" indent="0">
              <a:buNone/>
            </a:pPr>
            <a:r>
              <a:rPr lang="cs-CZ" sz="4000" b="1" i="1" dirty="0">
                <a:solidFill>
                  <a:schemeClr val="accent4">
                    <a:lumMod val="50000"/>
                  </a:schemeClr>
                </a:solidFill>
              </a:rPr>
              <a:t>o</a:t>
            </a:r>
            <a:r>
              <a:rPr lang="cs-CZ" sz="4000" b="1" i="1" dirty="0" smtClean="0">
                <a:solidFill>
                  <a:schemeClr val="accent4">
                    <a:lumMod val="50000"/>
                  </a:schemeClr>
                </a:solidFill>
              </a:rPr>
              <a:t>řech                         broskvoň</a:t>
            </a:r>
          </a:p>
          <a:p>
            <a:pPr marL="0" indent="0">
              <a:buNone/>
            </a:pPr>
            <a:r>
              <a:rPr lang="cs-CZ" sz="4000" b="1" i="1" dirty="0">
                <a:solidFill>
                  <a:schemeClr val="accent4">
                    <a:lumMod val="50000"/>
                  </a:schemeClr>
                </a:solidFill>
              </a:rPr>
              <a:t>m</a:t>
            </a:r>
            <a:r>
              <a:rPr lang="cs-CZ" sz="4000" b="1" i="1" dirty="0" smtClean="0">
                <a:solidFill>
                  <a:schemeClr val="accent4">
                    <a:lumMod val="50000"/>
                  </a:schemeClr>
                </a:solidFill>
              </a:rPr>
              <a:t>eruňka                   hruška</a:t>
            </a:r>
          </a:p>
          <a:p>
            <a:pPr marL="0" indent="0">
              <a:buNone/>
            </a:pPr>
            <a:r>
              <a:rPr lang="cs-CZ" sz="4000" b="1" i="1" dirty="0">
                <a:solidFill>
                  <a:schemeClr val="accent4">
                    <a:lumMod val="50000"/>
                  </a:schemeClr>
                </a:solidFill>
              </a:rPr>
              <a:t>t</a:t>
            </a:r>
            <a:r>
              <a:rPr lang="cs-CZ" sz="4000" b="1" i="1" dirty="0" smtClean="0">
                <a:solidFill>
                  <a:schemeClr val="accent4">
                    <a:lumMod val="50000"/>
                  </a:schemeClr>
                </a:solidFill>
              </a:rPr>
              <a:t>řešně                        švestka</a:t>
            </a:r>
          </a:p>
          <a:p>
            <a:pPr marL="0" indent="0">
              <a:buNone/>
            </a:pPr>
            <a:r>
              <a:rPr lang="cs-CZ" sz="4000" b="1" i="1" dirty="0">
                <a:solidFill>
                  <a:schemeClr val="accent4">
                    <a:lumMod val="50000"/>
                  </a:schemeClr>
                </a:solidFill>
              </a:rPr>
              <a:t>b</a:t>
            </a:r>
            <a:r>
              <a:rPr lang="cs-CZ" sz="4000" b="1" i="1" dirty="0" smtClean="0">
                <a:solidFill>
                  <a:schemeClr val="accent4">
                    <a:lumMod val="50000"/>
                  </a:schemeClr>
                </a:solidFill>
              </a:rPr>
              <a:t>roskev                     třešeň   </a:t>
            </a:r>
          </a:p>
          <a:p>
            <a:pPr marL="0" indent="0">
              <a:buNone/>
            </a:pPr>
            <a:endParaRPr lang="cs-CZ" sz="4000" b="1" i="1" dirty="0">
              <a:solidFill>
                <a:schemeClr val="accent4">
                  <a:lumMod val="50000"/>
                </a:schemeClr>
              </a:solidFill>
            </a:endParaRPr>
          </a:p>
        </p:txBody>
      </p:sp>
      <p:pic>
        <p:nvPicPr>
          <p:cNvPr id="2052" name="Picture 4" descr="C:\Users\08GM\AppData\Local\Microsoft\Windows\Temporary Internet Files\Content.IE5\S7687CZ2\MC900425918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2394642"/>
            <a:ext cx="2123728" cy="33454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819091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u="sng" dirty="0" smtClean="0">
                <a:solidFill>
                  <a:schemeClr val="accent4">
                    <a:lumMod val="50000"/>
                  </a:schemeClr>
                </a:solidFill>
              </a:rPr>
              <a:t>OTÁZKY NA ZÁVĚR</a:t>
            </a:r>
            <a:endParaRPr lang="cs-CZ" sz="5400" b="1" u="sng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95536" y="1567333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i="1" dirty="0" smtClean="0">
                <a:solidFill>
                  <a:schemeClr val="accent4">
                    <a:lumMod val="50000"/>
                  </a:schemeClr>
                </a:solidFill>
              </a:rPr>
              <a:t>Které ovoce a ze kterých stromů na podzim sklízíme?</a:t>
            </a:r>
          </a:p>
          <a:p>
            <a:pPr marL="0" indent="0">
              <a:buNone/>
            </a:pPr>
            <a:endParaRPr lang="cs-CZ" sz="4000" i="1" dirty="0">
              <a:solidFill>
                <a:schemeClr val="accent4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4000" i="1" dirty="0" smtClean="0">
                <a:solidFill>
                  <a:schemeClr val="accent4">
                    <a:lumMod val="50000"/>
                  </a:schemeClr>
                </a:solidFill>
              </a:rPr>
              <a:t>Popiš vývoj plodu.</a:t>
            </a:r>
          </a:p>
          <a:p>
            <a:pPr marL="0" indent="0">
              <a:buNone/>
            </a:pPr>
            <a:endParaRPr lang="cs-CZ" sz="4000" i="1" dirty="0">
              <a:solidFill>
                <a:schemeClr val="accent4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4000" i="1" dirty="0" smtClean="0">
                <a:solidFill>
                  <a:schemeClr val="accent4">
                    <a:lumMod val="50000"/>
                  </a:schemeClr>
                </a:solidFill>
              </a:rPr>
              <a:t>Jaké části má strom?</a:t>
            </a:r>
            <a:endParaRPr lang="cs-CZ" sz="4000" i="1" dirty="0">
              <a:solidFill>
                <a:schemeClr val="accent4">
                  <a:lumMod val="50000"/>
                </a:schemeClr>
              </a:solidFill>
            </a:endParaRPr>
          </a:p>
        </p:txBody>
      </p:sp>
      <p:pic>
        <p:nvPicPr>
          <p:cNvPr id="1027" name="Picture 3" descr="C:\Users\08GM\AppData\Local\Microsoft\Windows\Temporary Internet Files\Content.IE5\AM1I8PN9\MC900437805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2367" y="3789040"/>
            <a:ext cx="3151062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266362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251</TotalTime>
  <Words>177</Words>
  <Application>Microsoft Office PowerPoint</Application>
  <PresentationFormat>Předvádění na obrazovce (4:3)</PresentationFormat>
  <Paragraphs>41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 </vt:lpstr>
      <vt:lpstr>OVOCNÉ STROMY</vt:lpstr>
      <vt:lpstr>VÝVOJ PLODU</vt:lpstr>
      <vt:lpstr>Prezentace aplikace PowerPoint</vt:lpstr>
      <vt:lpstr>PLOD A STROM - SPOJ</vt:lpstr>
      <vt:lpstr>OTÁZKY NA ZÁVĚR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OVOCNÉ STROMY</dc:title>
  <dc:creator>08GM</dc:creator>
  <cp:lastModifiedBy>Učitel</cp:lastModifiedBy>
  <cp:revision>30</cp:revision>
  <dcterms:created xsi:type="dcterms:W3CDTF">2012-02-08T09:03:00Z</dcterms:created>
  <dcterms:modified xsi:type="dcterms:W3CDTF">2012-03-18T21:29:36Z</dcterms:modified>
</cp:coreProperties>
</file>