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6" r:id="rId10"/>
    <p:sldId id="267" r:id="rId11"/>
    <p:sldId id="268" r:id="rId12"/>
    <p:sldId id="269" r:id="rId13"/>
    <p:sldId id="270" r:id="rId14"/>
    <p:sldId id="264" r:id="rId15"/>
    <p:sldId id="263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3479A-CDC7-4204-9012-EDC1E407E54F}" type="datetimeFigureOut">
              <a:rPr lang="cs-CZ" smtClean="0"/>
              <a:t>21.11.2013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550BC-A1F6-4862-9E75-F32CAE79A9D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3.wdp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microsoft.com/office/2007/relationships/hdphoto" Target="../media/hdphoto17.wdp"/><Relationship Id="rId18" Type="http://schemas.openxmlformats.org/officeDocument/2006/relationships/image" Target="../media/image21.jpeg"/><Relationship Id="rId3" Type="http://schemas.microsoft.com/office/2007/relationships/hdphoto" Target="../media/hdphoto12.wdp"/><Relationship Id="rId7" Type="http://schemas.microsoft.com/office/2007/relationships/hdphoto" Target="../media/hdphoto14.wdp"/><Relationship Id="rId12" Type="http://schemas.openxmlformats.org/officeDocument/2006/relationships/image" Target="../media/image18.jpeg"/><Relationship Id="rId17" Type="http://schemas.microsoft.com/office/2007/relationships/hdphoto" Target="../media/hdphoto19.wdp"/><Relationship Id="rId2" Type="http://schemas.openxmlformats.org/officeDocument/2006/relationships/image" Target="../media/image13.jpeg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microsoft.com/office/2007/relationships/hdphoto" Target="../media/hdphoto16.wdp"/><Relationship Id="rId5" Type="http://schemas.microsoft.com/office/2007/relationships/hdphoto" Target="../media/hdphoto13.wdp"/><Relationship Id="rId15" Type="http://schemas.microsoft.com/office/2007/relationships/hdphoto" Target="../media/hdphoto18.wdp"/><Relationship Id="rId10" Type="http://schemas.openxmlformats.org/officeDocument/2006/relationships/image" Target="../media/image17.jpeg"/><Relationship Id="rId19" Type="http://schemas.microsoft.com/office/2007/relationships/hdphoto" Target="../media/hdphoto20.wdp"/><Relationship Id="rId4" Type="http://schemas.openxmlformats.org/officeDocument/2006/relationships/image" Target="../media/image14.jpeg"/><Relationship Id="rId9" Type="http://schemas.microsoft.com/office/2007/relationships/hdphoto" Target="../media/hdphoto15.wdp"/><Relationship Id="rId1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08520" y="-99392"/>
            <a:ext cx="9252520" cy="695739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Název DUM: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VY_32_INOVACE_XVI_2_08_Kresba obličeje</a:t>
            </a: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Šablona číslo: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XVI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Sada číslo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: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2 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Pořadové číslo DUM: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08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endParaRPr lang="cs-CZ" dirty="0" smtClean="0">
              <a:solidFill>
                <a:schemeClr val="bg1"/>
              </a:solidFill>
              <a:latin typeface="Book Antiqua" pitchFamily="18" charset="0"/>
            </a:endParaRP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Autor: 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  <a:latin typeface="Book Antiqua" pitchFamily="18" charset="0"/>
              </a:rPr>
              <a:t>Pácaltová</a:t>
            </a:r>
            <a:endParaRPr lang="cs-CZ" dirty="0">
              <a:solidFill>
                <a:schemeClr val="bg1"/>
              </a:solidFill>
              <a:latin typeface="Book Antiqua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180" y="612754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0652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99392"/>
            <a:ext cx="9144000" cy="705678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5983" y="541218"/>
            <a:ext cx="8568952" cy="5832648"/>
          </a:xfrm>
          <a:prstGeom prst="rect">
            <a:avLst/>
          </a:prstGeom>
          <a:solidFill>
            <a:schemeClr val="tx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Anotace: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Výukový materiál obsahuje návod na kresbu obličeje.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Očekávaný výstup: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Žák kreslí obličej podle pokynů učebního materiálu. Zároveň si všímá proporcí obličeje, pozoruje je i  na sobě pomocí zrcátka.    Žák nakreslí portrét sebe nebo spolužáka.</a:t>
            </a:r>
          </a:p>
          <a:p>
            <a:pPr algn="l"/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9 – 11 let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Klíčová slova: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kresba obličeje, proporce obličeje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Pomůcky a materiál: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2</a:t>
            </a:r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bílé papíry A4, tužka č. 1, guma, zrcátko</a:t>
            </a:r>
          </a:p>
          <a:p>
            <a:pPr algn="l"/>
            <a:endParaRPr lang="cs-CZ" sz="1900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 90 minut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 Žáci pracují podle pokynů učebního materiálu. Následně se pokusí o portrét spolužáka nebo autoportrét (pomocí zrcátka). 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>
              <a:solidFill>
                <a:schemeClr val="bg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027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b="1" i="0" dirty="0" smtClean="0"/>
              <a:t>Motivace:                                                           </a:t>
            </a:r>
            <a:r>
              <a:rPr lang="cs-CZ" sz="3000" i="0" dirty="0" smtClean="0"/>
              <a:t>Rozmanitost v přírodě i mezi lidmi, odlišnost lidí (charakterové vlastnosti, vzhled - barva pleti, vlasů, očí, postava, obličej).                                   Jedinečnost každé osoby.                            Podobnost v určitých znacích.                         Proporce těla, obličeje.</a:t>
            </a:r>
          </a:p>
          <a:p>
            <a:pPr marL="0" indent="0">
              <a:buNone/>
            </a:pPr>
            <a:endParaRPr lang="cs-CZ" sz="3000" b="1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6459375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b="1" i="0" dirty="0" smtClean="0"/>
              <a:t>Pomůcky: </a:t>
            </a:r>
            <a:r>
              <a:rPr lang="cs-CZ" sz="3000" i="0" dirty="0" smtClean="0"/>
              <a:t>2 bílé</a:t>
            </a:r>
            <a:r>
              <a:rPr lang="cs-CZ" sz="3000" b="1" i="0" dirty="0" smtClean="0"/>
              <a:t> </a:t>
            </a:r>
            <a:r>
              <a:rPr lang="cs-CZ" sz="3000" i="0" dirty="0" smtClean="0"/>
              <a:t>papíry A4, tužka č. 1, guma, zrcátko </a:t>
            </a:r>
            <a:endParaRPr lang="cs-CZ" sz="3000" b="1" i="0" dirty="0" smtClean="0"/>
          </a:p>
          <a:p>
            <a:endParaRPr lang="cs-CZ" sz="3000" b="1" i="0" dirty="0" smtClean="0"/>
          </a:p>
          <a:p>
            <a:r>
              <a:rPr lang="cs-CZ" sz="3000" b="1" i="0" dirty="0" smtClean="0"/>
              <a:t>Postupujte podle následujících pokynů.</a:t>
            </a:r>
            <a:endParaRPr lang="cs-CZ" sz="3000" b="1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95444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Načrtni obrys obličeje (kulatý, oválný).</a:t>
            </a:r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5" name="Obrázek 4" descr="C:\Users\PacaltovaZ\Desktop\Nová složka\P1080531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5" b="2854"/>
          <a:stretch/>
        </p:blipFill>
        <p:spPr bwMode="auto">
          <a:xfrm>
            <a:off x="3995936" y="2564904"/>
            <a:ext cx="3048897" cy="404276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826192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293328"/>
            <a:ext cx="7992888" cy="3886200"/>
          </a:xfrm>
        </p:spPr>
        <p:txBody>
          <a:bodyPr>
            <a:normAutofit/>
          </a:bodyPr>
          <a:lstStyle/>
          <a:p>
            <a:r>
              <a:rPr lang="cs-CZ" sz="3000" i="0" dirty="0"/>
              <a:t>Rozděl obličej </a:t>
            </a:r>
            <a:r>
              <a:rPr lang="cs-CZ" sz="3000" i="0" dirty="0" smtClean="0"/>
              <a:t>čarami (linkami) </a:t>
            </a:r>
            <a:r>
              <a:rPr lang="cs-CZ" sz="3000" i="0" dirty="0"/>
              <a:t>podle obrázku.</a:t>
            </a:r>
          </a:p>
          <a:p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5" name="Obrázek 4" descr="C:\Users\PacaltovaZ\Desktop\Nová složka\P1080533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29" r="2473" b="2388"/>
          <a:stretch/>
        </p:blipFill>
        <p:spPr bwMode="auto">
          <a:xfrm>
            <a:off x="4064429" y="2658485"/>
            <a:ext cx="2955668" cy="40621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PacaltovaZ\Desktop\Nová složka\P1080544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62" t="19248" r="88734" b="64481"/>
          <a:stretch/>
        </p:blipFill>
        <p:spPr bwMode="auto">
          <a:xfrm>
            <a:off x="3416357" y="3106949"/>
            <a:ext cx="233362" cy="6587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Levá složená závorka 6"/>
          <p:cNvSpPr/>
          <p:nvPr/>
        </p:nvSpPr>
        <p:spPr>
          <a:xfrm>
            <a:off x="3776397" y="3045616"/>
            <a:ext cx="221740" cy="720080"/>
          </a:xfrm>
          <a:prstGeom prst="leftBrace">
            <a:avLst/>
          </a:prstGeom>
          <a:ln w="31750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>
            <a:off x="3776397" y="3892944"/>
            <a:ext cx="221740" cy="720080"/>
          </a:xfrm>
          <a:prstGeom prst="leftBrace">
            <a:avLst/>
          </a:prstGeom>
          <a:ln w="31750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evá složená závorka 9"/>
          <p:cNvSpPr/>
          <p:nvPr/>
        </p:nvSpPr>
        <p:spPr>
          <a:xfrm>
            <a:off x="3772106" y="5534929"/>
            <a:ext cx="221740" cy="720080"/>
          </a:xfrm>
          <a:prstGeom prst="leftBrace">
            <a:avLst/>
          </a:prstGeom>
          <a:ln w="31750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evá složená závorka 10"/>
          <p:cNvSpPr/>
          <p:nvPr/>
        </p:nvSpPr>
        <p:spPr>
          <a:xfrm>
            <a:off x="3766068" y="4706984"/>
            <a:ext cx="221740" cy="720080"/>
          </a:xfrm>
          <a:prstGeom prst="leftBrace">
            <a:avLst/>
          </a:prstGeom>
          <a:ln w="31750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C:\Users\PacaltovaZ\Desktop\Nová složka\P1080544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62" t="19248" r="88734" b="64481"/>
          <a:stretch/>
        </p:blipFill>
        <p:spPr bwMode="auto">
          <a:xfrm>
            <a:off x="3416357" y="3937756"/>
            <a:ext cx="233362" cy="6587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6" descr="C:\Users\PacaltovaZ\Desktop\Nová složka\P1080544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62" t="19248" r="88734" b="64481"/>
          <a:stretch/>
        </p:blipFill>
        <p:spPr bwMode="auto">
          <a:xfrm>
            <a:off x="3416357" y="5534929"/>
            <a:ext cx="233362" cy="6587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Obrázek 17" descr="C:\Users\PacaltovaZ\Desktop\Nová složka\P1080544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62" t="19248" r="88734" b="64481"/>
          <a:stretch/>
        </p:blipFill>
        <p:spPr bwMode="auto">
          <a:xfrm>
            <a:off x="3416357" y="4737650"/>
            <a:ext cx="233362" cy="6587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Levá složená závorka 22"/>
          <p:cNvSpPr/>
          <p:nvPr/>
        </p:nvSpPr>
        <p:spPr>
          <a:xfrm>
            <a:off x="4860032" y="2072149"/>
            <a:ext cx="221740" cy="961323"/>
          </a:xfrm>
          <a:prstGeom prst="leftBrace">
            <a:avLst/>
          </a:prstGeom>
          <a:ln w="31750" cmpd="sng">
            <a:solidFill>
              <a:schemeClr val="bg1"/>
            </a:solidFill>
          </a:ln>
          <a:scene3d>
            <a:camera prst="orthographicFront">
              <a:rot lat="0" lon="108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Levá složená závorka 23"/>
          <p:cNvSpPr/>
          <p:nvPr/>
        </p:nvSpPr>
        <p:spPr>
          <a:xfrm>
            <a:off x="5942834" y="2072148"/>
            <a:ext cx="221740" cy="961323"/>
          </a:xfrm>
          <a:prstGeom prst="leftBrace">
            <a:avLst/>
          </a:prstGeom>
          <a:ln w="31750" cmpd="sng">
            <a:solidFill>
              <a:schemeClr val="bg1"/>
            </a:solidFill>
          </a:ln>
          <a:scene3d>
            <a:camera prst="orthographicFront">
              <a:rot lat="0" lon="108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 descr="C:\Users\PacaltovaZ\Desktop\Nová složka\P1080544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05" t="2978" r="65703" b="87370"/>
          <a:stretch/>
        </p:blipFill>
        <p:spPr bwMode="auto">
          <a:xfrm>
            <a:off x="4813739" y="1834024"/>
            <a:ext cx="314325" cy="4762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6" name="Obrázek 25" descr="C:\Users\PacaltovaZ\Desktop\Nová složka\P1080544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05" t="2978" r="65703" b="87370"/>
          <a:stretch/>
        </p:blipFill>
        <p:spPr bwMode="auto">
          <a:xfrm>
            <a:off x="5896541" y="1834024"/>
            <a:ext cx="314325" cy="4762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9" name="Zástupný symbol pro obsah 2"/>
          <p:cNvSpPr txBox="1">
            <a:spLocks/>
          </p:cNvSpPr>
          <p:nvPr/>
        </p:nvSpPr>
        <p:spPr>
          <a:xfrm>
            <a:off x="7236296" y="2756402"/>
            <a:ext cx="363151" cy="554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i="0" dirty="0" smtClean="0"/>
              <a:t>1</a:t>
            </a:r>
          </a:p>
          <a:p>
            <a:pPr marL="0" indent="0">
              <a:buFont typeface="Arial" pitchFamily="34" charset="0"/>
              <a:buNone/>
            </a:pPr>
            <a:endParaRPr lang="cs-CZ" sz="3000" i="0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7236296" y="3493675"/>
            <a:ext cx="351656" cy="5440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i="0" dirty="0"/>
              <a:t>2</a:t>
            </a:r>
            <a:endParaRPr lang="cs-CZ" sz="3000" i="0" dirty="0" smtClean="0"/>
          </a:p>
          <a:p>
            <a:pPr marL="0" indent="0">
              <a:buFont typeface="Arial" pitchFamily="34" charset="0"/>
              <a:buNone/>
            </a:pPr>
            <a:endParaRPr lang="cs-CZ" sz="3000" i="0" dirty="0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7236296" y="4290267"/>
            <a:ext cx="351656" cy="5440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i="0" dirty="0"/>
              <a:t>3</a:t>
            </a:r>
            <a:endParaRPr lang="cs-CZ" sz="3000" i="0" dirty="0" smtClean="0"/>
          </a:p>
          <a:p>
            <a:pPr marL="0" indent="0">
              <a:buFont typeface="Arial" pitchFamily="34" charset="0"/>
              <a:buNone/>
            </a:pPr>
            <a:endParaRPr lang="cs-CZ" sz="3000" i="0" dirty="0"/>
          </a:p>
        </p:txBody>
      </p:sp>
      <p:sp>
        <p:nvSpPr>
          <p:cNvPr id="32" name="Zástupný symbol pro obsah 2"/>
          <p:cNvSpPr txBox="1">
            <a:spLocks/>
          </p:cNvSpPr>
          <p:nvPr/>
        </p:nvSpPr>
        <p:spPr>
          <a:xfrm>
            <a:off x="7236296" y="5262908"/>
            <a:ext cx="351656" cy="5440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i="0" dirty="0"/>
              <a:t>4</a:t>
            </a:r>
            <a:endParaRPr lang="cs-CZ" sz="3000" i="0" dirty="0" smtClean="0"/>
          </a:p>
          <a:p>
            <a:pPr marL="0" indent="0">
              <a:buFont typeface="Arial" pitchFamily="34" charset="0"/>
              <a:buNone/>
            </a:pPr>
            <a:endParaRPr lang="cs-CZ" sz="3000" i="0" dirty="0"/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7236296" y="6170710"/>
            <a:ext cx="351656" cy="5440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i="0" dirty="0" smtClean="0"/>
              <a:t>5</a:t>
            </a:r>
          </a:p>
          <a:p>
            <a:pPr marL="0" indent="0">
              <a:buFont typeface="Arial" pitchFamily="34" charset="0"/>
              <a:buNone/>
            </a:pPr>
            <a:endParaRPr lang="cs-CZ" sz="3000" i="0" dirty="0"/>
          </a:p>
        </p:txBody>
      </p:sp>
    </p:spTree>
    <p:extLst>
      <p:ext uri="{BB962C8B-B14F-4D97-AF65-F5344CB8AC3E}">
        <p14:creationId xmlns:p14="http://schemas.microsoft.com/office/powerpoint/2010/main" val="11191072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23" grpId="0" animBg="1"/>
      <p:bldP spid="24" grpId="0" animBg="1"/>
      <p:bldP spid="29" grpId="0"/>
      <p:bldP spid="30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b="1" i="0" dirty="0"/>
              <a:t>Kresli podle vytvořených </a:t>
            </a:r>
            <a:r>
              <a:rPr lang="cs-CZ" sz="3000" b="1" i="0" dirty="0" smtClean="0"/>
              <a:t>čar (linek).</a:t>
            </a:r>
          </a:p>
          <a:p>
            <a:r>
              <a:rPr lang="cs-CZ" sz="3000" i="0" dirty="0" smtClean="0"/>
              <a:t>Na 3. lince OČI.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4" name="Obrázek 3" descr="C:\Users\PacaltovaZ\Desktop\Nová složka\P1080534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1" r="2900" b="2285"/>
          <a:stretch/>
        </p:blipFill>
        <p:spPr bwMode="auto">
          <a:xfrm>
            <a:off x="4211960" y="2492895"/>
            <a:ext cx="2967248" cy="40664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167207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Mezi 3. a 4. linkou NOS.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5" name="Obrázek 4" descr="C:\Users\PacaltovaZ\Desktop\Nová složka\P1080535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31" r="2215" b="3854"/>
          <a:stretch/>
        </p:blipFill>
        <p:spPr bwMode="auto">
          <a:xfrm>
            <a:off x="4211960" y="2502580"/>
            <a:ext cx="2973022" cy="4001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383510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Pod 4. linkou ÚSTA.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6" name="Obrázek 5" descr="C:\Users\PacaltovaZ\Desktop\Nová složka\P1080536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30" r="2170" b="3648"/>
          <a:stretch/>
        </p:blipFill>
        <p:spPr bwMode="auto">
          <a:xfrm>
            <a:off x="4139952" y="2443613"/>
            <a:ext cx="3008791" cy="400972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80445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Mezi 3. a 4. linkou UŠI.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5" name="Obrázek 4" descr="C:\Users\PacaltovaZ\Desktop\Nová složka\P1080537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8" r="1658" b="1706"/>
          <a:stretch/>
        </p:blipFill>
        <p:spPr bwMode="auto">
          <a:xfrm>
            <a:off x="4067944" y="2420888"/>
            <a:ext cx="2989564" cy="40905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280283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Nad 2. linkou je VLASOVÁ ČÁST.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6" name="Obrázek 5" descr="C:\Users\PacaltovaZ\Desktop\Nová složka\P1080539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4" b="2610"/>
          <a:stretch/>
        </p:blipFill>
        <p:spPr bwMode="auto">
          <a:xfrm>
            <a:off x="3851920" y="2564904"/>
            <a:ext cx="3062662" cy="40529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70764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Dokresli obočí a řasy.</a:t>
            </a:r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7" name="Obrázek 6" descr="C:\Users\PacaltovaZ\Desktop\Nová složka\P1080543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46" t="22525" r="21424" b="49360"/>
          <a:stretch/>
        </p:blipFill>
        <p:spPr bwMode="auto">
          <a:xfrm>
            <a:off x="2277935" y="2722277"/>
            <a:ext cx="4953561" cy="32906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429166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000" i="0" dirty="0" smtClean="0"/>
          </a:p>
          <a:p>
            <a:pPr marL="0" indent="0">
              <a:buNone/>
            </a:pPr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5" name="Obrázek 4" descr="C:\Users\PacaltovaZ\Desktop\Nová složka\P1080543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237"/>
          <a:stretch/>
        </p:blipFill>
        <p:spPr bwMode="auto">
          <a:xfrm>
            <a:off x="2195736" y="1028700"/>
            <a:ext cx="4472940" cy="58293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78841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i="0" dirty="0" smtClean="0"/>
              <a:t>Teď si vezmi zrcátko a nakresli vlastní portrét.</a:t>
            </a:r>
          </a:p>
          <a:p>
            <a:endParaRPr lang="cs-CZ" sz="3000" i="0" dirty="0"/>
          </a:p>
          <a:p>
            <a:r>
              <a:rPr lang="cs-CZ" sz="3000" i="0" dirty="0" smtClean="0"/>
              <a:t>Nezapomeň si všímat odlišností                      od kresleného vzoru (nižší čelo, kulatější tváře, pihy</a:t>
            </a:r>
            <a:r>
              <a:rPr lang="cs-CZ" sz="3000" i="0" dirty="0"/>
              <a:t> </a:t>
            </a:r>
            <a:r>
              <a:rPr lang="cs-CZ" sz="3000" i="0" dirty="0" smtClean="0"/>
              <a:t>na nose, brýle, náušnice atd.)        a zachytit je na papír.</a:t>
            </a:r>
            <a:endParaRPr lang="cs-CZ" sz="3000" i="0" dirty="0"/>
          </a:p>
          <a:p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44198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b="1" i="0" dirty="0" smtClean="0"/>
              <a:t>Ukázky prací žáků 5.C ZŠ Jičín, Husova:</a:t>
            </a:r>
            <a:endParaRPr lang="cs-CZ" sz="3000" i="0" dirty="0"/>
          </a:p>
          <a:p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  <p:pic>
        <p:nvPicPr>
          <p:cNvPr id="1029" name="Picture 5" descr="D:\5.C\Kresba obličeje\Snímek 01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87" t="9524" r="21217" b="12805"/>
          <a:stretch/>
        </p:blipFill>
        <p:spPr bwMode="auto">
          <a:xfrm>
            <a:off x="-25233" y="2329727"/>
            <a:ext cx="2844299" cy="442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5.C\Kresba obličeje\Snímek 02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503" t="16322" r="6012" b="5900"/>
          <a:stretch/>
        </p:blipFill>
        <p:spPr bwMode="auto">
          <a:xfrm>
            <a:off x="5849256" y="2322084"/>
            <a:ext cx="3294744" cy="440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5.C\Kresba obličeje\Snímek 01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801" t="4445" r="15574" b="13016"/>
          <a:stretch/>
        </p:blipFill>
        <p:spPr bwMode="auto">
          <a:xfrm>
            <a:off x="2819066" y="2340044"/>
            <a:ext cx="3030190" cy="440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D:\5.C\Kresba obličeje\Snímek 016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49" t="11341" r="13316" b="14497"/>
          <a:stretch/>
        </p:blipFill>
        <p:spPr bwMode="auto">
          <a:xfrm>
            <a:off x="6054177" y="2343249"/>
            <a:ext cx="3083070" cy="440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5.C\Kresba obličeje\Snímek 003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07" t="13545" r="16291" b="15017"/>
          <a:stretch/>
        </p:blipFill>
        <p:spPr bwMode="auto">
          <a:xfrm>
            <a:off x="80125" y="2343248"/>
            <a:ext cx="2953549" cy="438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5.C\Kresba obličeje\Snímek 007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91" t="11640" r="13315" b="7512"/>
          <a:stretch/>
        </p:blipFill>
        <p:spPr bwMode="auto">
          <a:xfrm>
            <a:off x="3033674" y="2322084"/>
            <a:ext cx="3033890" cy="444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5.C\Kresba obličeje\Snímek 008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90" t="9101" r="17266" b="14286"/>
          <a:stretch/>
        </p:blipFill>
        <p:spPr bwMode="auto">
          <a:xfrm>
            <a:off x="2953395" y="2343249"/>
            <a:ext cx="3252387" cy="440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D:\5.C\Kresba obličeje\Snímek 020.jpg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51" t="5503" r="10776" b="14920"/>
          <a:stretch/>
        </p:blipFill>
        <p:spPr bwMode="auto">
          <a:xfrm>
            <a:off x="-224801" y="2322085"/>
            <a:ext cx="3178196" cy="4409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D:\5.C\Kresba obličeje\Snímek 019.jpg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776" t="8888" r="13316" b="9454"/>
          <a:stretch/>
        </p:blipFill>
        <p:spPr bwMode="auto">
          <a:xfrm>
            <a:off x="6228184" y="2341750"/>
            <a:ext cx="3076436" cy="441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168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632848" cy="3886200"/>
          </a:xfrm>
        </p:spPr>
        <p:txBody>
          <a:bodyPr>
            <a:normAutofit/>
          </a:bodyPr>
          <a:lstStyle/>
          <a:p>
            <a:r>
              <a:rPr lang="cs-CZ" sz="3000" b="1" i="0" dirty="0" smtClean="0"/>
              <a:t>Zdroj:                                                                    </a:t>
            </a:r>
            <a:r>
              <a:rPr lang="cs-CZ" sz="3000" i="0" dirty="0" smtClean="0"/>
              <a:t>Fotografie autorky</a:t>
            </a:r>
            <a:endParaRPr lang="cs-CZ" sz="3000" i="0" dirty="0"/>
          </a:p>
          <a:p>
            <a:endParaRPr lang="cs-CZ" sz="3000" i="0" dirty="0"/>
          </a:p>
          <a:p>
            <a:pPr marL="0" indent="0">
              <a:buNone/>
            </a:pPr>
            <a:endParaRPr lang="cs-CZ" sz="30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620688"/>
            <a:ext cx="4449612" cy="792088"/>
          </a:xfrm>
        </p:spPr>
        <p:txBody>
          <a:bodyPr>
            <a:normAutofit/>
          </a:bodyPr>
          <a:lstStyle/>
          <a:p>
            <a:pPr algn="r"/>
            <a:r>
              <a:rPr lang="cs-CZ" sz="2600" dirty="0" smtClean="0"/>
              <a:t>Kresba obličeje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0469274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955</TotalTime>
  <Words>271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Tradeshow</vt:lpstr>
      <vt:lpstr>Prezentace aplikace PowerPoint</vt:lpstr>
      <vt:lpstr>Prezentace aplikace PowerPoint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  <vt:lpstr>Kresba obličeje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29</cp:revision>
  <dcterms:created xsi:type="dcterms:W3CDTF">2013-08-09T20:04:00Z</dcterms:created>
  <dcterms:modified xsi:type="dcterms:W3CDTF">2013-11-21T13:38:17Z</dcterms:modified>
</cp:coreProperties>
</file>