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6" r:id="rId3"/>
    <p:sldId id="276" r:id="rId4"/>
    <p:sldId id="268" r:id="rId5"/>
    <p:sldId id="269" r:id="rId6"/>
    <p:sldId id="270" r:id="rId7"/>
    <p:sldId id="267" r:id="rId8"/>
    <p:sldId id="272" r:id="rId9"/>
    <p:sldId id="273" r:id="rId10"/>
    <p:sldId id="274" r:id="rId11"/>
    <p:sldId id="275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FF"/>
    <a:srgbClr val="FF6699"/>
    <a:srgbClr val="CC3300"/>
    <a:srgbClr val="99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4364479-903A-478F-911C-9F104D549821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995EAE-9810-4745-94B1-6542061375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im.foto.mapy.cz/big/4d864fe0e3be343c773c0100.jpg" TargetMode="External"/><Relationship Id="rId7" Type="http://schemas.openxmlformats.org/officeDocument/2006/relationships/image" Target="../media/image3.png"/><Relationship Id="rId2" Type="http://schemas.openxmlformats.org/officeDocument/2006/relationships/hyperlink" Target="http://foto.mapy.cz/original?id=179032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hyperlink" Target="http://im.foto.mapy.cz/big/4ac4e83c7b82f50de4fd0000.jpg" TargetMode="External"/><Relationship Id="rId4" Type="http://schemas.openxmlformats.org/officeDocument/2006/relationships/hyperlink" Target="http://im.foto.mapy.cz/big/4ac4dc5c9c14ce78d4c30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VLASTIVĚDA </a:t>
            </a:r>
            <a:b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</a:br>
            <a:r>
              <a:rPr kumimoji="0" lang="cs-CZ" sz="6600" b="1" i="0" u="none" strike="noStrike" kern="0" cap="none" spc="0" normalizeH="0" baseline="0" noProof="0" dirty="0" smtClean="0">
                <a:ln>
                  <a:noFill/>
                </a:ln>
                <a:solidFill>
                  <a:srgbClr val="99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</a:rPr>
              <a:t>5. ROČNÍK</a:t>
            </a:r>
            <a:endParaRPr kumimoji="0" lang="cs-CZ" sz="6600" b="0" i="0" u="none" strike="noStrike" kern="0" cap="none" spc="0" normalizeH="0" baseline="0" noProof="0" dirty="0">
              <a:ln>
                <a:noFill/>
              </a:ln>
              <a:solidFill>
                <a:srgbClr val="9966FF"/>
              </a:solidFill>
              <a:effectLst/>
              <a:uLnTx/>
              <a:uFillTx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VY_32_INOVACE_02_07</a:t>
            </a:r>
            <a:r>
              <a:rPr lang="cs-CZ" kern="0" noProof="0" smtClean="0">
                <a:solidFill>
                  <a:prstClr val="black"/>
                </a:solidFill>
              </a:rPr>
              <a:t>_Česká </a:t>
            </a:r>
            <a:r>
              <a:rPr lang="cs-CZ" kern="0" noProof="0" dirty="0" smtClean="0">
                <a:solidFill>
                  <a:prstClr val="black"/>
                </a:solidFill>
              </a:rPr>
              <a:t>Lípa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9320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5936" y="256292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052736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č.1- </a:t>
            </a:r>
            <a:r>
              <a:rPr lang="cs-CZ" b="1" dirty="0"/>
              <a:t>na tomto snímku </a:t>
            </a:r>
            <a:r>
              <a:rPr lang="cs-CZ" b="1" dirty="0" smtClean="0"/>
              <a:t>jsou všechna slova a sousloví volně pohyblivá, žák má za úkol zakroužkovat všechna slova či sousloví, </a:t>
            </a:r>
            <a:r>
              <a:rPr lang="cs-CZ" b="1" dirty="0" err="1" smtClean="0"/>
              <a:t>kterálzenajít</a:t>
            </a:r>
            <a:r>
              <a:rPr lang="cs-CZ" b="1" dirty="0" smtClean="0"/>
              <a:t> </a:t>
            </a:r>
            <a:r>
              <a:rPr lang="cs-CZ" b="1" dirty="0" smtClean="0"/>
              <a:t>v České Lípě</a:t>
            </a:r>
          </a:p>
          <a:p>
            <a:endParaRPr lang="cs-CZ" b="1" dirty="0"/>
          </a:p>
          <a:p>
            <a:r>
              <a:rPr lang="cs-CZ" b="1" dirty="0" smtClean="0"/>
              <a:t>č.2- </a:t>
            </a:r>
            <a:r>
              <a:rPr lang="cs-CZ" b="1" dirty="0"/>
              <a:t>na tomto snímku </a:t>
            </a:r>
            <a:r>
              <a:rPr lang="cs-CZ" b="1" dirty="0" smtClean="0"/>
              <a:t>nejsou všechna slova a sousloví volně pohyblivá, úkolem žáka je spojit slova či sousloví, která spolu souvisí ( všechna slova či sousloví mohou žáci najít v České Lípě)</a:t>
            </a:r>
          </a:p>
          <a:p>
            <a:endParaRPr lang="cs-CZ" b="1" dirty="0"/>
          </a:p>
          <a:p>
            <a:r>
              <a:rPr lang="cs-CZ" b="1" dirty="0" smtClean="0"/>
              <a:t>č.3- </a:t>
            </a:r>
            <a:r>
              <a:rPr lang="cs-CZ" b="1" dirty="0"/>
              <a:t>na tomto snímku </a:t>
            </a:r>
            <a:r>
              <a:rPr lang="cs-CZ" b="1" dirty="0" smtClean="0"/>
              <a:t>je zobrazena mapa České Lípy s názvy budov či míst, která mohou v České Lípě najít, slova nejsou volně pohyblivá, proto je úkolem žáků daná místa či budovy na mapě vyznačit</a:t>
            </a:r>
          </a:p>
          <a:p>
            <a:endParaRPr lang="cs-CZ" b="1" dirty="0"/>
          </a:p>
          <a:p>
            <a:r>
              <a:rPr lang="cs-CZ" b="1" dirty="0" smtClean="0"/>
              <a:t>č.4- </a:t>
            </a:r>
            <a:r>
              <a:rPr lang="cs-CZ" b="1" dirty="0"/>
              <a:t>na tomto snímku </a:t>
            </a:r>
            <a:r>
              <a:rPr lang="cs-CZ" b="1" dirty="0" smtClean="0"/>
              <a:t>je zobrazena mapa České Lípy a úkolem žáků je vyznačit na mapě co nejvíce tras z daného bodu A do daného bodu B </a:t>
            </a:r>
            <a:r>
              <a:rPr lang="cs-CZ" b="1" dirty="0" smtClean="0"/>
              <a:t>                   a  </a:t>
            </a:r>
            <a:r>
              <a:rPr lang="cs-CZ" b="1" dirty="0" smtClean="0"/>
              <a:t>vyznačit je na mapě různými barvami</a:t>
            </a:r>
          </a:p>
          <a:p>
            <a:endParaRPr lang="cs-CZ" b="1" dirty="0"/>
          </a:p>
          <a:p>
            <a:r>
              <a:rPr lang="cs-CZ" b="1" dirty="0" smtClean="0"/>
              <a:t>č.5- </a:t>
            </a:r>
            <a:r>
              <a:rPr lang="cs-CZ" b="1" dirty="0"/>
              <a:t>na tomto snímku </a:t>
            </a:r>
            <a:r>
              <a:rPr lang="cs-CZ" b="1" dirty="0" smtClean="0"/>
              <a:t>je zobrazena část města ( neznámá) a dále potom plánek této části města s názvy budov, která jsou zobrazena na obrázku, úkolem žáků je dané názvy budou přesunout do plánku ( slova jsou jednotlivě pohyblivá)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30971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95936" y="194400"/>
            <a:ext cx="12859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779175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č.6- </a:t>
            </a:r>
            <a:r>
              <a:rPr lang="cs-CZ" b="1" dirty="0"/>
              <a:t>na tomto snímku </a:t>
            </a:r>
            <a:r>
              <a:rPr lang="cs-CZ" b="1" dirty="0" smtClean="0"/>
              <a:t>jsou vyobrazena všechna místa, která </a:t>
            </a:r>
            <a:r>
              <a:rPr lang="cs-CZ" b="1" dirty="0" smtClean="0"/>
              <a:t>lze </a:t>
            </a:r>
            <a:r>
              <a:rPr lang="cs-CZ" b="1" dirty="0" smtClean="0"/>
              <a:t>najít </a:t>
            </a:r>
            <a:r>
              <a:rPr lang="cs-CZ" b="1" dirty="0" smtClean="0"/>
              <a:t>                    v </a:t>
            </a:r>
            <a:r>
              <a:rPr lang="cs-CZ" b="1" dirty="0" smtClean="0"/>
              <a:t>České Lípě, obrázky a slova jsou jednotlivě pohyblivá a úkolem žáků je jednotlivá slova či sousloví přiřadit ke správnému obrázku</a:t>
            </a:r>
          </a:p>
          <a:p>
            <a:endParaRPr lang="cs-CZ" b="1" dirty="0"/>
          </a:p>
          <a:p>
            <a:r>
              <a:rPr lang="cs-CZ" b="1" dirty="0" smtClean="0"/>
              <a:t>č.7- </a:t>
            </a:r>
            <a:r>
              <a:rPr lang="cs-CZ" b="1" dirty="0"/>
              <a:t>na tomto snímku </a:t>
            </a:r>
            <a:r>
              <a:rPr lang="cs-CZ" b="1" dirty="0" smtClean="0"/>
              <a:t>jsou vyobrazeny fotky jednotlivých budov České Lípy, úkolem žáků je jednotlivé budovy pojmenovat, popřípadě říci </a:t>
            </a:r>
            <a:r>
              <a:rPr lang="cs-CZ" b="1" dirty="0" smtClean="0"/>
              <a:t>                               k </a:t>
            </a:r>
            <a:r>
              <a:rPr lang="cs-CZ" b="1" dirty="0" smtClean="0"/>
              <a:t>čemu slouží</a:t>
            </a:r>
          </a:p>
          <a:p>
            <a:endParaRPr lang="cs-CZ" b="1" dirty="0"/>
          </a:p>
          <a:p>
            <a:r>
              <a:rPr lang="cs-CZ" b="1" dirty="0" smtClean="0"/>
              <a:t>č.8- </a:t>
            </a:r>
            <a:r>
              <a:rPr lang="cs-CZ" b="1" dirty="0"/>
              <a:t>na tomto snímku </a:t>
            </a:r>
            <a:r>
              <a:rPr lang="cs-CZ" b="1" dirty="0" smtClean="0"/>
              <a:t>je zakresleno náměstí s popisky, úkolem žáků je dokreslit plánek na všechny strany od náměstí tak , aby byly vyobrazeny známé a důležité budovy, silnice, cesty…….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71925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12001" y="188640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97187" y="805538"/>
            <a:ext cx="4532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>
                <a:solidFill>
                  <a:prstClr val="black"/>
                </a:solidFill>
              </a:rPr>
              <a:t>Zakroužkuj,co</a:t>
            </a:r>
            <a:r>
              <a:rPr lang="cs-CZ" b="1" u="sng" dirty="0" smtClean="0">
                <a:solidFill>
                  <a:prstClr val="black"/>
                </a:solidFill>
              </a:rPr>
              <a:t> můžeš najít v České Lípě</a:t>
            </a:r>
            <a:endParaRPr lang="cs-CZ" b="1" u="sng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1916832"/>
            <a:ext cx="1364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ZVERIMEX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90268" y="545665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OBCHODNÍ DŮM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4928" y="5087322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KINO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90969" y="2445474"/>
            <a:ext cx="1206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DIVADLO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81731" y="2627620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ROZHLEDNA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17610" y="5139382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LEDNÍ MEVĚD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7616" y="1792749"/>
            <a:ext cx="1633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0A22E">
                    <a:lumMod val="75000"/>
                  </a:srgbClr>
                </a:solidFill>
              </a:rPr>
              <a:t>OVČÍ FARMA</a:t>
            </a:r>
            <a:endParaRPr lang="cs-CZ" b="1" dirty="0">
              <a:solidFill>
                <a:srgbClr val="F0A22E">
                  <a:lumMod val="75000"/>
                </a:srgb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66068" y="3770060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6699"/>
                </a:solidFill>
              </a:rPr>
              <a:t>MĚSTSKÝ ÚŘAD</a:t>
            </a:r>
            <a:endParaRPr lang="cs-CZ" b="1" dirty="0">
              <a:solidFill>
                <a:srgbClr val="FF6699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83944" y="3550950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966FF"/>
                </a:solidFill>
              </a:rPr>
              <a:t>OBECNÍ ÚŘAD</a:t>
            </a:r>
            <a:endParaRPr lang="cs-CZ" b="1" dirty="0">
              <a:solidFill>
                <a:srgbClr val="9966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46892" y="982782"/>
            <a:ext cx="2283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9CC00"/>
                </a:solidFill>
              </a:rPr>
              <a:t>PLAVECKÝ BAZÉN</a:t>
            </a:r>
            <a:endParaRPr lang="cs-CZ" b="1" dirty="0">
              <a:solidFill>
                <a:srgbClr val="99CC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2672" y="2689870"/>
            <a:ext cx="1898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ZIMNÍ STADION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18979" y="4471164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3300"/>
                </a:solidFill>
              </a:rPr>
              <a:t>METRO</a:t>
            </a:r>
            <a:endParaRPr lang="cs-CZ" b="1" dirty="0">
              <a:solidFill>
                <a:srgbClr val="CC33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19464" y="44711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17529">
                    <a:lumMod val="75000"/>
                  </a:srgbClr>
                </a:solidFill>
              </a:rPr>
              <a:t>LETIŠTĚ</a:t>
            </a:r>
            <a:endParaRPr lang="cs-CZ" b="1" dirty="0">
              <a:solidFill>
                <a:srgbClr val="C17529">
                  <a:lumMod val="75000"/>
                </a:srgb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82409" y="390949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POLE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73322" y="3584134"/>
            <a:ext cx="11592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0A22E">
                    <a:lumMod val="75000"/>
                  </a:srgbClr>
                </a:solidFill>
              </a:rPr>
              <a:t>POKLAD</a:t>
            </a:r>
            <a:endParaRPr lang="cs-CZ" b="1" dirty="0">
              <a:solidFill>
                <a:srgbClr val="F0A22E">
                  <a:lumMod val="75000"/>
                </a:srgb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24179" y="630932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MUZEUM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21807" y="1608083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HRAD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5512" y="6309320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KOSTEL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23915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6403" y="116632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9288" y="971436"/>
            <a:ext cx="4476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Spoj čarou dané názvy, jak k sobě patří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1966" y="1830368"/>
            <a:ext cx="2478564" cy="43704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Kolečkové brusle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Evangelický kostel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Muzeum</a:t>
            </a:r>
          </a:p>
          <a:p>
            <a:endParaRPr lang="cs-CZ" sz="2000" b="1" dirty="0">
              <a:solidFill>
                <a:srgbClr val="9966FF"/>
              </a:solidFill>
            </a:endParaRPr>
          </a:p>
          <a:p>
            <a:r>
              <a:rPr lang="cs-CZ" sz="2000" b="1" dirty="0" smtClean="0">
                <a:solidFill>
                  <a:srgbClr val="9966FF"/>
                </a:solidFill>
              </a:rPr>
              <a:t>Plavky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6699"/>
                </a:solidFill>
              </a:rPr>
              <a:t>Rozhledna</a:t>
            </a:r>
          </a:p>
          <a:p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92D050"/>
                </a:solidFill>
              </a:rPr>
              <a:t>Morový sloup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Fotbal</a:t>
            </a:r>
            <a:endParaRPr lang="cs-CZ" sz="2000" b="1" dirty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99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1847174"/>
            <a:ext cx="2889381" cy="43704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Špičák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Náměstí </a:t>
            </a:r>
            <a:r>
              <a:rPr lang="cs-CZ" sz="2000" b="1" dirty="0" err="1" smtClean="0">
                <a:solidFill>
                  <a:srgbClr val="FF0000"/>
                </a:solidFill>
              </a:rPr>
              <a:t>T.G.Masaryka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99CC00"/>
                </a:solidFill>
              </a:rPr>
              <a:t>Městský stadion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0070C0"/>
                </a:solidFill>
              </a:rPr>
              <a:t>Cyklostezka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6699"/>
                </a:solidFill>
              </a:rPr>
              <a:t>Náměstí osvobození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C00000"/>
                </a:solidFill>
              </a:rPr>
              <a:t>Plavecký stadion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9966FF"/>
                </a:solidFill>
              </a:rPr>
              <a:t>Městský park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675768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1550" y="68124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807" y="2776644"/>
            <a:ext cx="8213189" cy="3619917"/>
          </a:xfrm>
          <a:prstGeom prst="rect">
            <a:avLst/>
          </a:prstGeom>
          <a:noFill/>
          <a:ln>
            <a:noFill/>
          </a:ln>
          <a:effectLst>
            <a:outerShdw blurRad="977900" dist="35921" dir="2700000" sx="110000" sy="110000" algn="ctr" rotWithShape="0">
              <a:srgbClr val="92D050">
                <a:alpha val="5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78821"/>
            <a:ext cx="4467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Najdi a zakroužkuj na mapě daná místa</a:t>
            </a:r>
            <a:endParaRPr lang="cs-CZ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177145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Hrad </a:t>
            </a:r>
            <a:r>
              <a:rPr lang="cs-CZ" sz="2000" b="1" dirty="0" err="1" smtClean="0">
                <a:solidFill>
                  <a:srgbClr val="7030A0"/>
                </a:solidFill>
              </a:rPr>
              <a:t>Lipý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Muzeum</a:t>
            </a:r>
          </a:p>
          <a:p>
            <a:r>
              <a:rPr lang="cs-CZ" sz="2000" b="1" dirty="0" smtClean="0">
                <a:solidFill>
                  <a:srgbClr val="99CC00"/>
                </a:solidFill>
              </a:rPr>
              <a:t>Kulturní dům </a:t>
            </a:r>
            <a:r>
              <a:rPr lang="cs-CZ" sz="2000" b="1" dirty="0" err="1" smtClean="0">
                <a:solidFill>
                  <a:srgbClr val="99CC00"/>
                </a:solidFill>
              </a:rPr>
              <a:t>Crystal</a:t>
            </a:r>
            <a:endParaRPr lang="cs-CZ" sz="2000" b="1" dirty="0" smtClean="0">
              <a:solidFill>
                <a:srgbClr val="99CC00"/>
              </a:solidFill>
            </a:endParaRPr>
          </a:p>
          <a:p>
            <a:endParaRPr lang="cs-CZ" sz="2000" b="1" dirty="0">
              <a:solidFill>
                <a:srgbClr val="9966FF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177145"/>
            <a:ext cx="37499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>
                <a:solidFill>
                  <a:srgbClr val="00B0F0"/>
                </a:solidFill>
              </a:rPr>
              <a:t>Obchodní dům Andy</a:t>
            </a:r>
          </a:p>
          <a:p>
            <a:pPr lvl="0"/>
            <a:r>
              <a:rPr lang="cs-CZ" sz="2000" b="1" dirty="0">
                <a:solidFill>
                  <a:srgbClr val="C00000"/>
                </a:solidFill>
              </a:rPr>
              <a:t>Kostel Svaté Máří Magdaleny</a:t>
            </a:r>
          </a:p>
          <a:p>
            <a:pPr lvl="0"/>
            <a:r>
              <a:rPr lang="cs-CZ" sz="2000" b="1" dirty="0">
                <a:solidFill>
                  <a:srgbClr val="9966FF"/>
                </a:solidFill>
              </a:rPr>
              <a:t>Městský stadion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11092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0541" y="2780928"/>
            <a:ext cx="8110421" cy="3574622"/>
          </a:xfrm>
          <a:prstGeom prst="rect">
            <a:avLst/>
          </a:prstGeom>
          <a:noFill/>
          <a:ln>
            <a:noFill/>
          </a:ln>
          <a:effectLst>
            <a:outerShdw blurRad="977900" dist="35921" dir="2700000" sx="110000" sy="110000" algn="ctr" rotWithShape="0">
              <a:srgbClr val="C00000">
                <a:alpha val="37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147988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018406" y="440376"/>
            <a:ext cx="24545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Najdi co nejvíce cest</a:t>
            </a:r>
            <a:endParaRPr lang="cs-CZ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944894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Od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kostela Svaté Máří Magdaleny ke kulturnímu domu </a:t>
            </a:r>
            <a:r>
              <a:rPr lang="cs-CZ" sz="2000" b="1" dirty="0" err="1" smtClean="0">
                <a:solidFill>
                  <a:srgbClr val="FF0000"/>
                </a:solidFill>
              </a:rPr>
              <a:t>Crystal</a:t>
            </a:r>
            <a:r>
              <a:rPr lang="cs-CZ" sz="2000" b="1" dirty="0" smtClean="0">
                <a:solidFill>
                  <a:srgbClr val="FF0000"/>
                </a:solidFill>
              </a:rPr>
              <a:t> - červenou barvou</a:t>
            </a:r>
          </a:p>
          <a:p>
            <a:endParaRPr lang="cs-CZ" sz="2000" b="1" dirty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Od Hradu </a:t>
            </a:r>
            <a:r>
              <a:rPr lang="cs-CZ" sz="2000" b="1" dirty="0" err="1" smtClean="0">
                <a:solidFill>
                  <a:srgbClr val="00B0F0"/>
                </a:solidFill>
              </a:rPr>
              <a:t>Lipý</a:t>
            </a:r>
            <a:r>
              <a:rPr lang="cs-CZ" sz="2000" b="1" dirty="0" smtClean="0">
                <a:solidFill>
                  <a:srgbClr val="00B0F0"/>
                </a:solidFill>
              </a:rPr>
              <a:t> k Muzeu – modrou barvou</a:t>
            </a:r>
            <a:endParaRPr lang="cs-CZ" sz="20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72015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9196" y="188640"/>
            <a:ext cx="5460911" cy="2880320"/>
          </a:xfrm>
          <a:prstGeom prst="rect">
            <a:avLst/>
          </a:prstGeom>
          <a:effectLst>
            <a:outerShdw blurRad="825500" dist="50800" dir="5400000" sx="110000" sy="110000" algn="ctr" rotWithShape="0">
              <a:srgbClr val="0070C0">
                <a:alpha val="43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897" y="2558975"/>
            <a:ext cx="3704848" cy="3793442"/>
          </a:xfrm>
          <a:prstGeom prst="rect">
            <a:avLst/>
          </a:prstGeom>
          <a:effectLst>
            <a:outerShdw blurRad="749300" dist="50800" dir="5400000" sx="110000" sy="110000" algn="ctr" rotWithShape="0">
              <a:srgbClr val="FFC000">
                <a:alpha val="42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662127" y="3534182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pošta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59651" y="4647363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2D050"/>
                </a:solidFill>
              </a:rPr>
              <a:t>o</a:t>
            </a:r>
            <a:r>
              <a:rPr lang="cs-CZ" b="1" dirty="0" smtClean="0">
                <a:solidFill>
                  <a:srgbClr val="92D050"/>
                </a:solidFill>
              </a:rPr>
              <a:t>bchodní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dům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09527" y="5885746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kostel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09527" y="353089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nádraží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16708" y="587568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6699"/>
                </a:solidFill>
              </a:rPr>
              <a:t>hřiště</a:t>
            </a:r>
            <a:endParaRPr lang="cs-CZ" b="1" dirty="0">
              <a:solidFill>
                <a:srgbClr val="FF66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4686123"/>
            <a:ext cx="774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C3300"/>
                </a:solidFill>
              </a:rPr>
              <a:t>škola</a:t>
            </a:r>
            <a:endParaRPr lang="cs-CZ" b="1" dirty="0">
              <a:solidFill>
                <a:srgbClr val="CC33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841" y="188640"/>
            <a:ext cx="22317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NAŠE OBEC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052736"/>
            <a:ext cx="30963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Podívejte se na obrázek </a:t>
            </a:r>
            <a:r>
              <a:rPr lang="cs-CZ" b="1" u="sng" dirty="0" smtClean="0"/>
              <a:t>            a </a:t>
            </a:r>
            <a:r>
              <a:rPr lang="cs-CZ" b="1" u="sng" dirty="0" smtClean="0"/>
              <a:t>přesuň správně názvy budov do plánku.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4383615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35896" y="2337806"/>
            <a:ext cx="1927136" cy="2125518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966FF">
                <a:alpha val="49000"/>
              </a:srgbClr>
            </a:outerShdw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16816" y="4481696"/>
            <a:ext cx="2231136" cy="2157984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966FF">
                <a:alpha val="49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764704"/>
            <a:ext cx="2112264" cy="2039112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966FF">
                <a:alpha val="49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6868" y="709840"/>
            <a:ext cx="2203704" cy="2093976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966FF">
                <a:alpha val="49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4527416"/>
            <a:ext cx="2112264" cy="2112264"/>
          </a:xfrm>
          <a:prstGeom prst="rect">
            <a:avLst/>
          </a:prstGeom>
          <a:effectLst>
            <a:outerShdw blurRad="647700" dist="50800" dir="5400000" sx="110000" sy="110000" algn="ctr" rotWithShape="0">
              <a:srgbClr val="9966FF">
                <a:alpha val="49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1468663" y="73536"/>
            <a:ext cx="6264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KAM PŮJDEŠ,KDYŽ BUDEŠ CHTÍT…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243804" y="1110497"/>
            <a:ext cx="23730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n</a:t>
            </a:r>
            <a:r>
              <a:rPr lang="cs-CZ" b="1" dirty="0" smtClean="0">
                <a:solidFill>
                  <a:srgbClr val="C00000"/>
                </a:solidFill>
              </a:rPr>
              <a:t>avštívit výstavu starých zbraní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99792" y="5081454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966FF"/>
                </a:solidFill>
              </a:rPr>
              <a:t>o</a:t>
            </a:r>
            <a:r>
              <a:rPr lang="cs-CZ" b="1" dirty="0" smtClean="0">
                <a:solidFill>
                  <a:srgbClr val="9966FF"/>
                </a:solidFill>
              </a:rPr>
              <a:t>deslat dopis</a:t>
            </a:r>
            <a:endParaRPr lang="cs-CZ" b="1" dirty="0">
              <a:solidFill>
                <a:srgbClr val="9966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5580" y="5450786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v</a:t>
            </a:r>
            <a:r>
              <a:rPr lang="cs-CZ" b="1" dirty="0" smtClean="0">
                <a:solidFill>
                  <a:srgbClr val="7030A0"/>
                </a:solidFill>
              </a:rPr>
              <a:t>ytrhnout zub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24338" y="3031233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99CC00"/>
                </a:solidFill>
              </a:rPr>
              <a:t>p</a:t>
            </a:r>
            <a:r>
              <a:rPr lang="cs-CZ" b="1" dirty="0" smtClean="0">
                <a:solidFill>
                  <a:srgbClr val="99CC00"/>
                </a:solidFill>
              </a:rPr>
              <a:t>oslat balík</a:t>
            </a:r>
            <a:endParaRPr lang="cs-CZ" b="1" dirty="0">
              <a:solidFill>
                <a:srgbClr val="99CC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83900" y="3981088"/>
            <a:ext cx="1544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F0"/>
                </a:solidFill>
              </a:rPr>
              <a:t>k</a:t>
            </a:r>
            <a:r>
              <a:rPr lang="cs-CZ" b="1" dirty="0" smtClean="0">
                <a:solidFill>
                  <a:srgbClr val="00B0F0"/>
                </a:solidFill>
              </a:rPr>
              <a:t>oupit kabát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92028" y="5993349"/>
            <a:ext cx="2800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eznámit se s životem našich předků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5802" y="3782318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j</a:t>
            </a:r>
            <a:r>
              <a:rPr lang="cs-CZ" b="1" dirty="0" smtClean="0">
                <a:solidFill>
                  <a:srgbClr val="0070C0"/>
                </a:solidFill>
              </a:rPr>
              <a:t>ít k zápisu do první třídy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7454" y="3446285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k</a:t>
            </a:r>
            <a:r>
              <a:rPr lang="cs-CZ" b="1" dirty="0" smtClean="0">
                <a:solidFill>
                  <a:srgbClr val="00B050"/>
                </a:solidFill>
              </a:rPr>
              <a:t>oupit sešit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71153" y="1457931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u</a:t>
            </a:r>
            <a:r>
              <a:rPr lang="cs-CZ" b="1" dirty="0" smtClean="0">
                <a:solidFill>
                  <a:srgbClr val="7030A0"/>
                </a:solidFill>
              </a:rPr>
              <a:t>čit se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62875" y="3045337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6699"/>
                </a:solidFill>
              </a:rPr>
              <a:t>p</a:t>
            </a:r>
            <a:r>
              <a:rPr lang="cs-CZ" b="1" dirty="0" smtClean="0">
                <a:solidFill>
                  <a:srgbClr val="FF6699"/>
                </a:solidFill>
              </a:rPr>
              <a:t>ředepsat léky</a:t>
            </a:r>
            <a:endParaRPr lang="cs-CZ" b="1" dirty="0">
              <a:solidFill>
                <a:srgbClr val="FF66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8359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4717" y="39622"/>
            <a:ext cx="379943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Poznáš  obrázky?</a:t>
            </a:r>
          </a:p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Pojmenuj budovy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077072"/>
            <a:ext cx="3192016" cy="2430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221088"/>
            <a:ext cx="3456384" cy="2411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268760"/>
            <a:ext cx="3038475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124745"/>
            <a:ext cx="3503712" cy="25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817710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0"/>
            <a:ext cx="878497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DOKRESLI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PLÁNEK ČESKÉ LÍPY</a:t>
            </a:r>
          </a:p>
          <a:p>
            <a:pPr algn="ctr"/>
            <a:r>
              <a:rPr lang="cs-CZ" sz="2000" b="1" u="sng" dirty="0" smtClean="0"/>
              <a:t>- Zakresli budovy, silnice, řeku, cesty, chodníky, parky….</a:t>
            </a:r>
            <a:endParaRPr lang="cs-CZ" sz="2000" b="1" u="sng" dirty="0"/>
          </a:p>
        </p:txBody>
      </p:sp>
      <p:sp>
        <p:nvSpPr>
          <p:cNvPr id="3" name="Obdélník 2"/>
          <p:cNvSpPr/>
          <p:nvPr/>
        </p:nvSpPr>
        <p:spPr>
          <a:xfrm>
            <a:off x="251520" y="1484784"/>
            <a:ext cx="8640960" cy="511256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5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20" y="3452896"/>
            <a:ext cx="1584176" cy="99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8834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260648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1313" y="866031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492896"/>
            <a:ext cx="6463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alibri"/>
                <a:cs typeface="Calibri"/>
              </a:rPr>
              <a:t>●      </a:t>
            </a:r>
            <a:r>
              <a:rPr lang="cs-CZ" b="1" dirty="0"/>
              <a:t>Pracovní sešit, Vlastivěda pro 5.ročník, Septima 2008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15616" y="980728"/>
            <a:ext cx="75608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2"/>
              </a:rPr>
              <a:t>http://foto.mapy.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original</a:t>
            </a:r>
            <a:r>
              <a:rPr lang="cs-CZ" u="sng" dirty="0" smtClean="0">
                <a:hlinkClick r:id="rId2"/>
              </a:rPr>
              <a:t>?id=179032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3"/>
              </a:rPr>
              <a:t>http://im.foto.mapy.cz//big/4d864fe0e3be343c773c0100.jpg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4"/>
              </a:rPr>
              <a:t>http://im.foto.mapy.cz//big/4ac4dc5c9c14ce78d4c30000.jpg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5"/>
              </a:rPr>
              <a:t>http://im.foto.mapy.cz//big/4ac4e83c7b82f50de4fd0000.jpg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2996952"/>
            <a:ext cx="6336704" cy="923330"/>
          </a:xfrm>
          <a:prstGeom prst="rect">
            <a:avLst/>
          </a:prstGeom>
          <a:blipFill>
            <a:blip r:embed="rId6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561296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271</TotalTime>
  <Words>517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Dum</cp:lastModifiedBy>
  <cp:revision>43</cp:revision>
  <dcterms:created xsi:type="dcterms:W3CDTF">2011-10-25T16:25:24Z</dcterms:created>
  <dcterms:modified xsi:type="dcterms:W3CDTF">2012-03-19T08:20:24Z</dcterms:modified>
</cp:coreProperties>
</file>