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notesMasterIdLst>
    <p:notesMasterId r:id="rId9"/>
  </p:notesMasterIdLst>
  <p:sldIdLst>
    <p:sldId id="256" r:id="rId2"/>
    <p:sldId id="269" r:id="rId3"/>
    <p:sldId id="257" r:id="rId4"/>
    <p:sldId id="271" r:id="rId5"/>
    <p:sldId id="258" r:id="rId6"/>
    <p:sldId id="272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66"/>
    <a:srgbClr val="66FF33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252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929618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15865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VY_32_INOVACE_30_01_HV9_Skála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495712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</a:rPr>
              <a:t>Počátky hudebních dějin v Čechách</a:t>
            </a:r>
          </a:p>
          <a:p>
            <a:pPr lvl="0"/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786035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Počátky hudby v Čechách a nejstarší české hudební památky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785786" y="357166"/>
            <a:ext cx="7429552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Počátky hudebních dějin v Čechách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3143272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/>
              <a:t>Materiál seznamuje žáky s počátky hudebních dějin v Čechách a s nejstaršími dochovanými </a:t>
            </a:r>
            <a:r>
              <a:rPr lang="cs-CZ" sz="2400" smtClean="0"/>
              <a:t>hudebními </a:t>
            </a:r>
            <a:r>
              <a:rPr lang="cs-CZ" sz="2400" smtClean="0"/>
              <a:t>památkami</a:t>
            </a:r>
            <a:endParaRPr lang="cs-CZ" sz="2400" dirty="0" smtClean="0"/>
          </a:p>
          <a:p>
            <a:r>
              <a:rPr lang="cs-CZ" sz="2400" dirty="0" smtClean="0"/>
              <a:t>Obsah je pro žáky 9. ročníku a je určen pro interaktivní tabuli</a:t>
            </a:r>
          </a:p>
          <a:p>
            <a:r>
              <a:rPr lang="cs-CZ" sz="2400" dirty="0" smtClean="0"/>
              <a:t>Nabyté vědomosti si žáci mohou ověřit v závěrečných otázkách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285728"/>
            <a:ext cx="7239000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u="sng" dirty="0" smtClean="0"/>
              <a:t>Počátky hudebních dějin v Čechách</a:t>
            </a:r>
            <a:endParaRPr lang="cs-CZ" sz="36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1571612"/>
            <a:ext cx="8786874" cy="175432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Počátek hudebních dějin v Čechách sahá k roku 863., kdy na Velkou Moravu přišli </a:t>
            </a:r>
            <a:r>
              <a:rPr lang="cs-CZ" sz="3600" i="1" dirty="0" smtClean="0">
                <a:solidFill>
                  <a:srgbClr val="FF0066"/>
                </a:solidFill>
              </a:rPr>
              <a:t>KONSTANTIN a METODĚJ</a:t>
            </a:r>
            <a:endParaRPr lang="cs-CZ" sz="3600" i="1" dirty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26" y="4071942"/>
            <a:ext cx="8786874" cy="175432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Pronikal k nám </a:t>
            </a:r>
            <a:r>
              <a:rPr lang="cs-CZ" sz="3600" i="1" dirty="0" smtClean="0">
                <a:solidFill>
                  <a:srgbClr val="FF0066"/>
                </a:solidFill>
              </a:rPr>
              <a:t>GREGORIÁNSKÝ CHORÁL </a:t>
            </a:r>
            <a:r>
              <a:rPr lang="cs-CZ" sz="3600" dirty="0" smtClean="0"/>
              <a:t>- jednohlasný latinský zpěv </a:t>
            </a:r>
          </a:p>
          <a:p>
            <a:r>
              <a:rPr lang="cs-CZ" sz="3600" dirty="0" smtClean="0"/>
              <a:t>Postupně se zaváděl </a:t>
            </a:r>
            <a:r>
              <a:rPr lang="cs-CZ" sz="3600" b="1" dirty="0" smtClean="0">
                <a:solidFill>
                  <a:srgbClr val="FF0066"/>
                </a:solidFill>
              </a:rPr>
              <a:t>slovanský jazyk</a:t>
            </a:r>
            <a:endParaRPr lang="cs-CZ" sz="3600" b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8186766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3200" u="sng" dirty="0" smtClean="0"/>
              <a:t>Nejstarší dochované české hudební památky</a:t>
            </a:r>
            <a:endParaRPr lang="cs-CZ" sz="32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1571612"/>
            <a:ext cx="8358246" cy="206210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Nejstarší dochovanou hudební památkou je duchovní píseň : </a:t>
            </a:r>
            <a:r>
              <a:rPr lang="cs-CZ" sz="3200" b="1" i="1" dirty="0" smtClean="0">
                <a:solidFill>
                  <a:srgbClr val="FF0066"/>
                </a:solidFill>
              </a:rPr>
              <a:t>HOSPODINE, POMILUJ NY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- Vznikla v 11. století a vypravuje se o ní v</a:t>
            </a:r>
            <a:r>
              <a:rPr lang="cs-CZ" sz="3200" i="1" dirty="0" smtClean="0">
                <a:solidFill>
                  <a:srgbClr val="FF0066"/>
                </a:solidFill>
              </a:rPr>
              <a:t> Kosmově kronice</a:t>
            </a:r>
            <a:endParaRPr lang="cs-CZ" sz="3200" i="1" dirty="0">
              <a:solidFill>
                <a:srgbClr val="FF006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20" y="4071942"/>
            <a:ext cx="8358246" cy="206210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Další významná hudební památka je píseň :</a:t>
            </a:r>
          </a:p>
          <a:p>
            <a:r>
              <a:rPr lang="cs-CZ" sz="3200" b="1" i="1" dirty="0" smtClean="0">
                <a:solidFill>
                  <a:srgbClr val="FF0066"/>
                </a:solidFill>
              </a:rPr>
              <a:t>SVATÝ VÁCLAVE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- Vznikla koncem 13. století a dodnes ji můžeme zaslechnout v katolických kostelích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u="sng" dirty="0" smtClean="0"/>
              <a:t>Počátky hudebních dějin v Čechách</a:t>
            </a:r>
            <a:endParaRPr lang="cs-CZ" sz="3600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28596" y="1500174"/>
            <a:ext cx="8501122" cy="392909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3600" b="1" u="sng" dirty="0" smtClean="0"/>
              <a:t>14. století:</a:t>
            </a:r>
          </a:p>
          <a:p>
            <a:pPr>
              <a:buFontTx/>
              <a:buChar char="-"/>
            </a:pPr>
            <a:r>
              <a:rPr lang="cs-CZ" sz="3600" dirty="0" smtClean="0"/>
              <a:t>Za vlády Karla IV. hudba má u nás velmi důstojné postavení, vznikají profesionální sbory</a:t>
            </a:r>
          </a:p>
          <a:p>
            <a:pPr>
              <a:buFontTx/>
              <a:buChar char="-"/>
            </a:pPr>
            <a:r>
              <a:rPr lang="cs-CZ" sz="3600" dirty="0" smtClean="0"/>
              <a:t>Vzniká světská píseň: </a:t>
            </a:r>
            <a:r>
              <a:rPr lang="cs-CZ" sz="3600" i="1" dirty="0" smtClean="0">
                <a:solidFill>
                  <a:srgbClr val="FF0066"/>
                </a:solidFill>
              </a:rPr>
              <a:t>DŘEVO SĚ LISTEM ODIEVA</a:t>
            </a:r>
          </a:p>
          <a:p>
            <a:pPr>
              <a:buFontTx/>
              <a:buChar char="-"/>
            </a:pPr>
            <a:endParaRPr lang="cs-CZ" sz="3600" i="1" dirty="0" smtClean="0">
              <a:solidFill>
                <a:srgbClr val="FF0066"/>
              </a:solidFill>
            </a:endParaRPr>
          </a:p>
          <a:p>
            <a:pPr>
              <a:buNone/>
            </a:pPr>
            <a:r>
              <a:rPr lang="cs-CZ" sz="3600" b="1" u="sng" dirty="0" smtClean="0"/>
              <a:t>15. století:</a:t>
            </a:r>
          </a:p>
          <a:p>
            <a:pPr>
              <a:buFontTx/>
              <a:buChar char="-"/>
            </a:pPr>
            <a:r>
              <a:rPr lang="cs-CZ" sz="3600" dirty="0" smtClean="0"/>
              <a:t>Období husitství zakazovalo hru na hudební nástroje a připouštěli jen duchovní zpěv</a:t>
            </a:r>
          </a:p>
          <a:p>
            <a:pPr>
              <a:buFontTx/>
              <a:buChar char="-"/>
            </a:pPr>
            <a:r>
              <a:rPr lang="cs-CZ" sz="3600" dirty="0" smtClean="0"/>
              <a:t>Vzniká válečný chorál: </a:t>
            </a:r>
            <a:r>
              <a:rPr lang="cs-CZ" sz="3600" i="1" dirty="0" smtClean="0">
                <a:solidFill>
                  <a:srgbClr val="FF0066"/>
                </a:solidFill>
              </a:rPr>
              <a:t>KTOŽ JSÚ BOŽÍ BOJOVNÍCI</a:t>
            </a:r>
          </a:p>
        </p:txBody>
      </p:sp>
    </p:spTree>
    <p:extLst>
      <p:ext uri="{BB962C8B-B14F-4D97-AF65-F5344CB8AC3E}">
        <p14:creationId xmlns:p14="http://schemas.microsoft.com/office/powerpoint/2010/main" xmlns="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4325112"/>
          </a:xfrm>
        </p:spPr>
        <p:txBody>
          <a:bodyPr>
            <a:normAutofit/>
          </a:bodyPr>
          <a:lstStyle/>
          <a:p>
            <a:r>
              <a:rPr lang="cs-CZ" dirty="0" smtClean="0"/>
              <a:t>1. Jak se jmenuje nejstarší dochovaná česká hudební památka?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…Hospodine, pomiluj </a:t>
            </a:r>
            <a:r>
              <a:rPr lang="cs-CZ" dirty="0" err="1" smtClean="0">
                <a:solidFill>
                  <a:srgbClr val="FF0066"/>
                </a:solidFill>
              </a:rPr>
              <a:t>ny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2. Kam sahají počátky českých hudebních dějin?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…863 – příchod Konstantina a Metoděje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3. jak se jmenuje známý válečný chorál z 15. století?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err="1" smtClean="0">
                <a:solidFill>
                  <a:srgbClr val="FF0066"/>
                </a:solidFill>
              </a:rPr>
              <a:t>Ktož</a:t>
            </a:r>
            <a:r>
              <a:rPr lang="cs-CZ" dirty="0" smtClean="0">
                <a:solidFill>
                  <a:srgbClr val="FF0066"/>
                </a:solidFill>
              </a:rPr>
              <a:t> </a:t>
            </a:r>
            <a:r>
              <a:rPr lang="cs-CZ" dirty="0" err="1" smtClean="0">
                <a:solidFill>
                  <a:srgbClr val="FF0066"/>
                </a:solidFill>
              </a:rPr>
              <a:t>jsú</a:t>
            </a:r>
            <a:r>
              <a:rPr lang="cs-CZ" dirty="0" smtClean="0">
                <a:solidFill>
                  <a:srgbClr val="FF0066"/>
                </a:solidFill>
              </a:rPr>
              <a:t> boží bojovníci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CHARALAMBIDIS, </a:t>
            </a:r>
            <a:r>
              <a:rPr lang="cs-CZ" sz="1400" dirty="0" err="1" smtClean="0"/>
              <a:t>Alexandros</a:t>
            </a:r>
            <a:r>
              <a:rPr lang="cs-CZ" sz="1400" dirty="0" smtClean="0"/>
              <a:t>; PILKA, Jiří; CÍSAŘ, Zbyněk a kol. </a:t>
            </a:r>
            <a:r>
              <a:rPr lang="cs-CZ" sz="1400" i="1" dirty="0" smtClean="0"/>
              <a:t>Hudební výchova pro 9. ročník základní školy</a:t>
            </a:r>
            <a:r>
              <a:rPr lang="cs-CZ" sz="1400" dirty="0" smtClean="0"/>
              <a:t>. Praha 2: pedagogické, 1998, ISBN 80-7235-012-9.</a:t>
            </a:r>
            <a:endParaRPr lang="cs-CZ" sz="1400" b="1" u="sng" dirty="0" smtClean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1822</TotalTime>
  <Words>328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Anotace:</vt:lpstr>
      <vt:lpstr>Počátky hudebních dějin v Čechách</vt:lpstr>
      <vt:lpstr>Nejstarší dochované české hudební památky</vt:lpstr>
      <vt:lpstr>Počátky hudebních dějin v Čechách</vt:lpstr>
      <vt:lpstr>Otázky a úkoly</vt:lpstr>
      <vt:lpstr>Snímek 7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193</cp:revision>
  <dcterms:created xsi:type="dcterms:W3CDTF">2011-03-22T17:13:23Z</dcterms:created>
  <dcterms:modified xsi:type="dcterms:W3CDTF">2012-10-31T17:29:38Z</dcterms:modified>
</cp:coreProperties>
</file>