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notesMasterIdLst>
    <p:notesMasterId r:id="rId11"/>
  </p:notesMasterIdLst>
  <p:sldIdLst>
    <p:sldId id="256" r:id="rId2"/>
    <p:sldId id="269" r:id="rId3"/>
    <p:sldId id="257" r:id="rId4"/>
    <p:sldId id="271" r:id="rId5"/>
    <p:sldId id="258" r:id="rId6"/>
    <p:sldId id="273" r:id="rId7"/>
    <p:sldId id="274" r:id="rId8"/>
    <p:sldId id="272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0066"/>
    <a:srgbClr val="66FF33"/>
    <a:srgbClr val="FFFF66"/>
    <a:srgbClr val="996E01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282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929618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15865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VY_32_INOVACE_30_02_HV9_Skála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360348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</a:rPr>
              <a:t>Česká populární hudba</a:t>
            </a:r>
            <a:endParaRPr lang="cs-CZ" sz="20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</a:endParaRPr>
          </a:p>
          <a:p>
            <a:pPr lvl="0"/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668099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Česká populární hudba od počátků po současnost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785786" y="357166"/>
            <a:ext cx="7429552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Česká populární hudba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3143272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/>
              <a:t>Materiál seznamuje žáky s </a:t>
            </a:r>
            <a:r>
              <a:rPr lang="cs-CZ" sz="2400" dirty="0" smtClean="0"/>
              <a:t>č</a:t>
            </a:r>
            <a:r>
              <a:rPr lang="cs-CZ" sz="2400" dirty="0" smtClean="0"/>
              <a:t>eskou populární hudbou od počátku až po současnost</a:t>
            </a:r>
          </a:p>
          <a:p>
            <a:r>
              <a:rPr lang="cs-CZ" sz="2400" dirty="0" smtClean="0"/>
              <a:t>Obsah je pro žáky </a:t>
            </a:r>
            <a:r>
              <a:rPr lang="cs-CZ" sz="2400" dirty="0" smtClean="0"/>
              <a:t>9. </a:t>
            </a:r>
            <a:r>
              <a:rPr lang="cs-CZ" sz="2400" dirty="0" smtClean="0"/>
              <a:t>ročníku a je určen pro interaktivní </a:t>
            </a:r>
            <a:r>
              <a:rPr lang="cs-CZ" sz="2400" dirty="0" smtClean="0"/>
              <a:t>tabuli</a:t>
            </a:r>
            <a:endParaRPr lang="cs-CZ" sz="2400" dirty="0" smtClean="0"/>
          </a:p>
          <a:p>
            <a:r>
              <a:rPr lang="cs-CZ" sz="2400" dirty="0" smtClean="0"/>
              <a:t>Nabyté vědomosti si žáci mohou ověřit v závěrečných otázkách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285728"/>
            <a:ext cx="7239000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u="sng" dirty="0" smtClean="0"/>
              <a:t>Počátky české populární hudby</a:t>
            </a:r>
            <a:endParaRPr lang="cs-CZ" sz="36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1571612"/>
            <a:ext cx="8786874" cy="23083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Počátek české populární hudby sahá na začátek 19. století do doby </a:t>
            </a:r>
            <a:r>
              <a:rPr lang="cs-CZ" sz="3600" i="1" dirty="0" smtClean="0">
                <a:solidFill>
                  <a:srgbClr val="FF0066"/>
                </a:solidFill>
              </a:rPr>
              <a:t>NÁRODNÍHO OBROZENÍ</a:t>
            </a:r>
            <a:r>
              <a:rPr lang="cs-CZ" sz="3600" dirty="0" smtClean="0"/>
              <a:t>. Vznikají společenské písně a objevuje se český tanec - </a:t>
            </a:r>
            <a:r>
              <a:rPr lang="cs-CZ" sz="3600" i="1" dirty="0" smtClean="0">
                <a:solidFill>
                  <a:srgbClr val="FF0066"/>
                </a:solidFill>
              </a:rPr>
              <a:t>POLKA</a:t>
            </a:r>
            <a:endParaRPr lang="cs-CZ" sz="3600" i="1" dirty="0">
              <a:solidFill>
                <a:srgbClr val="FF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26" y="4429132"/>
            <a:ext cx="8786874" cy="175432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2. </a:t>
            </a:r>
            <a:r>
              <a:rPr lang="cs-CZ" sz="3600" dirty="0" err="1" smtClean="0"/>
              <a:t>pol</a:t>
            </a:r>
            <a:r>
              <a:rPr lang="cs-CZ" sz="3600" dirty="0" smtClean="0"/>
              <a:t>. 19.století – vznikají </a:t>
            </a:r>
            <a:r>
              <a:rPr lang="cs-CZ" sz="3600" i="1" dirty="0" smtClean="0">
                <a:solidFill>
                  <a:srgbClr val="FF0066"/>
                </a:solidFill>
              </a:rPr>
              <a:t>OPERETY, DECHOVKY</a:t>
            </a:r>
            <a:r>
              <a:rPr lang="cs-CZ" sz="3600" dirty="0" smtClean="0"/>
              <a:t>, jejichž nejvýraznější osobností se stává </a:t>
            </a:r>
            <a:r>
              <a:rPr lang="cs-CZ" sz="3600" i="1" dirty="0" smtClean="0">
                <a:solidFill>
                  <a:srgbClr val="FF0066"/>
                </a:solidFill>
              </a:rPr>
              <a:t>FRANTIŠEK KMOCH</a:t>
            </a:r>
            <a:endParaRPr lang="cs-CZ" sz="3600" b="1" i="1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28728" y="320040"/>
            <a:ext cx="6786610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3200" u="sng" dirty="0" smtClean="0"/>
              <a:t>Počátky české populární hudby</a:t>
            </a:r>
            <a:endParaRPr lang="cs-CZ" sz="32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1571613"/>
            <a:ext cx="8358246" cy="206210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Přelom 19. a 20. století se k nám dostávají </a:t>
            </a:r>
            <a:r>
              <a:rPr lang="cs-CZ" sz="3200" i="1" dirty="0" smtClean="0">
                <a:solidFill>
                  <a:srgbClr val="FF0066"/>
                </a:solidFill>
              </a:rPr>
              <a:t>ŠANTÁNY</a:t>
            </a:r>
            <a:r>
              <a:rPr lang="cs-CZ" sz="3200" dirty="0" smtClean="0"/>
              <a:t> – kavárny se zpěvem, kde se poslouchali známé </a:t>
            </a:r>
            <a:r>
              <a:rPr lang="cs-CZ" sz="3200" i="1" dirty="0" smtClean="0">
                <a:solidFill>
                  <a:srgbClr val="FF0066"/>
                </a:solidFill>
              </a:rPr>
              <a:t>KUPLETY</a:t>
            </a:r>
            <a:r>
              <a:rPr lang="cs-CZ" sz="3200" dirty="0" smtClean="0"/>
              <a:t>- písně s vtipným, často kritickým obsahem</a:t>
            </a:r>
            <a:endParaRPr lang="cs-CZ" sz="3200" i="1" dirty="0">
              <a:solidFill>
                <a:srgbClr val="FF0066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20" y="4143380"/>
            <a:ext cx="8358246" cy="255454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Po roce 1918 se rozmáhá </a:t>
            </a:r>
            <a:r>
              <a:rPr lang="cs-CZ" sz="3200" i="1" dirty="0" smtClean="0">
                <a:solidFill>
                  <a:schemeClr val="tx1"/>
                </a:solidFill>
              </a:rPr>
              <a:t>trempování</a:t>
            </a:r>
            <a:r>
              <a:rPr lang="cs-CZ" sz="3200" dirty="0" smtClean="0">
                <a:solidFill>
                  <a:schemeClr val="tx1"/>
                </a:solidFill>
              </a:rPr>
              <a:t> a vznikají romantické </a:t>
            </a:r>
            <a:r>
              <a:rPr lang="cs-CZ" sz="3200" i="1" dirty="0" smtClean="0">
                <a:solidFill>
                  <a:srgbClr val="FF0066"/>
                </a:solidFill>
              </a:rPr>
              <a:t>TRAMPSKÉ PÍSNĚ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V divadlech se objevuje nesmrtelná trojice </a:t>
            </a:r>
          </a:p>
          <a:p>
            <a:r>
              <a:rPr lang="cs-CZ" sz="3200" i="1" dirty="0" smtClean="0">
                <a:solidFill>
                  <a:srgbClr val="FF0066"/>
                </a:solidFill>
              </a:rPr>
              <a:t>JAN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i="1" dirty="0" smtClean="0">
                <a:solidFill>
                  <a:srgbClr val="FF0066"/>
                </a:solidFill>
              </a:rPr>
              <a:t>WERICH, JIŘÍ VOSKOVEC A JAROSLAV JEŽEK</a:t>
            </a:r>
            <a:endParaRPr lang="cs-CZ" sz="3200" i="1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1428728" y="320040"/>
            <a:ext cx="6786610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3200" u="sng" dirty="0" smtClean="0"/>
              <a:t>Počátky české populární hudby</a:t>
            </a:r>
            <a:endParaRPr lang="cs-CZ" sz="3200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5720" y="1643050"/>
            <a:ext cx="8358246" cy="15696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V období 2. svět. </a:t>
            </a:r>
            <a:r>
              <a:rPr lang="cs-CZ" sz="3200" dirty="0" smtClean="0"/>
              <a:t>v</a:t>
            </a:r>
            <a:r>
              <a:rPr lang="cs-CZ" sz="3200" dirty="0" smtClean="0"/>
              <a:t>álky a i po ní byla česká populární hudba velmi omezována a povolené byly </a:t>
            </a:r>
            <a:r>
              <a:rPr lang="cs-CZ" sz="3200" i="1" dirty="0" smtClean="0">
                <a:solidFill>
                  <a:srgbClr val="FF0066"/>
                </a:solidFill>
              </a:rPr>
              <a:t>BUDOVATELSKÉ či MASOVÉ PÍSNĚ</a:t>
            </a:r>
            <a:endParaRPr lang="cs-CZ" sz="3200" i="1" dirty="0">
              <a:solidFill>
                <a:srgbClr val="FF006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7158" y="3929066"/>
            <a:ext cx="8358246" cy="206210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Na konci 50. let vznikají </a:t>
            </a:r>
            <a:r>
              <a:rPr lang="cs-CZ" sz="3200" i="1" dirty="0" smtClean="0">
                <a:solidFill>
                  <a:srgbClr val="FF0066"/>
                </a:solidFill>
              </a:rPr>
              <a:t>DIVADLA MALÝCH FOREM (SEMAFOR)</a:t>
            </a:r>
            <a:r>
              <a:rPr lang="cs-CZ" sz="3200" dirty="0" smtClean="0">
                <a:solidFill>
                  <a:schemeClr val="tx1"/>
                </a:solidFill>
              </a:rPr>
              <a:t>, zde se už hrály jazzové, rokenrolové a jiné písničky. Tvořila zde známá dvojice </a:t>
            </a:r>
            <a:r>
              <a:rPr lang="cs-CZ" sz="3200" i="1" dirty="0" smtClean="0">
                <a:solidFill>
                  <a:srgbClr val="FF0066"/>
                </a:solidFill>
              </a:rPr>
              <a:t>JIŘÍ SUCHÝ A JIŘÍ ŠLITR</a:t>
            </a:r>
            <a:endParaRPr lang="cs-CZ" sz="3200" i="1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28728" y="320040"/>
            <a:ext cx="6786610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3200" u="sng" dirty="0" smtClean="0"/>
              <a:t>Počátky české populární hudby</a:t>
            </a:r>
            <a:endParaRPr lang="cs-CZ" sz="32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1785926"/>
            <a:ext cx="8358246" cy="15696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60. </a:t>
            </a:r>
            <a:r>
              <a:rPr lang="cs-CZ" sz="3200" dirty="0" smtClean="0"/>
              <a:t>l</a:t>
            </a:r>
            <a:r>
              <a:rPr lang="cs-CZ" sz="3200" dirty="0" smtClean="0"/>
              <a:t>éta 20. století byla u zrodu spousty </a:t>
            </a:r>
            <a:r>
              <a:rPr lang="cs-CZ" sz="3200" i="1" dirty="0" smtClean="0">
                <a:solidFill>
                  <a:srgbClr val="FF0066"/>
                </a:solidFill>
              </a:rPr>
              <a:t>BIGBÍTOVÝCH SKUPIN </a:t>
            </a:r>
            <a:r>
              <a:rPr lang="cs-CZ" sz="3200" dirty="0" smtClean="0"/>
              <a:t>a také prvních </a:t>
            </a:r>
            <a:r>
              <a:rPr lang="cs-CZ" sz="3200" i="1" dirty="0" smtClean="0">
                <a:solidFill>
                  <a:srgbClr val="FF0066"/>
                </a:solidFill>
              </a:rPr>
              <a:t>FOLKAŘŮ</a:t>
            </a:r>
            <a:r>
              <a:rPr lang="cs-CZ" sz="3200" dirty="0" smtClean="0"/>
              <a:t> </a:t>
            </a:r>
            <a:endParaRPr lang="cs-CZ" sz="3200" i="1" dirty="0">
              <a:solidFill>
                <a:srgbClr val="FF00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596" y="4143380"/>
            <a:ext cx="8358246" cy="206210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70. </a:t>
            </a:r>
            <a:r>
              <a:rPr lang="cs-CZ" sz="3200" dirty="0" smtClean="0">
                <a:solidFill>
                  <a:schemeClr val="tx1"/>
                </a:solidFill>
              </a:rPr>
              <a:t>l</a:t>
            </a:r>
            <a:r>
              <a:rPr lang="cs-CZ" sz="3200" dirty="0" smtClean="0">
                <a:solidFill>
                  <a:schemeClr val="tx1"/>
                </a:solidFill>
              </a:rPr>
              <a:t>éta 20. století bylo období, kdy spousta českých interpretů muselo emigrovat (</a:t>
            </a:r>
            <a:r>
              <a:rPr lang="cs-CZ" sz="3200" i="1" dirty="0" smtClean="0">
                <a:solidFill>
                  <a:srgbClr val="FF0066"/>
                </a:solidFill>
              </a:rPr>
              <a:t>KAREL KRYL</a:t>
            </a:r>
            <a:r>
              <a:rPr lang="cs-CZ" sz="3200" dirty="0" smtClean="0">
                <a:solidFill>
                  <a:schemeClr val="tx1"/>
                </a:solidFill>
              </a:rPr>
              <a:t>…), jiní nesměli vystupovat (</a:t>
            </a:r>
            <a:r>
              <a:rPr lang="cs-CZ" sz="3200" i="1" dirty="0" smtClean="0">
                <a:solidFill>
                  <a:srgbClr val="FF0066"/>
                </a:solidFill>
              </a:rPr>
              <a:t>MARTA KUBIŠOVÁ</a:t>
            </a:r>
            <a:r>
              <a:rPr lang="cs-CZ" sz="3200" dirty="0" smtClean="0">
                <a:solidFill>
                  <a:schemeClr val="tx1"/>
                </a:solidFill>
              </a:rPr>
              <a:t>)</a:t>
            </a:r>
            <a:endParaRPr lang="cs-CZ" sz="3200" i="1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28728" y="320040"/>
            <a:ext cx="6786610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3200" u="sng" dirty="0" smtClean="0"/>
              <a:t>Počátky české populární hudby</a:t>
            </a:r>
            <a:endParaRPr lang="cs-CZ" sz="32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1714488"/>
            <a:ext cx="8358246" cy="15696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80. léta 20. století – příchod nové </a:t>
            </a:r>
            <a:r>
              <a:rPr lang="cs-CZ" sz="3200" dirty="0" err="1" smtClean="0"/>
              <a:t>folkařské</a:t>
            </a:r>
            <a:r>
              <a:rPr lang="cs-CZ" sz="3200" dirty="0" smtClean="0"/>
              <a:t> generace </a:t>
            </a:r>
            <a:r>
              <a:rPr lang="cs-CZ" sz="3200" dirty="0" smtClean="0"/>
              <a:t>(</a:t>
            </a:r>
            <a:r>
              <a:rPr lang="cs-CZ" sz="3200" i="1" dirty="0" smtClean="0">
                <a:solidFill>
                  <a:srgbClr val="FF0066"/>
                </a:solidFill>
              </a:rPr>
              <a:t>JAROMÍR NOHAVICA</a:t>
            </a:r>
            <a:r>
              <a:rPr lang="cs-CZ" sz="3200" dirty="0" smtClean="0"/>
              <a:t>…), nových divadel( </a:t>
            </a:r>
            <a:r>
              <a:rPr lang="cs-CZ" sz="3200" i="1" dirty="0" smtClean="0">
                <a:solidFill>
                  <a:srgbClr val="FF0066"/>
                </a:solidFill>
              </a:rPr>
              <a:t>YPSILONKA, HUSA NA PROVÁZKU</a:t>
            </a:r>
            <a:r>
              <a:rPr lang="cs-CZ" sz="3200" dirty="0" smtClean="0"/>
              <a:t>)</a:t>
            </a:r>
            <a:endParaRPr lang="cs-CZ" sz="3200" i="1" dirty="0">
              <a:solidFill>
                <a:srgbClr val="FF00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4143380"/>
            <a:ext cx="8358246" cy="15696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Až od 90. let po současnost, můžeme na vlastní oči vidět a na vlastní uši slyšet i hvězdy světové populární hudby</a:t>
            </a:r>
            <a:endParaRPr lang="cs-CZ" sz="32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8229600" cy="432511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 </a:t>
            </a:r>
            <a:r>
              <a:rPr lang="cs-CZ" dirty="0" smtClean="0"/>
              <a:t>Jak se jmenuje slavné trio Osvobozeného divadla?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…Jan Werich, Jiří Voskovec a Jaroslav Ježek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2. </a:t>
            </a:r>
            <a:r>
              <a:rPr lang="cs-CZ" dirty="0" smtClean="0"/>
              <a:t>K</a:t>
            </a:r>
            <a:r>
              <a:rPr lang="cs-CZ" dirty="0" smtClean="0"/>
              <a:t>do je považován za největší osobnost dechovky 19. století u nás?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…František Kmoch</a:t>
            </a:r>
            <a:endParaRPr lang="cs-CZ" dirty="0" smtClean="0">
              <a:solidFill>
                <a:srgbClr val="FF0066"/>
              </a:solidFill>
            </a:endParaRP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3. </a:t>
            </a:r>
            <a:r>
              <a:rPr lang="cs-CZ" dirty="0" smtClean="0"/>
              <a:t>V</a:t>
            </a:r>
            <a:r>
              <a:rPr lang="cs-CZ" smtClean="0"/>
              <a:t>e </a:t>
            </a:r>
            <a:r>
              <a:rPr lang="cs-CZ" dirty="0" smtClean="0"/>
              <a:t>kterém divadle tvořila dvojice Jiří Suchý a Jiří </a:t>
            </a:r>
            <a:r>
              <a:rPr lang="cs-CZ" dirty="0" err="1" smtClean="0"/>
              <a:t>Šlitr</a:t>
            </a:r>
            <a:r>
              <a:rPr lang="cs-CZ" dirty="0" smtClean="0"/>
              <a:t>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…Semafor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400" dirty="0" smtClean="0"/>
              <a:t>CHARALAMBIDIS, </a:t>
            </a:r>
            <a:r>
              <a:rPr lang="cs-CZ" sz="1400" dirty="0" err="1" smtClean="0"/>
              <a:t>Alexandros</a:t>
            </a:r>
            <a:r>
              <a:rPr lang="cs-CZ" sz="1400" dirty="0" smtClean="0"/>
              <a:t>; PILKA, Jiří; CÍSAŘ, </a:t>
            </a:r>
            <a:r>
              <a:rPr lang="cs-CZ" sz="1400" dirty="0" smtClean="0"/>
              <a:t>Zbyněk </a:t>
            </a:r>
            <a:r>
              <a:rPr lang="cs-CZ" sz="1400" dirty="0" smtClean="0"/>
              <a:t>a kol. </a:t>
            </a:r>
            <a:r>
              <a:rPr lang="cs-CZ" sz="1400" i="1" dirty="0" smtClean="0"/>
              <a:t>Hudební výchova pro </a:t>
            </a:r>
            <a:r>
              <a:rPr lang="cs-CZ" sz="1400" i="1" dirty="0" smtClean="0"/>
              <a:t>9. </a:t>
            </a:r>
            <a:r>
              <a:rPr lang="cs-CZ" sz="1400" i="1" dirty="0" smtClean="0"/>
              <a:t>ročník základní školy</a:t>
            </a:r>
            <a:r>
              <a:rPr lang="cs-CZ" sz="1400" dirty="0" smtClean="0"/>
              <a:t>. Praha 2: pedagogické, 1998, ISBN </a:t>
            </a:r>
            <a:r>
              <a:rPr lang="cs-CZ" sz="1400" dirty="0" smtClean="0"/>
              <a:t>80-7235-012-9.</a:t>
            </a:r>
            <a:endParaRPr lang="cs-CZ" sz="1400" b="1" u="sng" dirty="0" smtClean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=""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1894</TotalTime>
  <Words>435</Words>
  <Application>Microsoft Office PowerPoint</Application>
  <PresentationFormat>Předvádění na obrazovce (4:3)</PresentationFormat>
  <Paragraphs>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Snímek 1</vt:lpstr>
      <vt:lpstr>Anotace:</vt:lpstr>
      <vt:lpstr>Počátky české populární hudby</vt:lpstr>
      <vt:lpstr>Počátky české populární hudby</vt:lpstr>
      <vt:lpstr>Počátky české populární hudby</vt:lpstr>
      <vt:lpstr>Počátky české populární hudby</vt:lpstr>
      <vt:lpstr>Počátky české populární hudby</vt:lpstr>
      <vt:lpstr>Otázky a úkoly</vt:lpstr>
      <vt:lpstr>Snímek 9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205</cp:revision>
  <dcterms:created xsi:type="dcterms:W3CDTF">2011-03-22T17:13:23Z</dcterms:created>
  <dcterms:modified xsi:type="dcterms:W3CDTF">2012-10-28T14:38:06Z</dcterms:modified>
</cp:coreProperties>
</file>