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1" r:id="rId2"/>
    <p:sldId id="262" r:id="rId3"/>
    <p:sldId id="257" r:id="rId4"/>
    <p:sldId id="258" r:id="rId5"/>
    <p:sldId id="259" r:id="rId6"/>
    <p:sldId id="260" r:id="rId7"/>
    <p:sldId id="264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7A1E3"/>
    <a:srgbClr val="00CC00"/>
    <a:srgbClr val="3333FF"/>
    <a:srgbClr val="CC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19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B12D0-2D98-4E53-96A7-2FE84B0B8911}" type="datetimeFigureOut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19.3.2012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8C34319-7E04-4C9E-9B87-9976A1DA6D5A}" type="slidenum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69293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B12D0-2D98-4E53-96A7-2FE84B0B8911}" type="datetimeFigureOut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19.3.2012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8C34319-7E04-4C9E-9B87-9976A1DA6D5A}" type="slidenum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2663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B12D0-2D98-4E53-96A7-2FE84B0B8911}" type="datetimeFigureOut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19.3.2012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C34319-7E04-4C9E-9B87-9976A1DA6D5A}" type="slidenum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00535755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B12D0-2D98-4E53-96A7-2FE84B0B8911}" type="datetimeFigureOut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19.3.2012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C34319-7E04-4C9E-9B87-9976A1DA6D5A}" type="slidenum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94262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B12D0-2D98-4E53-96A7-2FE84B0B8911}" type="datetimeFigureOut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19.3.2012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B8C34319-7E04-4C9E-9B87-9976A1DA6D5A}" type="slidenum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10688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B12D0-2D98-4E53-96A7-2FE84B0B8911}" type="datetimeFigureOut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19.3.2012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C34319-7E04-4C9E-9B87-9976A1DA6D5A}" type="slidenum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35184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B12D0-2D98-4E53-96A7-2FE84B0B8911}" type="datetimeFigureOut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19.3.2012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C34319-7E04-4C9E-9B87-9976A1DA6D5A}" type="slidenum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41149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B12D0-2D98-4E53-96A7-2FE84B0B8911}" type="datetimeFigureOut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19.3.2012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C34319-7E04-4C9E-9B87-9976A1DA6D5A}" type="slidenum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836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B12D0-2D98-4E53-96A7-2FE84B0B8911}" type="datetimeFigureOut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19.3.2012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C34319-7E04-4C9E-9B87-9976A1DA6D5A}" type="slidenum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  <p:extLst>
      <p:ext uri="{BB962C8B-B14F-4D97-AF65-F5344CB8AC3E}">
        <p14:creationId xmlns:p14="http://schemas.microsoft.com/office/powerpoint/2010/main" val="40606727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B12D0-2D98-4E53-96A7-2FE84B0B8911}" type="datetimeFigureOut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19.3.2012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C34319-7E04-4C9E-9B87-9976A1DA6D5A}" type="slidenum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28180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B12D0-2D98-4E53-96A7-2FE84B0B8911}" type="datetimeFigureOut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19.3.2012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C34319-7E04-4C9E-9B87-9976A1DA6D5A}" type="slidenum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33510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CBEB12D0-2D98-4E53-96A7-2FE84B0B8911}" type="datetimeFigureOut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19.3.2012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8C34319-7E04-4C9E-9B87-9976A1DA6D5A}" type="slidenum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26857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://upload.wikimedia.org/wikipedia/commons/3/36/Jal.747.newcolours.arp.750pix.jpg" TargetMode="External"/><Relationship Id="rId3" Type="http://schemas.openxmlformats.org/officeDocument/2006/relationships/image" Target="../media/image3.png"/><Relationship Id="rId7" Type="http://schemas.openxmlformats.org/officeDocument/2006/relationships/hyperlink" Target="http://upload.wikimedia.org/wikipedia/commons/thumb/8/89/MB_O_405_N_MVV274.jpeg/800px-MB_O_405_N_MVV274.jpeg" TargetMode="Externa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photoextract.com/cs/foto/51471.html" TargetMode="External"/><Relationship Id="rId5" Type="http://schemas.openxmlformats.org/officeDocument/2006/relationships/hyperlink" Target="http://cs.wikipedia.org/wiki/Soubor:Praha,_Malostransk%C3%A1,_vlak.jpg" TargetMode="External"/><Relationship Id="rId10" Type="http://schemas.openxmlformats.org/officeDocument/2006/relationships/hyperlink" Target="http://upload.wikimedia.org/wikipedia/commons/thumb/0/0f/Friedensfahrt_2006.jpg/800px-Friedensfahrt_2006.jpg" TargetMode="External"/><Relationship Id="rId4" Type="http://schemas.openxmlformats.org/officeDocument/2006/relationships/hyperlink" Target="http://cs.wikipedia.org/wiki/Soubor:Konstal_105N2k2000_(2).jpg" TargetMode="External"/><Relationship Id="rId9" Type="http://schemas.openxmlformats.org/officeDocument/2006/relationships/hyperlink" Target="http://upload.wikimedia.org/wikipedia/commons/4/46/Fiat_pendolino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475656" y="548680"/>
            <a:ext cx="6840760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66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VLASTIVĚDA </a:t>
            </a:r>
            <a:br>
              <a:rPr lang="cs-CZ" sz="66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cs-CZ" sz="6600" b="1" dirty="0" smtClean="0">
                <a:solidFill>
                  <a:srgbClr val="C7A1E3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5. ROČNÍK</a:t>
            </a:r>
            <a:endParaRPr lang="cs-CZ" sz="6600" dirty="0">
              <a:solidFill>
                <a:srgbClr val="C7A1E3"/>
              </a:solidFill>
            </a:endParaRPr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1259632" y="3284984"/>
            <a:ext cx="7280351" cy="1206624"/>
          </a:xfrm>
          <a:prstGeom prst="rect">
            <a:avLst/>
          </a:prstGeom>
        </p:spPr>
      </p:pic>
      <p:sp>
        <p:nvSpPr>
          <p:cNvPr id="7" name="Obdélník 6"/>
          <p:cNvSpPr/>
          <p:nvPr/>
        </p:nvSpPr>
        <p:spPr>
          <a:xfrm>
            <a:off x="2195736" y="5373216"/>
            <a:ext cx="547260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mtClean="0">
                <a:solidFill>
                  <a:prstClr val="black"/>
                </a:solidFill>
              </a:rPr>
              <a:t>VY_32_INOVACE_06_07_ hlavní město-doprava</a:t>
            </a:r>
            <a:endParaRPr lang="cs-CZ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037295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23928" y="260648"/>
            <a:ext cx="128592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u="sng" cap="all" dirty="0" err="1">
                <a:solidFill>
                  <a:srgbClr val="7030A0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POpis</a:t>
            </a:r>
            <a:endParaRPr lang="cs-CZ" sz="3200" b="1" u="sng" cap="all" dirty="0">
              <a:solidFill>
                <a:srgbClr val="7030A0"/>
              </a:solidFill>
              <a:effectLst>
                <a:reflection blurRad="12700" stA="48000" endA="300" endPos="55000" dir="5400000" sy="-90000" algn="bl" rotWithShape="0"/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23528" y="1052736"/>
            <a:ext cx="864096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č.1- na tomto snímku jsou vypsaná slova či sousloví, která nejsou volně pohyblivá, úkolem žáků je zakroužkovat ty názvy, které se mohou objevit  v hlavním městě</a:t>
            </a:r>
          </a:p>
          <a:p>
            <a:endParaRPr lang="cs-CZ" b="1" dirty="0"/>
          </a:p>
          <a:p>
            <a:r>
              <a:rPr lang="cs-CZ" b="1" dirty="0" smtClean="0"/>
              <a:t>č.2- na tomto snímku jsou na obrázcích vyobrazeny dopravy v hlavním městě, obrázky a slova jsou volně pohyblivá, úkolem žáků je přesunout dané slovo ke správnému obrázku</a:t>
            </a:r>
          </a:p>
          <a:p>
            <a:endParaRPr lang="cs-CZ" b="1" dirty="0"/>
          </a:p>
          <a:p>
            <a:r>
              <a:rPr lang="cs-CZ" b="1" dirty="0" smtClean="0"/>
              <a:t>č.3- na tomto snímku jsou sepsány různé druhy dopravy v hlavním městě, slova jsou volně pohyblivá a úkolem žáků je přesunout daná slova do daných sloupečků</a:t>
            </a:r>
          </a:p>
          <a:p>
            <a:endParaRPr lang="cs-CZ" b="1" dirty="0"/>
          </a:p>
          <a:p>
            <a:r>
              <a:rPr lang="cs-CZ" b="1" dirty="0" smtClean="0"/>
              <a:t>č.4- na tomto snímku je vyobrazena osmisměrka, úkolem žáků je vyhledat všechny dopravní prostředky a vyškrtat je vodorovně, svisle či šikmo a ze zbylých písmenek vyjde výsledek , který poté zapíší na daný řádek (DOPRAVA V PRAZE)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82369888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0" y="155575"/>
            <a:ext cx="9144000" cy="1833563"/>
          </a:xfrm>
        </p:spPr>
        <p:txBody>
          <a:bodyPr>
            <a:normAutofit fontScale="90000"/>
          </a:bodyPr>
          <a:lstStyle/>
          <a:p>
            <a:pPr algn="ctr"/>
            <a:r>
              <a:rPr lang="cs-CZ" b="1" u="sng" dirty="0">
                <a:solidFill>
                  <a:srgbClr val="7030A0"/>
                </a:solidFill>
              </a:rPr>
              <a:t>Doprava v hlavním městě </a:t>
            </a:r>
            <a:br>
              <a:rPr lang="cs-CZ" b="1" u="sng" dirty="0">
                <a:solidFill>
                  <a:srgbClr val="7030A0"/>
                </a:solidFill>
              </a:rPr>
            </a:br>
            <a:r>
              <a:rPr lang="cs-CZ" b="1" u="sng" dirty="0">
                <a:solidFill>
                  <a:srgbClr val="7030A0"/>
                </a:solidFill>
              </a:rPr>
              <a:t>České republiky</a:t>
            </a:r>
            <a:br>
              <a:rPr lang="cs-CZ" b="1" u="sng" dirty="0">
                <a:solidFill>
                  <a:srgbClr val="7030A0"/>
                </a:solidFill>
              </a:rPr>
            </a:br>
            <a:r>
              <a:rPr lang="cs-CZ" b="1" dirty="0" smtClean="0">
                <a:solidFill>
                  <a:schemeClr val="tx1"/>
                </a:solidFill>
              </a:rPr>
              <a:t/>
            </a:r>
            <a:br>
              <a:rPr lang="cs-CZ" b="1" dirty="0" smtClean="0">
                <a:solidFill>
                  <a:schemeClr val="tx1"/>
                </a:solidFill>
              </a:rPr>
            </a:br>
            <a:r>
              <a:rPr lang="cs-CZ" sz="2700" b="1" dirty="0" smtClean="0">
                <a:solidFill>
                  <a:srgbClr val="00B050"/>
                </a:solidFill>
              </a:rPr>
              <a:t>- z napsaných možností vyber a zakroužkuj</a:t>
            </a:r>
            <a:endParaRPr lang="cs-CZ" sz="2700" b="1" dirty="0">
              <a:solidFill>
                <a:srgbClr val="00B050"/>
              </a:solidFill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4294967295"/>
          </p:nvPr>
        </p:nvSpPr>
        <p:spPr>
          <a:xfrm>
            <a:off x="0" y="0"/>
            <a:ext cx="4291013" cy="1306513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 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4294967295"/>
          </p:nvPr>
        </p:nvSpPr>
        <p:spPr>
          <a:xfrm>
            <a:off x="683568" y="2492896"/>
            <a:ext cx="4291013" cy="3941763"/>
          </a:xfrm>
          <a:effectLst>
            <a:outerShdw blurRad="495300" dist="1295400" dir="5700000" sx="88000" sy="88000" algn="ctr" rotWithShape="0">
              <a:srgbClr val="000000"/>
            </a:outerShdw>
          </a:effectLst>
        </p:spPr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cs-CZ" dirty="0" smtClean="0">
                <a:solidFill>
                  <a:srgbClr val="0000FF"/>
                </a:solidFill>
              </a:rPr>
              <a:t>Automobilová</a:t>
            </a:r>
            <a:r>
              <a:rPr lang="cs-CZ" dirty="0" smtClean="0"/>
              <a:t> </a:t>
            </a:r>
          </a:p>
          <a:p>
            <a:pPr>
              <a:buNone/>
            </a:pPr>
            <a:r>
              <a:rPr lang="cs-CZ" dirty="0" smtClean="0">
                <a:solidFill>
                  <a:srgbClr val="D60093"/>
                </a:solidFill>
              </a:rPr>
              <a:t>Koňská</a:t>
            </a:r>
          </a:p>
          <a:p>
            <a:pPr>
              <a:buNone/>
            </a:pPr>
            <a:r>
              <a:rPr lang="cs-CZ" dirty="0" smtClean="0">
                <a:solidFill>
                  <a:srgbClr val="0000FF"/>
                </a:solidFill>
              </a:rPr>
              <a:t>Potrubní</a:t>
            </a:r>
          </a:p>
          <a:p>
            <a:pPr>
              <a:buNone/>
            </a:pPr>
            <a:r>
              <a:rPr lang="cs-CZ" dirty="0" smtClean="0">
                <a:solidFill>
                  <a:srgbClr val="BF1174"/>
                </a:solidFill>
              </a:rPr>
              <a:t>Výtahová</a:t>
            </a:r>
          </a:p>
          <a:p>
            <a:pPr>
              <a:buNone/>
            </a:pPr>
            <a:r>
              <a:rPr lang="cs-CZ" dirty="0" smtClean="0">
                <a:solidFill>
                  <a:srgbClr val="0000FF"/>
                </a:solidFill>
              </a:rPr>
              <a:t>Pěší</a:t>
            </a:r>
          </a:p>
          <a:p>
            <a:pPr>
              <a:buNone/>
            </a:pPr>
            <a:r>
              <a:rPr lang="cs-CZ" dirty="0" smtClean="0">
                <a:solidFill>
                  <a:srgbClr val="BF1174"/>
                </a:solidFill>
              </a:rPr>
              <a:t>Letecká</a:t>
            </a:r>
          </a:p>
          <a:p>
            <a:pPr>
              <a:buNone/>
            </a:pPr>
            <a:r>
              <a:rPr lang="cs-CZ" dirty="0" smtClean="0">
                <a:solidFill>
                  <a:srgbClr val="0000FF"/>
                </a:solidFill>
              </a:rPr>
              <a:t>Podzemní ( metro)</a:t>
            </a:r>
          </a:p>
          <a:p>
            <a:pPr>
              <a:buNone/>
            </a:pPr>
            <a:r>
              <a:rPr lang="cs-CZ" dirty="0" smtClean="0">
                <a:solidFill>
                  <a:srgbClr val="BF1174"/>
                </a:solidFill>
              </a:rPr>
              <a:t>Bruslařská</a:t>
            </a:r>
          </a:p>
          <a:p>
            <a:pPr>
              <a:buNone/>
            </a:pPr>
            <a:r>
              <a:rPr lang="cs-CZ" dirty="0" smtClean="0">
                <a:solidFill>
                  <a:srgbClr val="0000FF"/>
                </a:solidFill>
              </a:rPr>
              <a:t>Kosmická</a:t>
            </a:r>
          </a:p>
          <a:p>
            <a:endParaRPr lang="cs-CZ" dirty="0" smtClean="0"/>
          </a:p>
          <a:p>
            <a:endParaRPr lang="cs-CZ" dirty="0" smtClean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half" idx="4294967295"/>
          </p:nvPr>
        </p:nvSpPr>
        <p:spPr>
          <a:xfrm>
            <a:off x="4851400" y="666750"/>
            <a:ext cx="4292600" cy="639763"/>
          </a:xfrm>
        </p:spPr>
        <p:txBody>
          <a:bodyPr/>
          <a:lstStyle/>
          <a:p>
            <a:pPr>
              <a:buNone/>
            </a:pPr>
            <a:r>
              <a:rPr lang="cs-CZ" dirty="0" smtClean="0">
                <a:solidFill>
                  <a:schemeClr val="tx1"/>
                </a:solidFill>
              </a:rPr>
              <a:t> 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294967295"/>
          </p:nvPr>
        </p:nvSpPr>
        <p:spPr>
          <a:xfrm>
            <a:off x="4572000" y="2564904"/>
            <a:ext cx="4287837" cy="3941763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cs-CZ" dirty="0" smtClean="0">
                <a:solidFill>
                  <a:srgbClr val="BF1174"/>
                </a:solidFill>
              </a:rPr>
              <a:t>Tramvajová</a:t>
            </a:r>
          </a:p>
          <a:p>
            <a:pPr>
              <a:buNone/>
            </a:pPr>
            <a:r>
              <a:rPr lang="cs-CZ" dirty="0" smtClean="0">
                <a:solidFill>
                  <a:srgbClr val="0000FF"/>
                </a:solidFill>
              </a:rPr>
              <a:t>Bobová</a:t>
            </a:r>
          </a:p>
          <a:p>
            <a:pPr>
              <a:buNone/>
            </a:pPr>
            <a:r>
              <a:rPr lang="cs-CZ" dirty="0" smtClean="0">
                <a:solidFill>
                  <a:srgbClr val="BF1174"/>
                </a:solidFill>
              </a:rPr>
              <a:t>Kombinovaná</a:t>
            </a:r>
          </a:p>
          <a:p>
            <a:pPr>
              <a:buNone/>
            </a:pPr>
            <a:r>
              <a:rPr lang="cs-CZ" dirty="0" smtClean="0">
                <a:solidFill>
                  <a:srgbClr val="0000FF"/>
                </a:solidFill>
              </a:rPr>
              <a:t>Lanová</a:t>
            </a:r>
          </a:p>
          <a:p>
            <a:pPr>
              <a:buNone/>
            </a:pPr>
            <a:r>
              <a:rPr lang="cs-CZ" dirty="0" smtClean="0">
                <a:solidFill>
                  <a:srgbClr val="BF1174"/>
                </a:solidFill>
              </a:rPr>
              <a:t>Eskalátorová</a:t>
            </a:r>
          </a:p>
          <a:p>
            <a:pPr>
              <a:buNone/>
            </a:pPr>
            <a:r>
              <a:rPr lang="cs-CZ" dirty="0" smtClean="0">
                <a:solidFill>
                  <a:srgbClr val="0000FF"/>
                </a:solidFill>
              </a:rPr>
              <a:t>Vlaková</a:t>
            </a:r>
          </a:p>
          <a:p>
            <a:pPr>
              <a:buNone/>
            </a:pPr>
            <a:r>
              <a:rPr lang="cs-CZ" dirty="0" smtClean="0">
                <a:solidFill>
                  <a:srgbClr val="BF1174"/>
                </a:solidFill>
              </a:rPr>
              <a:t>Cyklistická</a:t>
            </a:r>
          </a:p>
          <a:p>
            <a:pPr>
              <a:buNone/>
            </a:pPr>
            <a:r>
              <a:rPr lang="cs-CZ" dirty="0" smtClean="0">
                <a:solidFill>
                  <a:srgbClr val="0000FF"/>
                </a:solidFill>
              </a:rPr>
              <a:t>Vodní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49471597"/>
      </p:ext>
    </p:extLst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395536" y="116632"/>
            <a:ext cx="842493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cs-CZ" sz="3200" b="1" u="sng" cap="all" dirty="0">
                <a:solidFill>
                  <a:srgbClr val="7030A0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Přiřaď názvy a řekni, který po Praze nejezdí ?</a:t>
            </a:r>
          </a:p>
        </p:txBody>
      </p:sp>
      <p:sp>
        <p:nvSpPr>
          <p:cNvPr id="13" name="TextovéPole 12"/>
          <p:cNvSpPr txBox="1"/>
          <p:nvPr/>
        </p:nvSpPr>
        <p:spPr>
          <a:xfrm>
            <a:off x="611560" y="6093296"/>
            <a:ext cx="20185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7030A0"/>
                </a:solidFill>
              </a:rPr>
              <a:t>Koňské spřežení</a:t>
            </a:r>
            <a:endParaRPr lang="cs-CZ" b="1" dirty="0">
              <a:solidFill>
                <a:srgbClr val="7030A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5275243" y="5363924"/>
            <a:ext cx="10438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00B050"/>
                </a:solidFill>
              </a:rPr>
              <a:t>Letecká</a:t>
            </a:r>
            <a:endParaRPr lang="cs-CZ" b="1" dirty="0">
              <a:solidFill>
                <a:srgbClr val="00B05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5220072" y="1988840"/>
            <a:ext cx="8130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0070C0"/>
                </a:solidFill>
              </a:rPr>
              <a:t>Metro</a:t>
            </a:r>
            <a:endParaRPr lang="cs-CZ" b="1" dirty="0">
              <a:solidFill>
                <a:srgbClr val="0070C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7740352" y="3501008"/>
            <a:ext cx="10567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C00000"/>
                </a:solidFill>
              </a:rPr>
              <a:t>Vlaková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3393840" y="3757682"/>
            <a:ext cx="12490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7030A0"/>
                </a:solidFill>
              </a:rPr>
              <a:t>Autobusy</a:t>
            </a:r>
            <a:endParaRPr lang="cs-CZ" b="1" dirty="0">
              <a:solidFill>
                <a:srgbClr val="7030A0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683568" y="3573016"/>
            <a:ext cx="11850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Tramvaje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5652120" y="4581128"/>
            <a:ext cx="14542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00B0F0"/>
                </a:solidFill>
              </a:rPr>
              <a:t>Cyklistická</a:t>
            </a:r>
            <a:r>
              <a:rPr lang="cs-CZ" dirty="0" smtClean="0"/>
              <a:t> 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4005064"/>
            <a:ext cx="2753883" cy="2065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908720"/>
            <a:ext cx="2377750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71800" y="1556792"/>
            <a:ext cx="2318201" cy="14546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72200" y="908720"/>
            <a:ext cx="2562208" cy="1774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7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64088" y="2996952"/>
            <a:ext cx="1834158" cy="11819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8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516216" y="4941168"/>
            <a:ext cx="2196506" cy="16358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9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347864" y="4869160"/>
            <a:ext cx="1889786" cy="14173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21367588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1018501" y="189801"/>
            <a:ext cx="72008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u="sng" cap="all" dirty="0">
                <a:solidFill>
                  <a:srgbClr val="7030A0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Doprava v </a:t>
            </a:r>
            <a:r>
              <a:rPr lang="cs-CZ" sz="3200" b="1" u="sng" cap="all" dirty="0" smtClean="0">
                <a:solidFill>
                  <a:srgbClr val="7030A0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Praze</a:t>
            </a:r>
          </a:p>
          <a:p>
            <a:pPr algn="ctr"/>
            <a:endParaRPr lang="cs-CZ" sz="3200" b="1" u="sng" cap="all" dirty="0">
              <a:solidFill>
                <a:srgbClr val="7030A0"/>
              </a:solidFill>
              <a:effectLst>
                <a:reflection blurRad="12700" stA="48000" endA="300" endPos="55000" dir="5400000" sy="-90000" algn="bl" rotWithShape="0"/>
              </a:effectLst>
              <a:latin typeface="+mj-lt"/>
              <a:ea typeface="+mj-ea"/>
              <a:cs typeface="+mj-cs"/>
            </a:endParaRPr>
          </a:p>
          <a:p>
            <a:pPr algn="ctr"/>
            <a:r>
              <a:rPr lang="cs-CZ" sz="2000" b="1" u="sng" dirty="0" smtClean="0"/>
              <a:t>-  přiřaď názvy dopravy do sloupečků podle využití</a:t>
            </a:r>
            <a:endParaRPr lang="cs-CZ" sz="2000" b="1" u="sng" dirty="0"/>
          </a:p>
        </p:txBody>
      </p:sp>
      <p:sp>
        <p:nvSpPr>
          <p:cNvPr id="5" name="TextovéPole 4"/>
          <p:cNvSpPr txBox="1"/>
          <p:nvPr/>
        </p:nvSpPr>
        <p:spPr>
          <a:xfrm>
            <a:off x="539551" y="1681023"/>
            <a:ext cx="22631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u="sng" dirty="0" smtClean="0">
                <a:solidFill>
                  <a:srgbClr val="FF0000"/>
                </a:solidFill>
              </a:rPr>
              <a:t>Turistická</a:t>
            </a:r>
            <a:endParaRPr lang="cs-CZ" sz="2400" b="1" u="sng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482801" y="1718358"/>
            <a:ext cx="20915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u="sng" dirty="0" smtClean="0">
                <a:solidFill>
                  <a:srgbClr val="FF0000"/>
                </a:solidFill>
              </a:rPr>
              <a:t>Hromadná</a:t>
            </a:r>
            <a:endParaRPr lang="cs-CZ" sz="2400" b="1" u="sng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39552" y="4756502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3333FF"/>
                </a:solidFill>
              </a:rPr>
              <a:t>Letecká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3052757" y="4756502"/>
            <a:ext cx="14543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CC0099"/>
                </a:solidFill>
              </a:rPr>
              <a:t>Tramvajová</a:t>
            </a:r>
            <a:endParaRPr lang="cs-CZ" b="1" dirty="0">
              <a:solidFill>
                <a:srgbClr val="CC0099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1043608" y="6196662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Autobusová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5817091" y="5435932"/>
            <a:ext cx="6933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C00000"/>
                </a:solidFill>
              </a:rPr>
              <a:t>Taxi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004048" y="6196662"/>
            <a:ext cx="8130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7030A0"/>
                </a:solidFill>
              </a:rPr>
              <a:t>Metro</a:t>
            </a:r>
            <a:endParaRPr lang="cs-CZ" b="1" dirty="0">
              <a:solidFill>
                <a:srgbClr val="7030A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6079603" y="4571836"/>
            <a:ext cx="9925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Lanová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1552721" y="3819302"/>
            <a:ext cx="20185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92D050"/>
                </a:solidFill>
              </a:rPr>
              <a:t>Koňské spřežení</a:t>
            </a:r>
            <a:endParaRPr lang="cs-CZ" b="1" dirty="0">
              <a:solidFill>
                <a:srgbClr val="92D05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3089568" y="5805264"/>
            <a:ext cx="16081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00CC00"/>
                </a:solidFill>
              </a:rPr>
              <a:t>Trolejbusová</a:t>
            </a:r>
            <a:endParaRPr lang="cs-CZ" b="1" dirty="0">
              <a:solidFill>
                <a:srgbClr val="00CC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7072182" y="5805358"/>
            <a:ext cx="10567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00B050"/>
                </a:solidFill>
              </a:rPr>
              <a:t>Vlaková</a:t>
            </a:r>
            <a:endParaRPr lang="cs-CZ" b="1" dirty="0">
              <a:solidFill>
                <a:srgbClr val="00B05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4663311" y="3698156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C000"/>
                </a:solidFill>
              </a:rPr>
              <a:t>Lodní</a:t>
            </a:r>
            <a:endParaRPr lang="cs-CZ" b="1" dirty="0">
              <a:solidFill>
                <a:srgbClr val="FFC000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6735417" y="3819302"/>
            <a:ext cx="18389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7030A0"/>
                </a:solidFill>
              </a:rPr>
              <a:t>Historická auta</a:t>
            </a:r>
            <a:endParaRPr lang="cs-CZ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70687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99592" y="40593"/>
            <a:ext cx="799288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u="sng" cap="all" dirty="0">
                <a:solidFill>
                  <a:srgbClr val="7030A0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Osmisměrka – vyškrtej  dopravní prostředky </a:t>
            </a:r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9704154"/>
              </p:ext>
            </p:extLst>
          </p:nvPr>
        </p:nvGraphicFramePr>
        <p:xfrm>
          <a:off x="539552" y="1556792"/>
          <a:ext cx="8136900" cy="3703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13690"/>
                <a:gridCol w="813690"/>
                <a:gridCol w="813690"/>
                <a:gridCol w="813690"/>
                <a:gridCol w="813690"/>
                <a:gridCol w="813690"/>
                <a:gridCol w="813690"/>
                <a:gridCol w="813690"/>
                <a:gridCol w="813690"/>
                <a:gridCol w="813690"/>
              </a:tblGrid>
              <a:tr h="1390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R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L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 O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P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B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S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R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R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V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J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V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L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Ě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V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V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L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Y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R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L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J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B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S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Y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P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R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Í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K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L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V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P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R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Á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L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Í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O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L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L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Z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L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B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Ě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Ž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-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8" name="Tabulka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83330036"/>
              </p:ext>
            </p:extLst>
          </p:nvPr>
        </p:nvGraphicFramePr>
        <p:xfrm>
          <a:off x="755576" y="5877272"/>
          <a:ext cx="7425825" cy="6480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5055"/>
                <a:gridCol w="495055"/>
                <a:gridCol w="495055"/>
                <a:gridCol w="495055"/>
                <a:gridCol w="495055"/>
                <a:gridCol w="495055"/>
                <a:gridCol w="495055"/>
                <a:gridCol w="495055"/>
                <a:gridCol w="495055"/>
                <a:gridCol w="495055"/>
                <a:gridCol w="495055"/>
                <a:gridCol w="495055"/>
                <a:gridCol w="495055"/>
                <a:gridCol w="495055"/>
                <a:gridCol w="495055"/>
              </a:tblGrid>
              <a:tr h="648072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8955380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9704154"/>
              </p:ext>
            </p:extLst>
          </p:nvPr>
        </p:nvGraphicFramePr>
        <p:xfrm>
          <a:off x="539552" y="1556792"/>
          <a:ext cx="8136900" cy="3703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13690"/>
                <a:gridCol w="813690"/>
                <a:gridCol w="813690"/>
                <a:gridCol w="813690"/>
                <a:gridCol w="813690"/>
                <a:gridCol w="813690"/>
                <a:gridCol w="813690"/>
                <a:gridCol w="813690"/>
                <a:gridCol w="813690"/>
                <a:gridCol w="813690"/>
              </a:tblGrid>
              <a:tr h="1390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D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0070C0"/>
                          </a:solidFill>
                        </a:rPr>
                        <a:t>M</a:t>
                      </a:r>
                      <a:endParaRPr lang="cs-CZ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0070C0"/>
                          </a:solidFill>
                        </a:rPr>
                        <a:t>E</a:t>
                      </a:r>
                      <a:endParaRPr lang="cs-CZ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0070C0"/>
                          </a:solidFill>
                        </a:rPr>
                        <a:t>T</a:t>
                      </a:r>
                      <a:endParaRPr lang="cs-CZ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0070C0"/>
                          </a:solidFill>
                        </a:rPr>
                        <a:t>R</a:t>
                      </a:r>
                      <a:endParaRPr lang="cs-CZ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0070C0"/>
                          </a:solidFill>
                        </a:rPr>
                        <a:t>O</a:t>
                      </a:r>
                      <a:endParaRPr lang="cs-CZ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00B050"/>
                          </a:solidFill>
                        </a:rPr>
                        <a:t>K</a:t>
                      </a:r>
                      <a:endParaRPr lang="cs-CZ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00B050"/>
                          </a:solidFill>
                        </a:rPr>
                        <a:t>O</a:t>
                      </a:r>
                      <a:endParaRPr lang="cs-CZ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00B050"/>
                          </a:solidFill>
                        </a:rPr>
                        <a:t>L</a:t>
                      </a:r>
                      <a:endParaRPr lang="cs-CZ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00B050"/>
                          </a:solidFill>
                        </a:rPr>
                        <a:t> O</a:t>
                      </a:r>
                      <a:endParaRPr lang="cs-CZ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O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P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0070C0"/>
                          </a:solidFill>
                        </a:rPr>
                        <a:t>A</a:t>
                      </a:r>
                      <a:endParaRPr lang="cs-CZ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0070C0"/>
                          </a:solidFill>
                        </a:rPr>
                        <a:t>U</a:t>
                      </a:r>
                      <a:endParaRPr lang="cs-CZ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0070C0"/>
                          </a:solidFill>
                        </a:rPr>
                        <a:t>T</a:t>
                      </a:r>
                      <a:endParaRPr lang="cs-CZ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0070C0"/>
                          </a:solidFill>
                        </a:rPr>
                        <a:t>O</a:t>
                      </a:r>
                      <a:endParaRPr lang="cs-CZ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0070C0"/>
                          </a:solidFill>
                        </a:rPr>
                        <a:t>B</a:t>
                      </a:r>
                      <a:endParaRPr lang="cs-CZ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0070C0"/>
                          </a:solidFill>
                        </a:rPr>
                        <a:t>U</a:t>
                      </a:r>
                      <a:endParaRPr lang="cs-CZ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0070C0"/>
                          </a:solidFill>
                        </a:rPr>
                        <a:t>S</a:t>
                      </a:r>
                      <a:endParaRPr lang="cs-CZ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R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A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00B050"/>
                          </a:solidFill>
                        </a:rPr>
                        <a:t>T</a:t>
                      </a:r>
                      <a:endParaRPr lang="cs-CZ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00B050"/>
                          </a:solidFill>
                        </a:rPr>
                        <a:t>R</a:t>
                      </a:r>
                      <a:endParaRPr lang="cs-CZ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00B050"/>
                          </a:solidFill>
                        </a:rPr>
                        <a:t>A</a:t>
                      </a:r>
                      <a:endParaRPr lang="cs-CZ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00B050"/>
                          </a:solidFill>
                        </a:rPr>
                        <a:t>M</a:t>
                      </a:r>
                      <a:endParaRPr lang="cs-CZ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00B050"/>
                          </a:solidFill>
                        </a:rPr>
                        <a:t>V</a:t>
                      </a:r>
                      <a:endParaRPr lang="cs-CZ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00B050"/>
                          </a:solidFill>
                        </a:rPr>
                        <a:t>A</a:t>
                      </a:r>
                      <a:endParaRPr lang="cs-CZ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00B050"/>
                          </a:solidFill>
                        </a:rPr>
                        <a:t>J</a:t>
                      </a:r>
                      <a:endParaRPr lang="cs-CZ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V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A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0070C0"/>
                          </a:solidFill>
                        </a:rPr>
                        <a:t>L</a:t>
                      </a:r>
                      <a:endParaRPr lang="cs-CZ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0070C0"/>
                          </a:solidFill>
                        </a:rPr>
                        <a:t>O</a:t>
                      </a:r>
                      <a:endParaRPr lang="cs-CZ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0070C0"/>
                          </a:solidFill>
                        </a:rPr>
                        <a:t>D</a:t>
                      </a:r>
                      <a:endParaRPr lang="cs-CZ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0070C0"/>
                          </a:solidFill>
                        </a:rPr>
                        <a:t>Ě</a:t>
                      </a:r>
                      <a:endParaRPr lang="cs-CZ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V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00B050"/>
                          </a:solidFill>
                        </a:rPr>
                        <a:t>V</a:t>
                      </a:r>
                      <a:endParaRPr lang="cs-CZ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00B050"/>
                          </a:solidFill>
                        </a:rPr>
                        <a:t>L</a:t>
                      </a:r>
                      <a:endParaRPr lang="cs-CZ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00B050"/>
                          </a:solidFill>
                        </a:rPr>
                        <a:t>A</a:t>
                      </a:r>
                      <a:endParaRPr lang="cs-CZ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00B050"/>
                          </a:solidFill>
                        </a:rPr>
                        <a:t>K</a:t>
                      </a:r>
                      <a:endParaRPr lang="cs-CZ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00B050"/>
                          </a:solidFill>
                        </a:rPr>
                        <a:t>Y</a:t>
                      </a:r>
                      <a:endParaRPr lang="cs-CZ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0070C0"/>
                          </a:solidFill>
                        </a:rPr>
                        <a:t>T</a:t>
                      </a:r>
                      <a:endParaRPr lang="cs-CZ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0070C0"/>
                          </a:solidFill>
                        </a:rPr>
                        <a:t>R</a:t>
                      </a:r>
                      <a:endParaRPr lang="cs-CZ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0070C0"/>
                          </a:solidFill>
                        </a:rPr>
                        <a:t>O</a:t>
                      </a:r>
                      <a:endParaRPr lang="cs-CZ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0070C0"/>
                          </a:solidFill>
                        </a:rPr>
                        <a:t>L</a:t>
                      </a:r>
                      <a:endParaRPr lang="cs-CZ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0070C0"/>
                          </a:solidFill>
                        </a:rPr>
                        <a:t>E</a:t>
                      </a:r>
                      <a:endParaRPr lang="cs-CZ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0070C0"/>
                          </a:solidFill>
                        </a:rPr>
                        <a:t>J</a:t>
                      </a:r>
                      <a:endParaRPr lang="cs-CZ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0070C0"/>
                          </a:solidFill>
                        </a:rPr>
                        <a:t>B</a:t>
                      </a:r>
                      <a:endParaRPr lang="cs-CZ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0070C0"/>
                          </a:solidFill>
                        </a:rPr>
                        <a:t>U</a:t>
                      </a:r>
                      <a:endParaRPr lang="cs-CZ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0070C0"/>
                          </a:solidFill>
                        </a:rPr>
                        <a:t>S</a:t>
                      </a:r>
                      <a:endParaRPr lang="cs-CZ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0070C0"/>
                          </a:solidFill>
                        </a:rPr>
                        <a:t>Y</a:t>
                      </a:r>
                      <a:endParaRPr lang="cs-CZ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00B050"/>
                          </a:solidFill>
                        </a:rPr>
                        <a:t>A</a:t>
                      </a:r>
                      <a:endParaRPr lang="cs-CZ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00B050"/>
                          </a:solidFill>
                        </a:rPr>
                        <a:t>U</a:t>
                      </a:r>
                      <a:endParaRPr lang="cs-CZ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00B050"/>
                          </a:solidFill>
                        </a:rPr>
                        <a:t>T</a:t>
                      </a:r>
                      <a:endParaRPr lang="cs-CZ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00B050"/>
                          </a:solidFill>
                        </a:rPr>
                        <a:t>O</a:t>
                      </a:r>
                      <a:endParaRPr lang="cs-CZ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0070C0"/>
                          </a:solidFill>
                        </a:rPr>
                        <a:t>P</a:t>
                      </a:r>
                      <a:endParaRPr lang="cs-CZ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0070C0"/>
                          </a:solidFill>
                        </a:rPr>
                        <a:t>A</a:t>
                      </a:r>
                      <a:endParaRPr lang="cs-CZ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0070C0"/>
                          </a:solidFill>
                        </a:rPr>
                        <a:t>R</a:t>
                      </a:r>
                      <a:endParaRPr lang="cs-CZ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0070C0"/>
                          </a:solidFill>
                        </a:rPr>
                        <a:t>N</a:t>
                      </a:r>
                      <a:endParaRPr lang="cs-CZ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0070C0"/>
                          </a:solidFill>
                        </a:rPr>
                        <a:t>Í</a:t>
                      </a:r>
                      <a:endParaRPr lang="cs-CZ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0070C0"/>
                          </a:solidFill>
                        </a:rPr>
                        <a:t>K</a:t>
                      </a:r>
                      <a:endParaRPr lang="cs-CZ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00B050"/>
                          </a:solidFill>
                        </a:rPr>
                        <a:t>L</a:t>
                      </a:r>
                      <a:endParaRPr lang="cs-CZ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00B050"/>
                          </a:solidFill>
                        </a:rPr>
                        <a:t>A</a:t>
                      </a:r>
                      <a:endParaRPr lang="cs-CZ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00B050"/>
                          </a:solidFill>
                        </a:rPr>
                        <a:t>N</a:t>
                      </a:r>
                      <a:endParaRPr lang="cs-CZ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00B050"/>
                          </a:solidFill>
                        </a:rPr>
                        <a:t>O</a:t>
                      </a:r>
                      <a:endParaRPr lang="cs-CZ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00B050"/>
                          </a:solidFill>
                        </a:rPr>
                        <a:t>V</a:t>
                      </a:r>
                      <a:endParaRPr lang="cs-CZ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00B050"/>
                          </a:solidFill>
                        </a:rPr>
                        <a:t>K</a:t>
                      </a:r>
                      <a:endParaRPr lang="cs-CZ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00B050"/>
                          </a:solidFill>
                        </a:rPr>
                        <a:t>A</a:t>
                      </a:r>
                      <a:endParaRPr lang="cs-CZ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P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R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0070C0"/>
                          </a:solidFill>
                        </a:rPr>
                        <a:t>N</a:t>
                      </a:r>
                      <a:endParaRPr lang="cs-CZ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0070C0"/>
                          </a:solidFill>
                        </a:rPr>
                        <a:t>Á</a:t>
                      </a:r>
                      <a:endParaRPr lang="cs-CZ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0070C0"/>
                          </a:solidFill>
                        </a:rPr>
                        <a:t>K</a:t>
                      </a:r>
                      <a:endParaRPr lang="cs-CZ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0070C0"/>
                          </a:solidFill>
                        </a:rPr>
                        <a:t>L</a:t>
                      </a:r>
                      <a:endParaRPr lang="cs-CZ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0070C0"/>
                          </a:solidFill>
                        </a:rPr>
                        <a:t>A</a:t>
                      </a:r>
                      <a:endParaRPr lang="cs-CZ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0070C0"/>
                          </a:solidFill>
                        </a:rPr>
                        <a:t>D</a:t>
                      </a:r>
                      <a:endParaRPr lang="cs-CZ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0070C0"/>
                          </a:solidFill>
                        </a:rPr>
                        <a:t>N</a:t>
                      </a:r>
                      <a:endParaRPr lang="cs-CZ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0070C0"/>
                          </a:solidFill>
                        </a:rPr>
                        <a:t>Í</a:t>
                      </a:r>
                      <a:endParaRPr lang="cs-CZ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0070C0"/>
                          </a:solidFill>
                        </a:rPr>
                        <a:t>A</a:t>
                      </a:r>
                      <a:endParaRPr lang="cs-CZ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0070C0"/>
                          </a:solidFill>
                        </a:rPr>
                        <a:t>U</a:t>
                      </a:r>
                      <a:endParaRPr lang="cs-CZ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0070C0"/>
                          </a:solidFill>
                        </a:rPr>
                        <a:t>T</a:t>
                      </a:r>
                      <a:endParaRPr lang="cs-CZ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0070C0"/>
                          </a:solidFill>
                        </a:rPr>
                        <a:t>O</a:t>
                      </a:r>
                      <a:endParaRPr lang="cs-CZ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A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00B050"/>
                          </a:solidFill>
                        </a:rPr>
                        <a:t>L</a:t>
                      </a:r>
                      <a:endParaRPr lang="cs-CZ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00B050"/>
                          </a:solidFill>
                        </a:rPr>
                        <a:t>E</a:t>
                      </a:r>
                      <a:endParaRPr lang="cs-CZ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00B050"/>
                          </a:solidFill>
                        </a:rPr>
                        <a:t>T</a:t>
                      </a:r>
                      <a:endParaRPr lang="cs-CZ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00B050"/>
                          </a:solidFill>
                        </a:rPr>
                        <a:t>A</a:t>
                      </a:r>
                      <a:endParaRPr lang="cs-CZ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00B050"/>
                          </a:solidFill>
                        </a:rPr>
                        <a:t>D</a:t>
                      </a:r>
                      <a:endParaRPr lang="cs-CZ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00B050"/>
                          </a:solidFill>
                        </a:rPr>
                        <a:t>L</a:t>
                      </a:r>
                      <a:endParaRPr lang="cs-CZ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00B050"/>
                          </a:solidFill>
                        </a:rPr>
                        <a:t>O</a:t>
                      </a:r>
                      <a:endParaRPr lang="cs-CZ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Z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E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0070C0"/>
                          </a:solidFill>
                        </a:rPr>
                        <a:t>K</a:t>
                      </a:r>
                      <a:endParaRPr lang="cs-CZ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0070C0"/>
                          </a:solidFill>
                        </a:rPr>
                        <a:t>O</a:t>
                      </a:r>
                      <a:endParaRPr lang="cs-CZ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0070C0"/>
                          </a:solidFill>
                        </a:rPr>
                        <a:t>L</a:t>
                      </a:r>
                      <a:endParaRPr lang="cs-CZ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0070C0"/>
                          </a:solidFill>
                        </a:rPr>
                        <a:t>O</a:t>
                      </a:r>
                      <a:endParaRPr lang="cs-CZ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0070C0"/>
                          </a:solidFill>
                        </a:rPr>
                        <a:t>B</a:t>
                      </a:r>
                      <a:endParaRPr lang="cs-CZ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0070C0"/>
                          </a:solidFill>
                        </a:rPr>
                        <a:t>Ě</a:t>
                      </a:r>
                      <a:endParaRPr lang="cs-CZ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0070C0"/>
                          </a:solidFill>
                        </a:rPr>
                        <a:t>Ž</a:t>
                      </a:r>
                      <a:endParaRPr lang="cs-CZ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0070C0"/>
                          </a:solidFill>
                        </a:rPr>
                        <a:t>K</a:t>
                      </a:r>
                      <a:endParaRPr lang="cs-CZ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0070C0"/>
                          </a:solidFill>
                        </a:rPr>
                        <a:t>A</a:t>
                      </a:r>
                      <a:endParaRPr lang="cs-CZ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683571" y="5589240"/>
          <a:ext cx="6120670" cy="6480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1410"/>
                <a:gridCol w="381410"/>
                <a:gridCol w="381410"/>
                <a:gridCol w="381410"/>
                <a:gridCol w="381410"/>
                <a:gridCol w="403813"/>
                <a:gridCol w="377117"/>
                <a:gridCol w="381410"/>
                <a:gridCol w="381410"/>
                <a:gridCol w="381410"/>
                <a:gridCol w="381410"/>
                <a:gridCol w="381410"/>
                <a:gridCol w="381410"/>
                <a:gridCol w="381410"/>
                <a:gridCol w="381410"/>
                <a:gridCol w="381410"/>
              </a:tblGrid>
              <a:tr h="648072"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rgbClr val="C00000"/>
                          </a:solidFill>
                        </a:rPr>
                        <a:t>D</a:t>
                      </a:r>
                      <a:endParaRPr lang="cs-CZ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rgbClr val="C00000"/>
                          </a:solidFill>
                        </a:rPr>
                        <a:t>O</a:t>
                      </a:r>
                      <a:endParaRPr lang="cs-CZ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rgbClr val="C00000"/>
                          </a:solidFill>
                        </a:rPr>
                        <a:t>P</a:t>
                      </a:r>
                      <a:endParaRPr lang="cs-CZ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rgbClr val="C00000"/>
                          </a:solidFill>
                        </a:rPr>
                        <a:t>R</a:t>
                      </a:r>
                      <a:endParaRPr lang="cs-CZ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rgbClr val="C00000"/>
                          </a:solidFill>
                        </a:rPr>
                        <a:t>A</a:t>
                      </a:r>
                      <a:endParaRPr lang="cs-CZ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rgbClr val="C00000"/>
                          </a:solidFill>
                        </a:rPr>
                        <a:t>V</a:t>
                      </a:r>
                      <a:endParaRPr lang="cs-CZ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rgbClr val="C00000"/>
                          </a:solidFill>
                        </a:rPr>
                        <a:t>A</a:t>
                      </a:r>
                      <a:endParaRPr lang="cs-CZ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rgbClr val="C00000"/>
                          </a:solidFill>
                        </a:rPr>
                        <a:t> </a:t>
                      </a:r>
                      <a:endParaRPr lang="cs-CZ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rgbClr val="C00000"/>
                          </a:solidFill>
                        </a:rPr>
                        <a:t>V</a:t>
                      </a:r>
                      <a:endParaRPr lang="cs-CZ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rgbClr val="C00000"/>
                          </a:solidFill>
                        </a:rPr>
                        <a:t>P</a:t>
                      </a:r>
                      <a:endParaRPr lang="cs-CZ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rgbClr val="C00000"/>
                          </a:solidFill>
                        </a:rPr>
                        <a:t>R</a:t>
                      </a:r>
                      <a:endParaRPr lang="cs-CZ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rgbClr val="C00000"/>
                          </a:solidFill>
                        </a:rPr>
                        <a:t>A</a:t>
                      </a:r>
                      <a:endParaRPr lang="cs-CZ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rgbClr val="C00000"/>
                          </a:solidFill>
                        </a:rPr>
                        <a:t>Z</a:t>
                      </a:r>
                      <a:endParaRPr lang="cs-CZ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rgbClr val="C00000"/>
                          </a:solidFill>
                        </a:rPr>
                        <a:t>E</a:t>
                      </a:r>
                      <a:endParaRPr lang="cs-CZ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b="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TextovéPole 3"/>
          <p:cNvSpPr txBox="1"/>
          <p:nvPr/>
        </p:nvSpPr>
        <p:spPr>
          <a:xfrm>
            <a:off x="683568" y="332656"/>
            <a:ext cx="795172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 </a:t>
            </a:r>
            <a:r>
              <a:rPr lang="cs-CZ" b="1" dirty="0" smtClean="0">
                <a:solidFill>
                  <a:srgbClr val="C00000"/>
                </a:solidFill>
              </a:rPr>
              <a:t>Řešení:</a:t>
            </a:r>
            <a:r>
              <a:rPr lang="cs-CZ" dirty="0" smtClean="0"/>
              <a:t>metro, kolo, autobus,tramvaj, lodě, trolejbusy, auto, parník, lanovka,</a:t>
            </a:r>
          </a:p>
          <a:p>
            <a:r>
              <a:rPr lang="cs-CZ" dirty="0" smtClean="0"/>
              <a:t>  nákladní auto, letadlo, koloběžka </a:t>
            </a:r>
            <a:endParaRPr lang="cs-CZ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779912" y="135940"/>
            <a:ext cx="157248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u="sng" cap="all" dirty="0">
                <a:solidFill>
                  <a:srgbClr val="7030A0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Zdroje</a:t>
            </a:r>
          </a:p>
        </p:txBody>
      </p:sp>
      <p:sp>
        <p:nvSpPr>
          <p:cNvPr id="5" name="Obdélník 4"/>
          <p:cNvSpPr/>
          <p:nvPr/>
        </p:nvSpPr>
        <p:spPr>
          <a:xfrm>
            <a:off x="683568" y="3573016"/>
            <a:ext cx="732656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 smtClean="0"/>
              <a:t>Pracovní </a:t>
            </a:r>
            <a:r>
              <a:rPr lang="cs-CZ" b="1" dirty="0"/>
              <a:t>sešit, Vlastivěda pro 5.ročník, Septima 2008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1560944" y="4077072"/>
            <a:ext cx="6336704" cy="923330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ln cmpd="sng">
            <a:solidFill>
              <a:schemeClr val="accent1">
                <a:alpha val="0"/>
              </a:schemeClr>
            </a:solidFill>
          </a:ln>
          <a:effectLst>
            <a:outerShdw blurRad="825500" dist="38100" dir="16200000" sx="111000" sy="111000" rotWithShape="0">
              <a:prstClr val="black">
                <a:alpha val="35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Autorem materiálu a všech jeho částí,</a:t>
            </a:r>
          </a:p>
          <a:p>
            <a:pPr algn="ctr"/>
            <a:r>
              <a:rPr lang="cs-CZ" i="1" dirty="0" smtClean="0"/>
              <a:t> není-li uvedeno jinak, je</a:t>
            </a:r>
          </a:p>
          <a:p>
            <a:pPr algn="ctr"/>
            <a:r>
              <a:rPr lang="cs-CZ" i="1" dirty="0" smtClean="0"/>
              <a:t> Mgr. Lenka Kolstrunková.</a:t>
            </a:r>
            <a:endParaRPr lang="cs-CZ" i="1" dirty="0"/>
          </a:p>
        </p:txBody>
      </p:sp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24464" y="5373216"/>
            <a:ext cx="7280503" cy="12066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Obdélník 8"/>
          <p:cNvSpPr/>
          <p:nvPr/>
        </p:nvSpPr>
        <p:spPr>
          <a:xfrm>
            <a:off x="611560" y="692696"/>
            <a:ext cx="817240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u="sng" dirty="0" smtClean="0">
                <a:hlinkClick r:id="rId4"/>
              </a:rPr>
              <a:t>http://cs.wikipedia.org/wiki/Soubor:Konstal_105N2k2000_%282%29.jpg</a:t>
            </a:r>
            <a:endParaRPr lang="cs-CZ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cs-CZ" u="sng" dirty="0" smtClean="0">
                <a:hlinkClick r:id="rId5"/>
              </a:rPr>
              <a:t>http://cs.wikipedia.org/wiki/Soubor:Praha,_Malostransk%C3%A1,_vlak.jpg</a:t>
            </a:r>
            <a:endParaRPr lang="cs-CZ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cs-CZ" u="sng" dirty="0" smtClean="0">
                <a:hlinkClick r:id="rId6"/>
              </a:rPr>
              <a:t>http://www.</a:t>
            </a:r>
            <a:r>
              <a:rPr lang="cs-CZ" u="sng" dirty="0" err="1" smtClean="0">
                <a:hlinkClick r:id="rId6"/>
              </a:rPr>
              <a:t>photoextract.com</a:t>
            </a:r>
            <a:r>
              <a:rPr lang="cs-CZ" u="sng" dirty="0" smtClean="0">
                <a:hlinkClick r:id="rId6"/>
              </a:rPr>
              <a:t>/</a:t>
            </a:r>
            <a:r>
              <a:rPr lang="cs-CZ" u="sng" dirty="0" err="1" smtClean="0">
                <a:hlinkClick r:id="rId6"/>
              </a:rPr>
              <a:t>cs</a:t>
            </a:r>
            <a:r>
              <a:rPr lang="cs-CZ" u="sng" dirty="0" smtClean="0">
                <a:hlinkClick r:id="rId6"/>
              </a:rPr>
              <a:t>/foto/51471.html</a:t>
            </a:r>
            <a:endParaRPr lang="cs-CZ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cs-CZ" u="sng" dirty="0" smtClean="0">
                <a:hlinkClick r:id="rId7"/>
              </a:rPr>
              <a:t>http://upload.wikimedia.org/wikipedia/commons/thumb/8/89/MB_O_405_N_MVV274.jpeg/800px-MB_O_405_N_MVV274.jpeg</a:t>
            </a:r>
            <a:endParaRPr lang="cs-CZ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cs-CZ" u="sng" dirty="0" smtClean="0">
                <a:hlinkClick r:id="rId8"/>
              </a:rPr>
              <a:t>http://upload.wikimedia.org/wikipedia/commons/3/36/Jal.747.newcolours.arp.750pix.jpg</a:t>
            </a:r>
            <a:endParaRPr lang="cs-CZ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cs-CZ" u="sng" dirty="0" smtClean="0">
                <a:hlinkClick r:id="rId9"/>
              </a:rPr>
              <a:t>http://upload.wikimedia.org/wikipedia/commons/4/46/Fiat_pendolino.jpg</a:t>
            </a:r>
            <a:endParaRPr lang="cs-CZ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cs-CZ" u="sng" dirty="0" smtClean="0">
                <a:hlinkClick r:id="rId10"/>
              </a:rPr>
              <a:t>http://upload.wikimedia.org/wikipedia/commons/thumb/0/0f/Friedensfahrt_2006.jpg/800px-Friedensfahrt_2006.jpg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7786610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129</TotalTime>
  <Words>503</Words>
  <Application>Microsoft Office PowerPoint</Application>
  <PresentationFormat>Předvádění na obrazovce (4:3)</PresentationFormat>
  <Paragraphs>283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Cesta</vt:lpstr>
      <vt:lpstr>Prezentace aplikace PowerPoint</vt:lpstr>
      <vt:lpstr>Prezentace aplikace PowerPoint</vt:lpstr>
      <vt:lpstr>Doprava v hlavním městě  České republiky  - z napsaných možností vyber a zakroužkuj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Doprava v hlavním městě  České republiky  - z napsaných možností vyber a zakroužkuj</dc:title>
  <dc:creator>Tejinka</dc:creator>
  <cp:lastModifiedBy>pc</cp:lastModifiedBy>
  <cp:revision>22</cp:revision>
  <dcterms:created xsi:type="dcterms:W3CDTF">2011-10-25T18:05:51Z</dcterms:created>
  <dcterms:modified xsi:type="dcterms:W3CDTF">2012-03-19T07:07:17Z</dcterms:modified>
</cp:coreProperties>
</file>