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36" r:id="rId1"/>
  </p:sldMasterIdLst>
  <p:notesMasterIdLst>
    <p:notesMasterId r:id="rId9"/>
  </p:notesMasterIdLst>
  <p:sldIdLst>
    <p:sldId id="256" r:id="rId2"/>
    <p:sldId id="269" r:id="rId3"/>
    <p:sldId id="257" r:id="rId4"/>
    <p:sldId id="271" r:id="rId5"/>
    <p:sldId id="258" r:id="rId6"/>
    <p:sldId id="272" r:id="rId7"/>
    <p:sldId id="26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0066"/>
    <a:srgbClr val="66FF33"/>
    <a:srgbClr val="FFFF66"/>
    <a:srgbClr val="996E01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3122" autoAdjust="0"/>
  </p:normalViewPr>
  <p:slideViewPr>
    <p:cSldViewPr>
      <p:cViewPr>
        <p:scale>
          <a:sx n="76" d="100"/>
          <a:sy n="76" d="100"/>
        </p:scale>
        <p:origin x="-252" y="43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061504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37" r:id="rId1"/>
    <p:sldLayoutId id="2147483938" r:id="rId2"/>
    <p:sldLayoutId id="2147483939" r:id="rId3"/>
    <p:sldLayoutId id="2147483940" r:id="rId4"/>
    <p:sldLayoutId id="2147483941" r:id="rId5"/>
    <p:sldLayoutId id="2147483942" r:id="rId6"/>
    <p:sldLayoutId id="2147483943" r:id="rId7"/>
    <p:sldLayoutId id="2147483944" r:id="rId8"/>
    <p:sldLayoutId id="2147483945" r:id="rId9"/>
    <p:sldLayoutId id="2147483946" r:id="rId10"/>
    <p:sldLayoutId id="2147483947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Zaoblený obdélník 16"/>
          <p:cNvSpPr/>
          <p:nvPr/>
        </p:nvSpPr>
        <p:spPr>
          <a:xfrm>
            <a:off x="785786" y="2857496"/>
            <a:ext cx="7929618" cy="3714776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1600" dirty="0"/>
          </a:p>
        </p:txBody>
      </p:sp>
      <p:sp>
        <p:nvSpPr>
          <p:cNvPr id="18" name="Zaoblený obdélník 17"/>
          <p:cNvSpPr/>
          <p:nvPr/>
        </p:nvSpPr>
        <p:spPr>
          <a:xfrm>
            <a:off x="357158" y="1214422"/>
            <a:ext cx="8166547" cy="1428760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19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857224" y="4786322"/>
            <a:ext cx="76569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/>
              <a:t>ČÍSLO PROJEKTU</a:t>
            </a:r>
            <a:r>
              <a:rPr lang="cs-CZ" sz="2000" dirty="0"/>
              <a:t>: </a:t>
            </a:r>
            <a:r>
              <a:rPr lang="cs-CZ" sz="2000" dirty="0" smtClean="0"/>
              <a:t>CZ.1.07/1.4.00/21.2364</a:t>
            </a:r>
            <a:endParaRPr lang="cs-CZ" sz="2000" dirty="0"/>
          </a:p>
        </p:txBody>
      </p:sp>
      <p:sp>
        <p:nvSpPr>
          <p:cNvPr id="21" name="Obdélník 20"/>
          <p:cNvSpPr/>
          <p:nvPr/>
        </p:nvSpPr>
        <p:spPr>
          <a:xfrm>
            <a:off x="857224" y="3500438"/>
            <a:ext cx="521386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NÁZEV</a:t>
            </a:r>
            <a:r>
              <a:rPr lang="cs-CZ" sz="2000" dirty="0"/>
              <a:t>: </a:t>
            </a:r>
            <a:r>
              <a:rPr lang="cs-CZ" sz="2000" dirty="0" smtClean="0"/>
              <a:t>VY_32_INOVACE_30_04_HV9_Skála</a:t>
            </a:r>
            <a:endParaRPr lang="cs-CZ" sz="2000" dirty="0"/>
          </a:p>
        </p:txBody>
      </p:sp>
      <p:sp>
        <p:nvSpPr>
          <p:cNvPr id="22" name="Obdélník 21"/>
          <p:cNvSpPr/>
          <p:nvPr/>
        </p:nvSpPr>
        <p:spPr>
          <a:xfrm>
            <a:off x="857224" y="3071810"/>
            <a:ext cx="31229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AUTOR</a:t>
            </a:r>
            <a:r>
              <a:rPr lang="cs-CZ" sz="2000" dirty="0"/>
              <a:t>: </a:t>
            </a:r>
            <a:r>
              <a:rPr lang="cs-CZ" sz="2000" dirty="0" smtClean="0"/>
              <a:t>Mgr. Aleš Skála</a:t>
            </a:r>
            <a:endParaRPr lang="cs-CZ" sz="2000" dirty="0"/>
          </a:p>
        </p:txBody>
      </p:sp>
      <p:sp>
        <p:nvSpPr>
          <p:cNvPr id="23" name="Obdélník 22"/>
          <p:cNvSpPr/>
          <p:nvPr/>
        </p:nvSpPr>
        <p:spPr>
          <a:xfrm>
            <a:off x="857224" y="3929066"/>
            <a:ext cx="435689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smtClean="0"/>
              <a:t>TÉMA</a:t>
            </a:r>
            <a:r>
              <a:rPr lang="cs-CZ" sz="2000" dirty="0"/>
              <a:t>: </a:t>
            </a:r>
            <a:r>
              <a:rPr lang="cs-CZ" sz="200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</a:rPr>
              <a:t>Hudební renesance v </a:t>
            </a:r>
            <a:r>
              <a:rPr lang="cs-CZ" sz="200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</a:rPr>
              <a:t>Čechách</a:t>
            </a:r>
          </a:p>
          <a:p>
            <a:pPr lvl="0"/>
            <a:endParaRPr lang="cs-CZ" sz="2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00034" y="1214422"/>
            <a:ext cx="8230304" cy="17081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400" dirty="0"/>
              <a:t>Základní škola Libina, příspěvková </a:t>
            </a:r>
            <a:r>
              <a:rPr lang="cs-CZ" sz="14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Název projektu: </a:t>
            </a:r>
            <a:r>
              <a:rPr lang="cs-CZ" sz="1400" dirty="0" smtClean="0"/>
              <a:t>Škola hrou</a:t>
            </a:r>
            <a:endParaRPr lang="cs-CZ" sz="1400" dirty="0"/>
          </a:p>
          <a:p>
            <a:pPr>
              <a:lnSpc>
                <a:spcPct val="150000"/>
              </a:lnSpc>
            </a:pPr>
            <a:r>
              <a:rPr lang="cs-CZ" sz="1400" dirty="0"/>
              <a:t>Tento projekt je spolufinancován Evropským sociálním fondem </a:t>
            </a:r>
            <a:r>
              <a:rPr lang="cs-CZ" sz="14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Vzdělávací </a:t>
            </a:r>
            <a:r>
              <a:rPr lang="cs-CZ" sz="1400" dirty="0" smtClean="0"/>
              <a:t>oblast: Hudební výchova na 2. stupni</a:t>
            </a:r>
            <a:endParaRPr lang="cs-CZ" sz="1400" dirty="0"/>
          </a:p>
          <a:p>
            <a:pPr>
              <a:lnSpc>
                <a:spcPct val="150000"/>
              </a:lnSpc>
            </a:pPr>
            <a:endParaRPr lang="cs-CZ" sz="1400" dirty="0"/>
          </a:p>
        </p:txBody>
      </p:sp>
      <p:sp>
        <p:nvSpPr>
          <p:cNvPr id="25" name="Obdélník 24"/>
          <p:cNvSpPr/>
          <p:nvPr/>
        </p:nvSpPr>
        <p:spPr>
          <a:xfrm>
            <a:off x="857224" y="4357694"/>
            <a:ext cx="6972999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2000" b="1" dirty="0"/>
              <a:t>OBSAH</a:t>
            </a:r>
            <a:r>
              <a:rPr lang="cs-CZ" sz="2000" dirty="0"/>
              <a:t>: </a:t>
            </a:r>
            <a:r>
              <a:rPr lang="cs-CZ" sz="2000" dirty="0" smtClean="0"/>
              <a:t>Renesance v Čechách, literátská bratrstva, kancionál</a:t>
            </a:r>
            <a:endParaRPr lang="cs-CZ" sz="2000" dirty="0"/>
          </a:p>
        </p:txBody>
      </p:sp>
      <p:pic>
        <p:nvPicPr>
          <p:cNvPr id="26" name="Obrázek 2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286644" y="1428736"/>
            <a:ext cx="1180036" cy="1029055"/>
          </a:xfrm>
          <a:prstGeom prst="rect">
            <a:avLst/>
          </a:prstGeom>
        </p:spPr>
      </p:pic>
      <p:sp>
        <p:nvSpPr>
          <p:cNvPr id="27" name="TextovéPole 26"/>
          <p:cNvSpPr txBox="1"/>
          <p:nvPr/>
        </p:nvSpPr>
        <p:spPr>
          <a:xfrm>
            <a:off x="785786" y="357166"/>
            <a:ext cx="7429552" cy="58477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Hudební renesance v </a:t>
            </a:r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Čechách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428604"/>
            <a:ext cx="8229600" cy="1066800"/>
          </a:xfrm>
        </p:spPr>
        <p:txBody>
          <a:bodyPr/>
          <a:lstStyle/>
          <a:p>
            <a:r>
              <a:rPr lang="cs-CZ" u="sng" dirty="0" smtClean="0"/>
              <a:t>Anotace: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785926"/>
            <a:ext cx="8229600" cy="3143272"/>
          </a:xfrm>
          <a:solidFill>
            <a:schemeClr val="accent3">
              <a:lumMod val="40000"/>
              <a:lumOff val="60000"/>
            </a:schemeClr>
          </a:solidFill>
          <a:ln>
            <a:solidFill>
              <a:schemeClr val="accent3"/>
            </a:solidFill>
          </a:ln>
        </p:spPr>
        <p:txBody>
          <a:bodyPr>
            <a:noAutofit/>
          </a:bodyPr>
          <a:lstStyle/>
          <a:p>
            <a:r>
              <a:rPr lang="cs-CZ" sz="2400" dirty="0" smtClean="0"/>
              <a:t>Materiál seznamuje žáky s </a:t>
            </a:r>
            <a:r>
              <a:rPr lang="cs-CZ" sz="2400" dirty="0" smtClean="0"/>
              <a:t>hudební renesancí </a:t>
            </a:r>
            <a:r>
              <a:rPr lang="cs-CZ" sz="2400" dirty="0" smtClean="0"/>
              <a:t>v </a:t>
            </a:r>
            <a:r>
              <a:rPr lang="cs-CZ" sz="2400" dirty="0" smtClean="0"/>
              <a:t>Čechách, s literátskými bratrstvy, kancionálem, a představiteli této doby</a:t>
            </a:r>
            <a:endParaRPr lang="cs-CZ" sz="2400" dirty="0" smtClean="0"/>
          </a:p>
          <a:p>
            <a:r>
              <a:rPr lang="cs-CZ" sz="2400" dirty="0" smtClean="0"/>
              <a:t>Obsah je pro žáky 9. ročníku a je určen pro interaktivní tabuli</a:t>
            </a:r>
          </a:p>
          <a:p>
            <a:r>
              <a:rPr lang="cs-CZ" sz="2400" dirty="0" smtClean="0"/>
              <a:t>Nabyté vědomosti si žáci mohou ověřit v závěrečných otázkách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42976" y="285728"/>
            <a:ext cx="7239000" cy="680068"/>
          </a:xfr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sz="3600" u="sng" dirty="0" smtClean="0"/>
              <a:t>Hudební renesance v Čechách</a:t>
            </a:r>
            <a:endParaRPr lang="cs-CZ" sz="3600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214282" y="1571612"/>
            <a:ext cx="8786874" cy="175432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600" i="1" u="sng" dirty="0" smtClean="0">
                <a:solidFill>
                  <a:srgbClr val="FF0066"/>
                </a:solidFill>
              </a:rPr>
              <a:t>Renesance</a:t>
            </a:r>
            <a:r>
              <a:rPr lang="cs-CZ" sz="3600" dirty="0" smtClean="0"/>
              <a:t> (obrození) představovala významnou etapu evropského vývoje od</a:t>
            </a:r>
          </a:p>
          <a:p>
            <a:r>
              <a:rPr lang="cs-CZ" sz="3600" dirty="0" smtClean="0">
                <a:solidFill>
                  <a:srgbClr val="FF0066"/>
                </a:solidFill>
              </a:rPr>
              <a:t> 14. do 16. století</a:t>
            </a:r>
            <a:endParaRPr lang="cs-CZ" sz="3600" i="1" dirty="0">
              <a:solidFill>
                <a:srgbClr val="FF0066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57126" y="4071942"/>
            <a:ext cx="8786874" cy="230832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/>
              <a:t>Vznikaly pěvecké sbory zpívající duchovní hudbu tzv. </a:t>
            </a:r>
            <a:r>
              <a:rPr lang="cs-CZ" sz="3600" dirty="0" smtClean="0">
                <a:solidFill>
                  <a:srgbClr val="FF0066"/>
                </a:solidFill>
              </a:rPr>
              <a:t>LITERÁTSKÁ BRATRSTVA</a:t>
            </a:r>
            <a:r>
              <a:rPr lang="cs-CZ" sz="3600" dirty="0" smtClean="0"/>
              <a:t>, která zpívaly podle krásných zdobených zpěvníků - </a:t>
            </a:r>
            <a:r>
              <a:rPr lang="cs-CZ" sz="3600" dirty="0" smtClean="0">
                <a:solidFill>
                  <a:srgbClr val="FF0066"/>
                </a:solidFill>
              </a:rPr>
              <a:t>KANCIONÁLŮ</a:t>
            </a:r>
            <a:endParaRPr lang="cs-CZ" sz="3600" b="1" dirty="0">
              <a:solidFill>
                <a:srgbClr val="FF00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8186766" cy="680068"/>
          </a:xfr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 algn="ctr"/>
            <a:r>
              <a:rPr lang="cs-CZ" sz="3200" u="sng" dirty="0" smtClean="0"/>
              <a:t>Vícehlas - polyfonie</a:t>
            </a:r>
            <a:endParaRPr lang="cs-CZ" sz="3200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285720" y="1571612"/>
            <a:ext cx="8358246" cy="2062103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Literátská bratrstva počala pěstovat </a:t>
            </a:r>
            <a:r>
              <a:rPr lang="cs-CZ" sz="3200" dirty="0" smtClean="0">
                <a:solidFill>
                  <a:srgbClr val="FF0066"/>
                </a:solidFill>
              </a:rPr>
              <a:t>vícehlas</a:t>
            </a:r>
          </a:p>
          <a:p>
            <a:r>
              <a:rPr lang="cs-CZ" sz="3200" i="1" dirty="0" smtClean="0">
                <a:solidFill>
                  <a:srgbClr val="FF0066"/>
                </a:solidFill>
              </a:rPr>
              <a:t>- Vícehlas(polyfonie)</a:t>
            </a:r>
            <a:r>
              <a:rPr lang="cs-CZ" sz="3200" dirty="0" smtClean="0">
                <a:solidFill>
                  <a:schemeClr val="tx1"/>
                </a:solidFill>
              </a:rPr>
              <a:t> znamená že skladatel napíše pro každou část pěveckého souboru samostatnou melodickou linku</a:t>
            </a:r>
            <a:endParaRPr lang="cs-CZ" sz="3200" i="1" dirty="0">
              <a:solidFill>
                <a:srgbClr val="FF0066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85720" y="4071942"/>
            <a:ext cx="8358246" cy="2062103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U nás byl největším mistrem polyfonie –</a:t>
            </a:r>
            <a:r>
              <a:rPr lang="cs-CZ" sz="3200" dirty="0" smtClean="0">
                <a:solidFill>
                  <a:srgbClr val="FF0066"/>
                </a:solidFill>
              </a:rPr>
              <a:t>Kryštof Harant z </a:t>
            </a:r>
            <a:r>
              <a:rPr lang="cs-CZ" sz="3200" dirty="0" err="1" smtClean="0">
                <a:solidFill>
                  <a:srgbClr val="FF0066"/>
                </a:solidFill>
              </a:rPr>
              <a:t>Polžic</a:t>
            </a:r>
            <a:r>
              <a:rPr lang="cs-CZ" sz="3200" dirty="0" smtClean="0">
                <a:solidFill>
                  <a:srgbClr val="FF0066"/>
                </a:solidFill>
              </a:rPr>
              <a:t> a Bezdružic</a:t>
            </a:r>
            <a:r>
              <a:rPr lang="cs-CZ" sz="3200" dirty="0" smtClean="0"/>
              <a:t>, který byl s dalšími českými pány popraven na Staroměstském náměstí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sz="3600" u="sng" dirty="0" smtClean="0"/>
              <a:t>Instrumentální hudba</a:t>
            </a:r>
            <a:endParaRPr lang="cs-CZ" sz="3600" u="sng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28596" y="1500174"/>
            <a:ext cx="8501122" cy="3929090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sz="3600" dirty="0" smtClean="0">
                <a:solidFill>
                  <a:srgbClr val="FF0066"/>
                </a:solidFill>
              </a:rPr>
              <a:t>Instrumentální hudba </a:t>
            </a:r>
            <a:r>
              <a:rPr lang="cs-CZ" sz="3600" dirty="0" smtClean="0"/>
              <a:t>se rozvíjela především za vlády </a:t>
            </a:r>
            <a:r>
              <a:rPr lang="cs-CZ" sz="3600" dirty="0" smtClean="0">
                <a:solidFill>
                  <a:srgbClr val="FF0066"/>
                </a:solidFill>
              </a:rPr>
              <a:t>Rudolfa II.</a:t>
            </a:r>
            <a:r>
              <a:rPr lang="cs-CZ" sz="3600" dirty="0" smtClean="0"/>
              <a:t>, v Praze působil dokonce celý orchestr</a:t>
            </a:r>
          </a:p>
          <a:p>
            <a:pPr>
              <a:buNone/>
            </a:pPr>
            <a:r>
              <a:rPr lang="cs-CZ" sz="3600" i="1" dirty="0" smtClean="0">
                <a:solidFill>
                  <a:srgbClr val="FF0066"/>
                </a:solidFill>
              </a:rPr>
              <a:t>Jan </a:t>
            </a:r>
            <a:r>
              <a:rPr lang="cs-CZ" sz="3600" i="1" dirty="0" err="1" smtClean="0">
                <a:solidFill>
                  <a:srgbClr val="FF0066"/>
                </a:solidFill>
              </a:rPr>
              <a:t>Campanus</a:t>
            </a:r>
            <a:r>
              <a:rPr lang="cs-CZ" sz="3600" i="1" dirty="0" smtClean="0">
                <a:solidFill>
                  <a:srgbClr val="FF0066"/>
                </a:solidFill>
              </a:rPr>
              <a:t> </a:t>
            </a:r>
            <a:r>
              <a:rPr lang="cs-CZ" sz="3600" i="1" dirty="0" err="1" smtClean="0">
                <a:solidFill>
                  <a:srgbClr val="FF0066"/>
                </a:solidFill>
              </a:rPr>
              <a:t>Vodňanský</a:t>
            </a:r>
            <a:r>
              <a:rPr lang="cs-CZ" sz="3600" i="1" dirty="0" smtClean="0">
                <a:solidFill>
                  <a:srgbClr val="FF0066"/>
                </a:solidFill>
              </a:rPr>
              <a:t> -</a:t>
            </a:r>
            <a:r>
              <a:rPr lang="cs-CZ" sz="3600" dirty="0" smtClean="0">
                <a:solidFill>
                  <a:schemeClr val="tx1"/>
                </a:solidFill>
              </a:rPr>
              <a:t> skladatel, který vytvořil známé dílo pro dva sbory </a:t>
            </a:r>
            <a:r>
              <a:rPr lang="cs-CZ" sz="3600" dirty="0" smtClean="0">
                <a:solidFill>
                  <a:srgbClr val="FF0066"/>
                </a:solidFill>
              </a:rPr>
              <a:t>RORANDO COELI</a:t>
            </a:r>
            <a:endParaRPr lang="cs-CZ" sz="3600" i="1" dirty="0" smtClean="0">
              <a:solidFill>
                <a:srgbClr val="FF00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00366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uiExpand="1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28596" y="571480"/>
            <a:ext cx="8229600" cy="106680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smtClean="0"/>
              <a:t>Otázky a úkoly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457200" y="2249424"/>
            <a:ext cx="8229600" cy="4325112"/>
          </a:xfrm>
        </p:spPr>
        <p:txBody>
          <a:bodyPr>
            <a:normAutofit/>
          </a:bodyPr>
          <a:lstStyle/>
          <a:p>
            <a:r>
              <a:rPr lang="cs-CZ" dirty="0" smtClean="0"/>
              <a:t>1. </a:t>
            </a:r>
            <a:r>
              <a:rPr lang="cs-CZ" dirty="0" smtClean="0"/>
              <a:t>Co jsou to Literátská bratrstva?</a:t>
            </a:r>
            <a:endParaRPr lang="cs-CZ" dirty="0" smtClean="0"/>
          </a:p>
          <a:p>
            <a:r>
              <a:rPr lang="cs-CZ" dirty="0" smtClean="0">
                <a:solidFill>
                  <a:srgbClr val="FF0066"/>
                </a:solidFill>
              </a:rPr>
              <a:t>…pěvecké sbory zpívající duchovní hudbu</a:t>
            </a:r>
            <a:endParaRPr lang="cs-CZ" dirty="0" smtClean="0">
              <a:solidFill>
                <a:srgbClr val="FF0066"/>
              </a:solidFill>
            </a:endParaRPr>
          </a:p>
          <a:p>
            <a:endParaRPr lang="cs-CZ" dirty="0" smtClean="0"/>
          </a:p>
          <a:p>
            <a:r>
              <a:rPr lang="cs-CZ" dirty="0" smtClean="0"/>
              <a:t>2. </a:t>
            </a:r>
            <a:r>
              <a:rPr lang="cs-CZ" dirty="0" smtClean="0"/>
              <a:t>Kdo byl největším mistrem polyfonie v období renesance u nás?</a:t>
            </a:r>
            <a:endParaRPr lang="cs-CZ" dirty="0" smtClean="0"/>
          </a:p>
          <a:p>
            <a:r>
              <a:rPr lang="cs-CZ" dirty="0" smtClean="0">
                <a:solidFill>
                  <a:srgbClr val="FF0066"/>
                </a:solidFill>
              </a:rPr>
              <a:t>…Kryštof Harant s </a:t>
            </a:r>
            <a:r>
              <a:rPr lang="cs-CZ" dirty="0" err="1" smtClean="0">
                <a:solidFill>
                  <a:srgbClr val="FF0066"/>
                </a:solidFill>
              </a:rPr>
              <a:t>Polžic</a:t>
            </a:r>
            <a:r>
              <a:rPr lang="cs-CZ" dirty="0" smtClean="0">
                <a:solidFill>
                  <a:srgbClr val="FF0066"/>
                </a:solidFill>
              </a:rPr>
              <a:t> a Bezdružic</a:t>
            </a:r>
            <a:endParaRPr lang="cs-CZ" dirty="0" smtClean="0">
              <a:solidFill>
                <a:srgbClr val="FF0066"/>
              </a:solidFill>
            </a:endParaRP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3. </a:t>
            </a:r>
            <a:r>
              <a:rPr lang="cs-CZ" dirty="0" smtClean="0"/>
              <a:t>Jaká hudba se rozvíjela za vlády Rudolfa II.</a:t>
            </a:r>
            <a:r>
              <a:rPr lang="cs-CZ" dirty="0" smtClean="0"/>
              <a:t>?</a:t>
            </a:r>
            <a:endParaRPr lang="cs-CZ" dirty="0" smtClean="0"/>
          </a:p>
          <a:p>
            <a:r>
              <a:rPr lang="cs-CZ" dirty="0" smtClean="0">
                <a:solidFill>
                  <a:srgbClr val="FF0066"/>
                </a:solidFill>
              </a:rPr>
              <a:t>…</a:t>
            </a:r>
            <a:r>
              <a:rPr lang="cs-CZ" smtClean="0">
                <a:solidFill>
                  <a:srgbClr val="FF0066"/>
                </a:solidFill>
              </a:rPr>
              <a:t>Instrumentální hudba</a:t>
            </a:r>
            <a:endParaRPr lang="cs-CZ" dirty="0" smtClean="0">
              <a:solidFill>
                <a:srgbClr val="FF0066"/>
              </a:solidFill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9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Učebnice-</a:t>
            </a:r>
            <a:r>
              <a:rPr lang="cs-CZ" sz="1400" dirty="0" smtClean="0"/>
              <a:t>CHARALAMBIDIS, </a:t>
            </a:r>
            <a:r>
              <a:rPr lang="cs-CZ" sz="1400" dirty="0" err="1" smtClean="0"/>
              <a:t>Alexandros</a:t>
            </a:r>
            <a:r>
              <a:rPr lang="cs-CZ" sz="1400" dirty="0" smtClean="0"/>
              <a:t>; PILKA, Jiří; CÍSAŘ, Zbyněk a kol. </a:t>
            </a:r>
            <a:r>
              <a:rPr lang="cs-CZ" sz="1400" i="1" dirty="0" smtClean="0"/>
              <a:t>Hudební výchova pro 9. ročník základní školy</a:t>
            </a:r>
            <a:r>
              <a:rPr lang="cs-CZ" sz="1400" dirty="0" smtClean="0"/>
              <a:t>. Praha 2: pedagogické, 1998, ISBN 80-7235-012-9.</a:t>
            </a:r>
            <a:endParaRPr lang="cs-CZ" sz="1400" b="1" u="sng" dirty="0" smtClean="0"/>
          </a:p>
          <a:p>
            <a:pPr marL="0" indent="0">
              <a:buNone/>
            </a:pPr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xmlns="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1854</TotalTime>
  <Words>299</Words>
  <Application>Microsoft Office PowerPoint</Application>
  <PresentationFormat>Předvádění na obrazovce (4:3)</PresentationFormat>
  <Paragraphs>36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Snímek 1</vt:lpstr>
      <vt:lpstr>Anotace:</vt:lpstr>
      <vt:lpstr>Hudební renesance v Čechách</vt:lpstr>
      <vt:lpstr>Vícehlas - polyfonie</vt:lpstr>
      <vt:lpstr>Instrumentální hudba</vt:lpstr>
      <vt:lpstr>Otázky a úkoly</vt:lpstr>
      <vt:lpstr>Snímek 7</vt:lpstr>
    </vt:vector>
  </TitlesOfParts>
  <Company>doma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Bonny13</cp:lastModifiedBy>
  <cp:revision>201</cp:revision>
  <dcterms:created xsi:type="dcterms:W3CDTF">2011-03-22T17:13:23Z</dcterms:created>
  <dcterms:modified xsi:type="dcterms:W3CDTF">2012-10-31T17:56:36Z</dcterms:modified>
</cp:coreProperties>
</file>