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6" r:id="rId1"/>
  </p:sldMasterIdLst>
  <p:notesMasterIdLst>
    <p:notesMasterId r:id="rId9"/>
  </p:notesMasterIdLst>
  <p:sldIdLst>
    <p:sldId id="256" r:id="rId2"/>
    <p:sldId id="269" r:id="rId3"/>
    <p:sldId id="257" r:id="rId4"/>
    <p:sldId id="271" r:id="rId5"/>
    <p:sldId id="258" r:id="rId6"/>
    <p:sldId id="272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F0066"/>
    <a:srgbClr val="66FF33"/>
    <a:srgbClr val="FFFF66"/>
    <a:srgbClr val="996E01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12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929618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21386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VY_32_INOVACE_30_05_HV9_Skála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4192686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Jazz a swing v české hudbě</a:t>
            </a:r>
          </a:p>
          <a:p>
            <a:endParaRPr lang="cs-CZ" sz="200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</a:endParaRPr>
          </a:p>
          <a:p>
            <a:pPr lvl="0"/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757848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Jazz a swing v české </a:t>
            </a:r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hudbě, jeho vznik a představitelé</a:t>
            </a:r>
            <a:endParaRPr lang="cs-CZ" sz="20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lvl="0" algn="ctr"/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785786" y="357166"/>
            <a:ext cx="7429552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Jazz a swing v české hudbě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3143272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Autofit/>
          </a:bodyPr>
          <a:lstStyle/>
          <a:p>
            <a:r>
              <a:rPr lang="cs-CZ" sz="2400" dirty="0" smtClean="0"/>
              <a:t>Materiál seznamuje žáky s jazzem a swingem v české hudbě, jeho vznikem a hlavními představiteli </a:t>
            </a:r>
          </a:p>
          <a:p>
            <a:r>
              <a:rPr lang="cs-CZ" sz="2400" dirty="0" smtClean="0"/>
              <a:t>Obsah </a:t>
            </a:r>
            <a:r>
              <a:rPr lang="cs-CZ" sz="2400" dirty="0" smtClean="0"/>
              <a:t>je pro žáky 9. ročníku a je určen pro interaktivní tabuli</a:t>
            </a:r>
          </a:p>
          <a:p>
            <a:r>
              <a:rPr lang="cs-CZ" sz="2400" dirty="0" smtClean="0"/>
              <a:t>Nabyté vědomosti si žáci mohou ověřit v závěrečných otázkách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976" y="285728"/>
            <a:ext cx="7239000" cy="680068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Jazz a swing v české hudbě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4282" y="1571612"/>
            <a:ext cx="8786874" cy="230832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66"/>
                </a:solidFill>
              </a:rPr>
              <a:t>Jazz </a:t>
            </a:r>
            <a:r>
              <a:rPr lang="cs-CZ" sz="3600" dirty="0" smtClean="0"/>
              <a:t>vychází z černošských pracovních písní (</a:t>
            </a:r>
            <a:r>
              <a:rPr lang="cs-CZ" sz="3600" dirty="0" err="1" smtClean="0">
                <a:solidFill>
                  <a:srgbClr val="FF0066"/>
                </a:solidFill>
              </a:rPr>
              <a:t>worksongů</a:t>
            </a:r>
            <a:r>
              <a:rPr lang="cs-CZ" sz="3600" dirty="0" smtClean="0">
                <a:solidFill>
                  <a:srgbClr val="FF0066"/>
                </a:solidFill>
              </a:rPr>
              <a:t>)</a:t>
            </a:r>
            <a:r>
              <a:rPr lang="cs-CZ" sz="3600" dirty="0" smtClean="0"/>
              <a:t>, duchovních sborových písní (</a:t>
            </a:r>
            <a:r>
              <a:rPr lang="cs-CZ" sz="3600" dirty="0" smtClean="0">
                <a:solidFill>
                  <a:srgbClr val="FF0066"/>
                </a:solidFill>
              </a:rPr>
              <a:t>spirituálů a gospelů</a:t>
            </a:r>
            <a:r>
              <a:rPr lang="cs-CZ" sz="3600" dirty="0" smtClean="0"/>
              <a:t>), ale hlavně však z </a:t>
            </a:r>
            <a:r>
              <a:rPr lang="cs-CZ" sz="3600" dirty="0" smtClean="0">
                <a:solidFill>
                  <a:srgbClr val="FF0066"/>
                </a:solidFill>
              </a:rPr>
              <a:t>blues</a:t>
            </a:r>
            <a:endParaRPr lang="cs-CZ" sz="3600" i="1" dirty="0">
              <a:solidFill>
                <a:srgbClr val="FF006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7126" y="4071942"/>
            <a:ext cx="8786874" cy="230832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66"/>
                </a:solidFill>
              </a:rPr>
              <a:t>Swing </a:t>
            </a:r>
            <a:r>
              <a:rPr lang="cs-CZ" sz="3600" dirty="0" smtClean="0"/>
              <a:t>je jazzový styl a tvoří přechod od </a:t>
            </a:r>
            <a:r>
              <a:rPr lang="cs-CZ" sz="3600" dirty="0" smtClean="0">
                <a:solidFill>
                  <a:srgbClr val="FF0066"/>
                </a:solidFill>
              </a:rPr>
              <a:t>historického</a:t>
            </a:r>
            <a:r>
              <a:rPr lang="cs-CZ" sz="3600" dirty="0" smtClean="0"/>
              <a:t> k </a:t>
            </a:r>
            <a:r>
              <a:rPr lang="cs-CZ" sz="3600" dirty="0" smtClean="0">
                <a:solidFill>
                  <a:srgbClr val="FF0066"/>
                </a:solidFill>
              </a:rPr>
              <a:t>modernímu jazzu</a:t>
            </a:r>
            <a:r>
              <a:rPr lang="cs-CZ" sz="3600" dirty="0" smtClean="0"/>
              <a:t>. Významné postavení měl ve 30. letech 20. století</a:t>
            </a:r>
            <a:endParaRPr lang="cs-CZ" sz="3600" b="1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8186766" cy="680068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Jazz a swing v české </a:t>
            </a: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hudbě - počátky</a:t>
            </a:r>
            <a:endParaRPr lang="cs-CZ" sz="3200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720" y="1571612"/>
            <a:ext cx="8358246" cy="255454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Počátky jazzu u nás byly velmi rozpačité a často neměly s pravým americkým jazzem nic společného. Ve 20. letech se totiž každá kapela, která měla bicí, považovala za jazzovou.</a:t>
            </a:r>
            <a:endParaRPr lang="cs-CZ" sz="3200" i="1" dirty="0">
              <a:solidFill>
                <a:srgbClr val="FF0066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5720" y="4572008"/>
            <a:ext cx="8358246" cy="156966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Jeden z prvních opravdových jazzmanů byl u nás </a:t>
            </a:r>
            <a:r>
              <a:rPr lang="cs-CZ" sz="3200" dirty="0" smtClean="0">
                <a:solidFill>
                  <a:srgbClr val="FF0066"/>
                </a:solidFill>
              </a:rPr>
              <a:t>R. A. Dvorský </a:t>
            </a:r>
            <a:r>
              <a:rPr lang="cs-CZ" sz="3200" dirty="0" smtClean="0"/>
              <a:t>se svým orchestrem </a:t>
            </a:r>
            <a:r>
              <a:rPr lang="cs-CZ" sz="3200" dirty="0" err="1" smtClean="0">
                <a:solidFill>
                  <a:srgbClr val="FF0066"/>
                </a:solidFill>
              </a:rPr>
              <a:t>Melody</a:t>
            </a:r>
            <a:r>
              <a:rPr lang="cs-CZ" sz="3200" dirty="0" smtClean="0">
                <a:solidFill>
                  <a:srgbClr val="FF0066"/>
                </a:solidFill>
              </a:rPr>
              <a:t>  </a:t>
            </a:r>
            <a:r>
              <a:rPr lang="cs-CZ" sz="3200" dirty="0" err="1" smtClean="0">
                <a:solidFill>
                  <a:srgbClr val="FF0066"/>
                </a:solidFill>
              </a:rPr>
              <a:t>Makers</a:t>
            </a:r>
            <a:endParaRPr lang="cs-CZ" sz="3200" dirty="0">
              <a:solidFill>
                <a:srgbClr val="FF0066"/>
              </a:solidFill>
            </a:endParaRPr>
          </a:p>
        </p:txBody>
      </p:sp>
      <p:pic>
        <p:nvPicPr>
          <p:cNvPr id="4098" name="Picture 2" descr="http://www.topzine.cz/wp-content/uploads/2010/04/melody_maker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1285860"/>
            <a:ext cx="7620000" cy="53816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5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357166"/>
            <a:ext cx="7239000" cy="680068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Jazz a swing v české hudbě</a:t>
            </a:r>
            <a:endParaRPr lang="cs-CZ" sz="3600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28596" y="1500174"/>
            <a:ext cx="8501122" cy="2357454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  Nejvýznamnější osobností českého jazzu byl bezpochyby </a:t>
            </a:r>
            <a:r>
              <a:rPr lang="cs-CZ" sz="3600" dirty="0" smtClean="0">
                <a:solidFill>
                  <a:srgbClr val="FF0066"/>
                </a:solidFill>
              </a:rPr>
              <a:t>Jaroslav Ježek</a:t>
            </a:r>
            <a:r>
              <a:rPr lang="cs-CZ" sz="3600" dirty="0" smtClean="0">
                <a:solidFill>
                  <a:schemeClr val="tx1"/>
                </a:solidFill>
              </a:rPr>
              <a:t>, který byl kapelníkem  orchestru </a:t>
            </a:r>
            <a:r>
              <a:rPr lang="cs-CZ" sz="3600" dirty="0" smtClean="0">
                <a:solidFill>
                  <a:srgbClr val="FF0066"/>
                </a:solidFill>
              </a:rPr>
              <a:t>Osvobozeného divadla</a:t>
            </a:r>
            <a:r>
              <a:rPr lang="cs-CZ" sz="3600" dirty="0" smtClean="0">
                <a:solidFill>
                  <a:schemeClr val="tx1"/>
                </a:solidFill>
              </a:rPr>
              <a:t>.</a:t>
            </a:r>
            <a:endParaRPr lang="cs-CZ" sz="3600" i="1" dirty="0" smtClean="0">
              <a:solidFill>
                <a:schemeClr val="tx1"/>
              </a:solidFill>
            </a:endParaRPr>
          </a:p>
        </p:txBody>
      </p:sp>
      <p:sp>
        <p:nvSpPr>
          <p:cNvPr id="5" name="Zástupný symbol pro obsah 3"/>
          <p:cNvSpPr txBox="1">
            <a:spLocks/>
          </p:cNvSpPr>
          <p:nvPr/>
        </p:nvSpPr>
        <p:spPr>
          <a:xfrm>
            <a:off x="428596" y="4071942"/>
            <a:ext cx="8501122" cy="23574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Vrcholem českého swingu bylo období konce 30. let, kdy hráli v Praze např. </a:t>
            </a:r>
            <a:r>
              <a:rPr kumimoji="0" lang="cs-CZ" sz="3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Blue</a:t>
            </a: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3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boys</a:t>
            </a: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vedení </a:t>
            </a: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Karlem Vlachem </a:t>
            </a: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nebo v Brně orchestr </a:t>
            </a: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Gustava </a:t>
            </a:r>
            <a:r>
              <a:rPr kumimoji="0" lang="cs-CZ" sz="3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Broma</a:t>
            </a: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  <a:endParaRPr kumimoji="0" lang="cs-CZ" sz="3600" b="0" i="1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uiExpand="1" build="p" animBg="1"/>
      <p:bldP spid="5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10668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249424"/>
            <a:ext cx="8229600" cy="432511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1. </a:t>
            </a:r>
            <a:r>
              <a:rPr lang="cs-CZ" dirty="0" smtClean="0"/>
              <a:t>Co je to Swing</a:t>
            </a:r>
            <a:r>
              <a:rPr lang="cs-CZ" dirty="0" smtClean="0"/>
              <a:t>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66"/>
                </a:solidFill>
              </a:rPr>
              <a:t>je jazzový styl a tvoří přechod od historického k modernímu jazzu</a:t>
            </a:r>
            <a:endParaRPr lang="cs-CZ" dirty="0" smtClean="0">
              <a:solidFill>
                <a:srgbClr val="FF0066"/>
              </a:solidFill>
            </a:endParaRPr>
          </a:p>
          <a:p>
            <a:endParaRPr lang="cs-CZ" dirty="0" smtClean="0"/>
          </a:p>
          <a:p>
            <a:r>
              <a:rPr lang="cs-CZ" dirty="0" smtClean="0"/>
              <a:t>2. </a:t>
            </a:r>
            <a:r>
              <a:rPr lang="cs-CZ" dirty="0" smtClean="0"/>
              <a:t>Kdo byl u nás průkopníkem v taneční jazzové hudbě?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…R. A. Dvorský a </a:t>
            </a:r>
            <a:r>
              <a:rPr lang="cs-CZ" dirty="0" err="1" smtClean="0">
                <a:solidFill>
                  <a:srgbClr val="FF0066"/>
                </a:solidFill>
              </a:rPr>
              <a:t>Melody</a:t>
            </a:r>
            <a:r>
              <a:rPr lang="cs-CZ" dirty="0" smtClean="0">
                <a:solidFill>
                  <a:srgbClr val="FF0066"/>
                </a:solidFill>
              </a:rPr>
              <a:t> </a:t>
            </a:r>
            <a:r>
              <a:rPr lang="cs-CZ" dirty="0" err="1" smtClean="0">
                <a:solidFill>
                  <a:srgbClr val="FF0066"/>
                </a:solidFill>
              </a:rPr>
              <a:t>Makers</a:t>
            </a:r>
            <a:endParaRPr lang="cs-CZ" dirty="0" smtClean="0">
              <a:solidFill>
                <a:srgbClr val="FF0066"/>
              </a:solidFill>
            </a:endParaRP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3.Pod jakým vedením vznikl swingový orchestr v Brně?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…pod vedením Gustava </a:t>
            </a:r>
            <a:r>
              <a:rPr lang="cs-CZ" dirty="0" err="1" smtClean="0">
                <a:solidFill>
                  <a:srgbClr val="FF0066"/>
                </a:solidFill>
              </a:rPr>
              <a:t>Broma</a:t>
            </a:r>
            <a:endParaRPr lang="cs-CZ" dirty="0" smtClean="0">
              <a:solidFill>
                <a:srgbClr val="FF0066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400" dirty="0" smtClean="0"/>
              <a:t>CHARALAMBIDIS, </a:t>
            </a:r>
            <a:r>
              <a:rPr lang="cs-CZ" sz="1400" dirty="0" err="1" smtClean="0"/>
              <a:t>Alexandros</a:t>
            </a:r>
            <a:r>
              <a:rPr lang="cs-CZ" sz="1400" dirty="0" smtClean="0"/>
              <a:t>; PILKA, Jiří; CÍSAŘ, Zbyněk a kol. </a:t>
            </a:r>
            <a:r>
              <a:rPr lang="cs-CZ" sz="1400" i="1" dirty="0" smtClean="0"/>
              <a:t>Hudební výchova pro 9. ročník základní školy</a:t>
            </a:r>
            <a:r>
              <a:rPr lang="cs-CZ" sz="1400" dirty="0" smtClean="0"/>
              <a:t>. Praha 2: pedagogické, 1998, ISBN 80-7235-012-9</a:t>
            </a:r>
            <a:r>
              <a:rPr lang="cs-CZ" sz="1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Obr: 1. -</a:t>
            </a:r>
            <a:r>
              <a:rPr lang="cs-CZ" sz="2400" dirty="0" smtClean="0"/>
              <a:t> </a:t>
            </a:r>
            <a:r>
              <a:rPr lang="cs-CZ" sz="1400" dirty="0" smtClean="0"/>
              <a:t>AUTOR NEUVEDEN. </a:t>
            </a:r>
            <a:r>
              <a:rPr lang="cs-CZ" sz="1400" i="1" dirty="0" err="1" smtClean="0"/>
              <a:t>google.cz</a:t>
            </a:r>
            <a:r>
              <a:rPr lang="cs-CZ" sz="1400" dirty="0" smtClean="0"/>
              <a:t> [online]. [cit. 22.11.2012]. Dostupný na WWW: http://www.</a:t>
            </a:r>
            <a:r>
              <a:rPr lang="cs-CZ" sz="1400" dirty="0" err="1" smtClean="0"/>
              <a:t>topzine.cz</a:t>
            </a:r>
            <a:r>
              <a:rPr lang="cs-CZ" sz="1400" dirty="0" smtClean="0"/>
              <a:t>/</a:t>
            </a:r>
            <a:r>
              <a:rPr lang="cs-CZ" sz="1400" dirty="0" err="1" smtClean="0"/>
              <a:t>wp</a:t>
            </a:r>
            <a:r>
              <a:rPr lang="cs-CZ" sz="1400" dirty="0" smtClean="0"/>
              <a:t>-</a:t>
            </a:r>
            <a:r>
              <a:rPr lang="cs-CZ" sz="1400" dirty="0" err="1" smtClean="0"/>
              <a:t>content</a:t>
            </a:r>
            <a:r>
              <a:rPr lang="cs-CZ" sz="1400" dirty="0" smtClean="0"/>
              <a:t>/</a:t>
            </a:r>
            <a:r>
              <a:rPr lang="cs-CZ" sz="1400" dirty="0" err="1" smtClean="0"/>
              <a:t>uploads</a:t>
            </a:r>
            <a:r>
              <a:rPr lang="cs-CZ" sz="1400" dirty="0" smtClean="0"/>
              <a:t>/2010/04/</a:t>
            </a:r>
            <a:r>
              <a:rPr lang="cs-CZ" sz="1400" dirty="0" err="1" smtClean="0"/>
              <a:t>melody</a:t>
            </a:r>
            <a:r>
              <a:rPr lang="cs-CZ" sz="1400" dirty="0" smtClean="0"/>
              <a:t>_</a:t>
            </a:r>
            <a:r>
              <a:rPr lang="cs-CZ" sz="1400" dirty="0" err="1" smtClean="0"/>
              <a:t>makers.jpg</a:t>
            </a:r>
            <a:endParaRPr lang="cs-CZ" sz="1400" b="1" u="sng" dirty="0" smtClean="0"/>
          </a:p>
          <a:p>
            <a:pPr marL="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=""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1886</TotalTime>
  <Words>352</Words>
  <Application>Microsoft Office PowerPoint</Application>
  <PresentationFormat>Předvádění na obrazovce (4:3)</PresentationFormat>
  <Paragraphs>35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Snímek 1</vt:lpstr>
      <vt:lpstr>Anotace:</vt:lpstr>
      <vt:lpstr>Jazz a swing v české hudbě</vt:lpstr>
      <vt:lpstr>Jazz a swing v české hudbě - počátky</vt:lpstr>
      <vt:lpstr>Jazz a swing v české hudbě</vt:lpstr>
      <vt:lpstr>Otázky a úkoly</vt:lpstr>
      <vt:lpstr>Snímek 7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Bonny13</cp:lastModifiedBy>
  <cp:revision>208</cp:revision>
  <dcterms:created xsi:type="dcterms:W3CDTF">2011-03-22T17:13:23Z</dcterms:created>
  <dcterms:modified xsi:type="dcterms:W3CDTF">2012-11-22T09:51:38Z</dcterms:modified>
</cp:coreProperties>
</file>