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36" r:id="rId1"/>
  </p:sldMasterIdLst>
  <p:notesMasterIdLst>
    <p:notesMasterId r:id="rId8"/>
  </p:notesMasterIdLst>
  <p:sldIdLst>
    <p:sldId id="256" r:id="rId2"/>
    <p:sldId id="269" r:id="rId3"/>
    <p:sldId id="257" r:id="rId4"/>
    <p:sldId id="258" r:id="rId5"/>
    <p:sldId id="261" r:id="rId6"/>
    <p:sldId id="26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FF33"/>
    <a:srgbClr val="FFFF66"/>
    <a:srgbClr val="996E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122" autoAdjust="0"/>
  </p:normalViewPr>
  <p:slideViewPr>
    <p:cSldViewPr>
      <p:cViewPr>
        <p:scale>
          <a:sx n="76" d="100"/>
          <a:sy n="76" d="100"/>
        </p:scale>
        <p:origin x="-1206" y="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53549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37" r:id="rId1"/>
    <p:sldLayoutId id="2147483938" r:id="rId2"/>
    <p:sldLayoutId id="2147483939" r:id="rId3"/>
    <p:sldLayoutId id="2147483940" r:id="rId4"/>
    <p:sldLayoutId id="2147483941" r:id="rId5"/>
    <p:sldLayoutId id="2147483942" r:id="rId6"/>
    <p:sldLayoutId id="2147483943" r:id="rId7"/>
    <p:sldLayoutId id="2147483944" r:id="rId8"/>
    <p:sldLayoutId id="2147483945" r:id="rId9"/>
    <p:sldLayoutId id="2147483946" r:id="rId10"/>
    <p:sldLayoutId id="2147483947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aoblený obdélník 16"/>
          <p:cNvSpPr/>
          <p:nvPr/>
        </p:nvSpPr>
        <p:spPr>
          <a:xfrm>
            <a:off x="785786" y="2857496"/>
            <a:ext cx="7500990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18" name="Zaoblený obdélník 17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9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21" name="Obdélník 20"/>
          <p:cNvSpPr/>
          <p:nvPr/>
        </p:nvSpPr>
        <p:spPr>
          <a:xfrm>
            <a:off x="857224" y="3500438"/>
            <a:ext cx="510255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VY_32_INOVACE_30_11_HV9_Skála</a:t>
            </a:r>
            <a:endParaRPr lang="cs-CZ" sz="2000" dirty="0"/>
          </a:p>
        </p:txBody>
      </p:sp>
      <p:sp>
        <p:nvSpPr>
          <p:cNvPr id="22" name="Obdélník 21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23" name="Obdélník 22"/>
          <p:cNvSpPr/>
          <p:nvPr/>
        </p:nvSpPr>
        <p:spPr>
          <a:xfrm>
            <a:off x="857224" y="3929066"/>
            <a:ext cx="239982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/>
              <a:t>Suchý a </a:t>
            </a:r>
            <a:r>
              <a:rPr lang="cs-CZ" sz="2000" dirty="0" err="1" smtClean="0"/>
              <a:t>Šlitr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Hudební výchova na 2. stupni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25" name="Obdélník 24"/>
          <p:cNvSpPr/>
          <p:nvPr/>
        </p:nvSpPr>
        <p:spPr>
          <a:xfrm>
            <a:off x="857224" y="4357694"/>
            <a:ext cx="425892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Život a dílo </a:t>
            </a:r>
            <a:r>
              <a:rPr lang="cs-CZ" sz="2000" dirty="0" smtClean="0"/>
              <a:t>Suchého a </a:t>
            </a:r>
            <a:r>
              <a:rPr lang="cs-CZ" sz="2000" dirty="0" err="1" smtClean="0"/>
              <a:t>Šlitra</a:t>
            </a:r>
            <a:endParaRPr lang="cs-CZ" sz="2000" dirty="0"/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27" name="TextovéPole 26"/>
          <p:cNvSpPr txBox="1"/>
          <p:nvPr/>
        </p:nvSpPr>
        <p:spPr>
          <a:xfrm>
            <a:off x="1142976" y="428604"/>
            <a:ext cx="5857916" cy="58477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Suchý a </a:t>
            </a:r>
            <a:r>
              <a:rPr lang="cs-CZ" sz="3200" b="1" cap="all" dirty="0" err="1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šlitr</a:t>
            </a:r>
            <a:endParaRPr lang="cs-CZ" sz="32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428604"/>
            <a:ext cx="8229600" cy="1066800"/>
          </a:xfrm>
        </p:spPr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u="sng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Anotace:</a:t>
            </a:r>
            <a:endParaRPr lang="cs-CZ" b="1" u="sng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785926"/>
            <a:ext cx="8229600" cy="1785950"/>
          </a:xfrm>
          <a:solidFill>
            <a:schemeClr val="accent3">
              <a:lumMod val="40000"/>
              <a:lumOff val="60000"/>
            </a:schemeClr>
          </a:solidFill>
          <a:ln>
            <a:solidFill>
              <a:schemeClr val="accent3"/>
            </a:solidFill>
          </a:ln>
        </p:spPr>
        <p:txBody>
          <a:bodyPr>
            <a:normAutofit fontScale="92500" lnSpcReduction="20000"/>
          </a:bodyPr>
          <a:lstStyle/>
          <a:p>
            <a:r>
              <a:rPr lang="cs-CZ" sz="2000" dirty="0" smtClean="0"/>
              <a:t>Materiál seznamuje žáky s </a:t>
            </a:r>
            <a:r>
              <a:rPr lang="cs-CZ" sz="2000" dirty="0" smtClean="0"/>
              <a:t>populární českou dvojicí Jiřím Suchým a Jiřím </a:t>
            </a:r>
            <a:r>
              <a:rPr lang="cs-CZ" sz="2000" dirty="0" err="1" smtClean="0"/>
              <a:t>Šlitrem</a:t>
            </a:r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Má za úkol vzdělávat a nabyté vědomosti si ověřit v otázkách</a:t>
            </a:r>
          </a:p>
          <a:p>
            <a:endParaRPr lang="cs-CZ" sz="2000" dirty="0" smtClean="0"/>
          </a:p>
          <a:p>
            <a:r>
              <a:rPr lang="cs-CZ" sz="2000" dirty="0" smtClean="0"/>
              <a:t>Obsah je pro žáky 9. ročníku a je určen pro interaktivní tabuli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785794"/>
            <a:ext cx="7239000" cy="680068"/>
          </a:xfrm>
        </p:spPr>
        <p:txBody>
          <a:bodyPr>
            <a:normAutofit fontScale="90000"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b="1" u="sng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Jiří Suchý a Jiří </a:t>
            </a:r>
            <a:r>
              <a:rPr lang="cs-CZ" b="1" u="sng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Šlitr</a:t>
            </a:r>
            <a:r>
              <a:rPr lang="cs-CZ" b="1" u="sng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/>
            </a:r>
            <a:br>
              <a:rPr lang="cs-CZ" b="1" u="sng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( 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1931 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– 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) ( 1924 - 1969)</a:t>
            </a:r>
            <a:endParaRPr lang="cs-CZ" b="1" u="sng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953911"/>
            <a:ext cx="3686175" cy="4257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953911"/>
            <a:ext cx="4279532" cy="42839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b="1" u="sng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Život a dílo </a:t>
            </a:r>
            <a:endParaRPr lang="cs-CZ" b="1" u="sng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0" y="1357298"/>
            <a:ext cx="9144000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Suchý a </a:t>
            </a:r>
            <a:r>
              <a:rPr lang="cs-CZ" sz="2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Šlitr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400" dirty="0" smtClean="0"/>
              <a:t>byla dvojice která od 60 let. ovlivnila kulturní dění v naší zemi na několik desetiletí</a:t>
            </a: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Jiří Suchý </a:t>
            </a:r>
            <a:r>
              <a:rPr lang="cs-CZ" sz="2400" dirty="0" smtClean="0"/>
              <a:t>byl amatérský basista, zpěvák a textař</a:t>
            </a:r>
          </a:p>
          <a:p>
            <a:pPr>
              <a:buFontTx/>
              <a:buChar char="-"/>
            </a:pPr>
            <a:endParaRPr lang="cs-CZ" sz="2400" u="sng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>
              <a:buFontTx/>
              <a:buChar char="-"/>
            </a:pPr>
            <a:r>
              <a:rPr lang="cs-CZ" sz="2400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Jiří </a:t>
            </a:r>
            <a:r>
              <a:rPr lang="cs-CZ" sz="2400" u="sng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Šlitr</a:t>
            </a:r>
            <a:r>
              <a:rPr lang="cs-CZ" sz="2400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400" dirty="0" smtClean="0"/>
              <a:t>byl vynikající klavírista</a:t>
            </a:r>
            <a:endParaRPr lang="cs-CZ" sz="2400" dirty="0" smtClean="0"/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/>
              <a:t> </a:t>
            </a:r>
            <a:r>
              <a:rPr lang="cs-CZ" sz="2400" dirty="0" smtClean="0"/>
              <a:t>byli zakladateli nejvýznamnějšího divadla malých forem 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SEMAFORU</a:t>
            </a:r>
          </a:p>
          <a:p>
            <a:pPr>
              <a:buFontTx/>
              <a:buChar char="-"/>
            </a:pPr>
            <a:endParaRPr lang="cs-CZ" sz="2400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>
              <a:buFontTx/>
              <a:buChar char="-"/>
            </a:pPr>
            <a:r>
              <a:rPr lang="cs-CZ" sz="2400" dirty="0" smtClean="0"/>
              <a:t>Jejich písně přímo zlidověly a Semafor se stal líhní populárních zpěváků příštích desetiletí (Karel Gott, Waldemar Matuška…)</a:t>
            </a:r>
            <a:endParaRPr lang="cs-CZ" sz="2400" dirty="0" smtClean="0"/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Dílo</a:t>
            </a:r>
            <a:r>
              <a:rPr lang="cs-CZ" sz="2400" dirty="0" smtClean="0"/>
              <a:t>: film 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Kdyby 1000 klarinetů, Pramínek vlasů, Purpura….</a:t>
            </a:r>
            <a:endParaRPr lang="cs-CZ" sz="2400" u="sng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r>
              <a:rPr lang="cs-CZ" sz="2400" dirty="0" smtClean="0"/>
              <a:t>                                   </a:t>
            </a:r>
            <a:r>
              <a:rPr lang="cs-CZ" sz="2400" dirty="0" smtClean="0">
                <a:solidFill>
                  <a:srgbClr val="00B0F0"/>
                </a:solidFill>
              </a:rPr>
              <a:t>                                      </a:t>
            </a:r>
            <a:endParaRPr lang="cs-CZ" sz="2400" dirty="0" smtClean="0"/>
          </a:p>
          <a:p>
            <a:pPr>
              <a:buFontTx/>
              <a:buChar char="-"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100366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Otázky a odpovědi</a:t>
            </a:r>
            <a:endParaRPr lang="cs-CZ" u="sng" dirty="0"/>
          </a:p>
        </p:txBody>
      </p:sp>
      <p:sp>
        <p:nvSpPr>
          <p:cNvPr id="26" name="Elipsa 25"/>
          <p:cNvSpPr/>
          <p:nvPr/>
        </p:nvSpPr>
        <p:spPr>
          <a:xfrm>
            <a:off x="1285852" y="1500174"/>
            <a:ext cx="5786478" cy="1714512"/>
          </a:xfrm>
          <a:prstGeom prst="ellipse">
            <a:avLst/>
          </a:prstGeom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1. </a:t>
            </a:r>
            <a:r>
              <a:rPr lang="cs-CZ" sz="3200" dirty="0" smtClean="0"/>
              <a:t>Která léta byla typická pro tuto dvojici?</a:t>
            </a:r>
            <a:endParaRPr lang="cs-CZ" sz="3200" dirty="0"/>
          </a:p>
        </p:txBody>
      </p:sp>
      <p:sp>
        <p:nvSpPr>
          <p:cNvPr id="27" name="Obláček 26"/>
          <p:cNvSpPr/>
          <p:nvPr/>
        </p:nvSpPr>
        <p:spPr>
          <a:xfrm>
            <a:off x="6340917" y="302327"/>
            <a:ext cx="2472339" cy="1785950"/>
          </a:xfrm>
          <a:prstGeom prst="cloudCallou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60. léta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8" name="Elipsa 27"/>
          <p:cNvSpPr/>
          <p:nvPr/>
        </p:nvSpPr>
        <p:spPr>
          <a:xfrm>
            <a:off x="1285852" y="3929066"/>
            <a:ext cx="5857916" cy="1714512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2. </a:t>
            </a:r>
            <a:r>
              <a:rPr lang="cs-CZ" sz="2800" dirty="0" smtClean="0">
                <a:solidFill>
                  <a:schemeClr val="tx1"/>
                </a:solidFill>
              </a:rPr>
              <a:t>Jak se jmenoval film, kde zaznělo mnoho písní této dvojice</a:t>
            </a:r>
            <a:r>
              <a:rPr lang="cs-CZ" sz="2800" dirty="0" smtClean="0">
                <a:solidFill>
                  <a:schemeClr val="tx1"/>
                </a:solidFill>
              </a:rPr>
              <a:t>?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9" name="Obláček 28"/>
          <p:cNvSpPr/>
          <p:nvPr/>
        </p:nvSpPr>
        <p:spPr>
          <a:xfrm>
            <a:off x="6072198" y="2786058"/>
            <a:ext cx="2500330" cy="178595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Kdyby </a:t>
            </a:r>
            <a:r>
              <a:rPr lang="cs-CZ" sz="2400" smtClean="0"/>
              <a:t>1000 klarinetů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049081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26" grpId="0" animBg="1"/>
      <p:bldP spid="27" grpId="0" animBg="1"/>
      <p:bldP spid="28" grpId="0" animBg="1"/>
      <p:bldP spid="2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200" dirty="0" smtClean="0"/>
              <a:t>CHARALAMBIDIS, </a:t>
            </a:r>
            <a:r>
              <a:rPr lang="cs-CZ" sz="1200" dirty="0" err="1" smtClean="0"/>
              <a:t>Alexandros</a:t>
            </a:r>
            <a:r>
              <a:rPr lang="cs-CZ" sz="1200" dirty="0" smtClean="0"/>
              <a:t>; PILKA, Jiří; CÍSAŘ, Zbyněk a kol. </a:t>
            </a:r>
            <a:r>
              <a:rPr lang="cs-CZ" sz="1200" i="1" dirty="0" smtClean="0"/>
              <a:t>Hudební výchova pro 9. ročník základní školy</a:t>
            </a:r>
            <a:r>
              <a:rPr lang="cs-CZ" sz="1200" dirty="0" smtClean="0"/>
              <a:t>. Praha 2: pedagogické, 1998, ISBN 80-7235-012-9.</a:t>
            </a:r>
            <a:endParaRPr lang="cs-CZ" sz="1200" b="1" u="sng" dirty="0" smtClean="0"/>
          </a:p>
          <a:p>
            <a:pPr marL="0" indent="0">
              <a:buNone/>
            </a:pPr>
            <a:r>
              <a:rPr lang="cs-CZ" sz="2400" dirty="0" smtClean="0"/>
              <a:t>Obr. 1. </a:t>
            </a:r>
            <a:r>
              <a:rPr lang="cs-CZ" sz="2400" dirty="0" smtClean="0"/>
              <a:t>-</a:t>
            </a:r>
            <a:r>
              <a:rPr lang="cs-CZ" sz="1200" dirty="0"/>
              <a:t>AUTOR NEUVEDEN. </a:t>
            </a:r>
            <a:r>
              <a:rPr lang="cs-CZ" sz="1200" i="1" dirty="0"/>
              <a:t>wikimedia.org</a:t>
            </a:r>
            <a:r>
              <a:rPr lang="cs-CZ" sz="1200" dirty="0"/>
              <a:t> [online]. [cit. 7.2.2013]. Dostupný na WWW: http://upload.wikimedia.org/wikipedia/commons/6/65/Jiri_suchy.jpg </a:t>
            </a:r>
            <a:endParaRPr lang="cs-CZ" sz="1200" dirty="0" smtClean="0"/>
          </a:p>
          <a:p>
            <a:pPr marL="0" indent="0">
              <a:buNone/>
            </a:pPr>
            <a:r>
              <a:rPr lang="cs-CZ" sz="2400" dirty="0" smtClean="0"/>
              <a:t>Obr</a:t>
            </a:r>
            <a:r>
              <a:rPr lang="cs-CZ" sz="2400" dirty="0" smtClean="0"/>
              <a:t> </a:t>
            </a:r>
            <a:r>
              <a:rPr lang="cs-CZ" sz="2400" dirty="0"/>
              <a:t>2</a:t>
            </a:r>
            <a:r>
              <a:rPr lang="cs-CZ" sz="2400" dirty="0" smtClean="0"/>
              <a:t>.-</a:t>
            </a:r>
            <a:r>
              <a:rPr lang="cs-CZ" sz="1200" dirty="0"/>
              <a:t>AUTOR NEUVEDEN. </a:t>
            </a:r>
            <a:r>
              <a:rPr lang="cs-CZ" sz="1200" i="1" dirty="0"/>
              <a:t>wikimedia.org</a:t>
            </a:r>
            <a:r>
              <a:rPr lang="cs-CZ" sz="1200" dirty="0"/>
              <a:t> [online]. [cit. 7.2.2013]. Dostupný na WWW: http://upload.wikimedia.org/wikipedia/commons/e/e8/%C5%A0litr-2.png </a:t>
            </a:r>
            <a:endParaRPr lang="pl-PL" sz="1200" dirty="0" smtClean="0"/>
          </a:p>
          <a:p>
            <a:pPr marL="0" indent="0">
              <a:buNone/>
            </a:pPr>
            <a:endParaRPr lang="pl-PL" sz="2400" dirty="0" smtClean="0"/>
          </a:p>
        </p:txBody>
      </p:sp>
    </p:spTree>
    <p:extLst>
      <p:ext uri="{BB962C8B-B14F-4D97-AF65-F5344CB8AC3E}">
        <p14:creationId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1720</TotalTime>
  <Words>234</Words>
  <Application>Microsoft Office PowerPoint</Application>
  <PresentationFormat>Předvádění na obrazovce (4:3)</PresentationFormat>
  <Paragraphs>39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Prezentace aplikace PowerPoint</vt:lpstr>
      <vt:lpstr>Anotace:</vt:lpstr>
      <vt:lpstr>Jiří Suchý a Jiří Šlitr ( 1931 –  ) ( 1924 - 1969)</vt:lpstr>
      <vt:lpstr>Život a dílo </vt:lpstr>
      <vt:lpstr>Otázky a odpovědi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uzivatel17</cp:lastModifiedBy>
  <cp:revision>175</cp:revision>
  <dcterms:created xsi:type="dcterms:W3CDTF">2011-03-22T17:13:23Z</dcterms:created>
  <dcterms:modified xsi:type="dcterms:W3CDTF">2013-02-07T09:04:48Z</dcterms:modified>
</cp:coreProperties>
</file>