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36" r:id="rId1"/>
  </p:sldMasterIdLst>
  <p:notesMasterIdLst>
    <p:notesMasterId r:id="rId10"/>
  </p:notesMasterIdLst>
  <p:sldIdLst>
    <p:sldId id="256" r:id="rId2"/>
    <p:sldId id="269" r:id="rId3"/>
    <p:sldId id="257" r:id="rId4"/>
    <p:sldId id="258" r:id="rId5"/>
    <p:sldId id="273" r:id="rId6"/>
    <p:sldId id="274" r:id="rId7"/>
    <p:sldId id="272" r:id="rId8"/>
    <p:sldId id="268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  <a:srgbClr val="66FF33"/>
    <a:srgbClr val="FFFF66"/>
    <a:srgbClr val="996E0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122" autoAdjust="0"/>
  </p:normalViewPr>
  <p:slideViewPr>
    <p:cSldViewPr>
      <p:cViewPr>
        <p:scale>
          <a:sx n="75" d="100"/>
          <a:sy n="75" d="100"/>
        </p:scale>
        <p:origin x="-941" y="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3" d="100"/>
          <a:sy n="53" d="100"/>
        </p:scale>
        <p:origin x="-1842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87DF03-B601-49DB-BF9F-B68153AF598F}" type="datetimeFigureOut">
              <a:rPr lang="cs-CZ" smtClean="0"/>
              <a:pPr/>
              <a:t>21.11.2013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261525-A494-4ACD-BD58-862938CBC48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61504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21.11.2013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21.11.2013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21.11.2013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21.11.2013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21.11.2013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21.11.2013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21.11.2013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21.11.2013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21.11.2013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21.11.2013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21.11.2013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D3F59A4-F837-41F0-876E-5CF40EF10FB8}" type="datetimeFigureOut">
              <a:rPr lang="cs-CZ" smtClean="0"/>
              <a:pPr/>
              <a:t>21.11.2013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37" r:id="rId1"/>
    <p:sldLayoutId id="2147483938" r:id="rId2"/>
    <p:sldLayoutId id="2147483939" r:id="rId3"/>
    <p:sldLayoutId id="2147483940" r:id="rId4"/>
    <p:sldLayoutId id="2147483941" r:id="rId5"/>
    <p:sldLayoutId id="2147483942" r:id="rId6"/>
    <p:sldLayoutId id="2147483943" r:id="rId7"/>
    <p:sldLayoutId id="2147483944" r:id="rId8"/>
    <p:sldLayoutId id="2147483945" r:id="rId9"/>
    <p:sldLayoutId id="2147483946" r:id="rId10"/>
    <p:sldLayoutId id="2147483947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Zaoblený obdélník 16"/>
          <p:cNvSpPr/>
          <p:nvPr/>
        </p:nvSpPr>
        <p:spPr>
          <a:xfrm>
            <a:off x="785786" y="2857496"/>
            <a:ext cx="7929618" cy="3714776"/>
          </a:xfrm>
          <a:prstGeom prst="roundRect">
            <a:avLst/>
          </a:prstGeom>
          <a:solidFill>
            <a:srgbClr val="00B0F0"/>
          </a:soli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1600" dirty="0"/>
          </a:p>
        </p:txBody>
      </p:sp>
      <p:sp>
        <p:nvSpPr>
          <p:cNvPr id="18" name="Zaoblený obdélník 17"/>
          <p:cNvSpPr/>
          <p:nvPr/>
        </p:nvSpPr>
        <p:spPr>
          <a:xfrm>
            <a:off x="357158" y="1214422"/>
            <a:ext cx="8166547" cy="1428760"/>
          </a:xfrm>
          <a:prstGeom prst="roundRect">
            <a:avLst/>
          </a:prstGeom>
          <a:solidFill>
            <a:srgbClr val="00B0F0"/>
          </a:soli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pic>
        <p:nvPicPr>
          <p:cNvPr id="19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4720" y="5323127"/>
            <a:ext cx="4529225" cy="98380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TextovéPole 19"/>
          <p:cNvSpPr txBox="1"/>
          <p:nvPr/>
        </p:nvSpPr>
        <p:spPr>
          <a:xfrm>
            <a:off x="857224" y="4786322"/>
            <a:ext cx="76569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sz="2000" b="1" dirty="0"/>
              <a:t>ČÍSLO PROJEKTU</a:t>
            </a:r>
            <a:r>
              <a:rPr lang="cs-CZ" sz="2000" dirty="0"/>
              <a:t>: </a:t>
            </a:r>
            <a:r>
              <a:rPr lang="cs-CZ" sz="2000" dirty="0" smtClean="0"/>
              <a:t>CZ.1.07/1.4.00/21.2364</a:t>
            </a:r>
            <a:endParaRPr lang="cs-CZ" sz="2000" dirty="0"/>
          </a:p>
        </p:txBody>
      </p:sp>
      <p:sp>
        <p:nvSpPr>
          <p:cNvPr id="21" name="Obdélník 20"/>
          <p:cNvSpPr/>
          <p:nvPr/>
        </p:nvSpPr>
        <p:spPr>
          <a:xfrm>
            <a:off x="857224" y="3500438"/>
            <a:ext cx="514743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/>
              <a:t>NÁZEV</a:t>
            </a:r>
            <a:r>
              <a:rPr lang="cs-CZ" sz="2000" dirty="0"/>
              <a:t>: </a:t>
            </a:r>
            <a:r>
              <a:rPr lang="cs-CZ" sz="2000" dirty="0" smtClean="0"/>
              <a:t>VY_32_INOVACE_30_12_HV9_Skála</a:t>
            </a:r>
            <a:endParaRPr lang="cs-CZ" sz="2000" dirty="0"/>
          </a:p>
        </p:txBody>
      </p:sp>
      <p:sp>
        <p:nvSpPr>
          <p:cNvPr id="22" name="Obdélník 21"/>
          <p:cNvSpPr/>
          <p:nvPr/>
        </p:nvSpPr>
        <p:spPr>
          <a:xfrm>
            <a:off x="857224" y="3071810"/>
            <a:ext cx="312297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/>
              <a:t>AUTOR</a:t>
            </a:r>
            <a:r>
              <a:rPr lang="cs-CZ" sz="2000" dirty="0"/>
              <a:t>: </a:t>
            </a:r>
            <a:r>
              <a:rPr lang="cs-CZ" sz="2000" dirty="0" smtClean="0"/>
              <a:t>Mgr. Aleš Skála</a:t>
            </a:r>
            <a:endParaRPr lang="cs-CZ" sz="2000" dirty="0"/>
          </a:p>
        </p:txBody>
      </p:sp>
      <p:sp>
        <p:nvSpPr>
          <p:cNvPr id="23" name="Obdélník 22"/>
          <p:cNvSpPr/>
          <p:nvPr/>
        </p:nvSpPr>
        <p:spPr>
          <a:xfrm>
            <a:off x="857224" y="3929066"/>
            <a:ext cx="420403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b="1" dirty="0" smtClean="0"/>
              <a:t>TÉMA</a:t>
            </a:r>
            <a:r>
              <a:rPr lang="cs-CZ" sz="2000" dirty="0"/>
              <a:t>: </a:t>
            </a:r>
            <a:r>
              <a:rPr lang="cs-CZ" sz="20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</a:rPr>
              <a:t>Český hudební romantismus</a:t>
            </a:r>
          </a:p>
          <a:p>
            <a:pPr lvl="0"/>
            <a:endParaRPr lang="cs-CZ" sz="20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500034" y="1214422"/>
            <a:ext cx="8230304" cy="17081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cs-CZ" sz="1400" dirty="0"/>
              <a:t>Základní škola Libina, příspěvková </a:t>
            </a:r>
            <a:r>
              <a:rPr lang="cs-CZ" sz="1400" dirty="0" smtClean="0"/>
              <a:t>organizace, Libina 548,788 05,IČ: 708 708 61</a:t>
            </a:r>
          </a:p>
          <a:p>
            <a:pPr>
              <a:lnSpc>
                <a:spcPct val="150000"/>
              </a:lnSpc>
            </a:pPr>
            <a:r>
              <a:rPr lang="cs-CZ" sz="1400" dirty="0"/>
              <a:t>Název projektu: </a:t>
            </a:r>
            <a:r>
              <a:rPr lang="cs-CZ" sz="1400" dirty="0" smtClean="0"/>
              <a:t>Škola hrou</a:t>
            </a:r>
            <a:endParaRPr lang="cs-CZ" sz="1400" dirty="0"/>
          </a:p>
          <a:p>
            <a:pPr>
              <a:lnSpc>
                <a:spcPct val="150000"/>
              </a:lnSpc>
            </a:pPr>
            <a:r>
              <a:rPr lang="cs-CZ" sz="1400" dirty="0"/>
              <a:t>Tento projekt je spolufinancován Evropským sociálním fondem </a:t>
            </a:r>
            <a:r>
              <a:rPr lang="cs-CZ" sz="1400" dirty="0" smtClean="0"/>
              <a:t>republiky</a:t>
            </a:r>
          </a:p>
          <a:p>
            <a:pPr>
              <a:lnSpc>
                <a:spcPct val="150000"/>
              </a:lnSpc>
            </a:pPr>
            <a:r>
              <a:rPr lang="cs-CZ" sz="1400" dirty="0"/>
              <a:t>Vzdělávací </a:t>
            </a:r>
            <a:r>
              <a:rPr lang="cs-CZ" sz="1400" dirty="0" smtClean="0"/>
              <a:t>oblast: Hudební výchova na 2. stupni</a:t>
            </a:r>
            <a:endParaRPr lang="cs-CZ" sz="1400" dirty="0"/>
          </a:p>
          <a:p>
            <a:pPr>
              <a:lnSpc>
                <a:spcPct val="150000"/>
              </a:lnSpc>
            </a:pPr>
            <a:endParaRPr lang="cs-CZ" sz="1400" dirty="0"/>
          </a:p>
        </p:txBody>
      </p:sp>
      <p:sp>
        <p:nvSpPr>
          <p:cNvPr id="25" name="Obdélník 24"/>
          <p:cNvSpPr/>
          <p:nvPr/>
        </p:nvSpPr>
        <p:spPr>
          <a:xfrm>
            <a:off x="964336" y="4314774"/>
            <a:ext cx="632230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2000" b="1" dirty="0"/>
              <a:t>OBSAH</a:t>
            </a:r>
            <a:r>
              <a:rPr lang="cs-CZ" sz="2000" dirty="0"/>
              <a:t>: </a:t>
            </a:r>
            <a:r>
              <a:rPr lang="cs-CZ" sz="2000" dirty="0" smtClean="0"/>
              <a:t>Romantismus v Čechách a hlavní představitelé</a:t>
            </a:r>
            <a:endParaRPr lang="cs-CZ" sz="2000" dirty="0"/>
          </a:p>
        </p:txBody>
      </p:sp>
      <p:pic>
        <p:nvPicPr>
          <p:cNvPr id="26" name="Obrázek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6644" y="1428736"/>
            <a:ext cx="1180036" cy="1029055"/>
          </a:xfrm>
          <a:prstGeom prst="rect">
            <a:avLst/>
          </a:prstGeom>
        </p:spPr>
      </p:pic>
      <p:sp>
        <p:nvSpPr>
          <p:cNvPr id="27" name="TextovéPole 26"/>
          <p:cNvSpPr txBox="1"/>
          <p:nvPr/>
        </p:nvSpPr>
        <p:spPr>
          <a:xfrm>
            <a:off x="785786" y="357166"/>
            <a:ext cx="7429552" cy="584775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Český hudební romantismus</a:t>
            </a:r>
            <a:endParaRPr lang="cs-CZ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16268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7158" y="428604"/>
            <a:ext cx="8229600" cy="1066800"/>
          </a:xfrm>
        </p:spPr>
        <p:txBody>
          <a:bodyPr/>
          <a:lstStyle/>
          <a:p>
            <a:r>
              <a:rPr lang="cs-CZ" u="sng" dirty="0" smtClean="0"/>
              <a:t>Anotace: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158" y="1785926"/>
            <a:ext cx="8229600" cy="3143272"/>
          </a:xfrm>
          <a:solidFill>
            <a:schemeClr val="accent3">
              <a:lumMod val="40000"/>
              <a:lumOff val="60000"/>
            </a:schemeClr>
          </a:solidFill>
          <a:ln>
            <a:solidFill>
              <a:schemeClr val="accent3"/>
            </a:solidFill>
          </a:ln>
        </p:spPr>
        <p:txBody>
          <a:bodyPr>
            <a:noAutofit/>
          </a:bodyPr>
          <a:lstStyle/>
          <a:p>
            <a:r>
              <a:rPr lang="cs-CZ" sz="2400" dirty="0" smtClean="0"/>
              <a:t>Materiál seznamuje žáky s hudebním romantismem v Čechách a představiteli této doby</a:t>
            </a:r>
          </a:p>
          <a:p>
            <a:r>
              <a:rPr lang="cs-CZ" sz="2400" dirty="0" smtClean="0"/>
              <a:t>Obsah je pro žáky 9. ročníku a je určen pro interaktivní tabuli</a:t>
            </a:r>
          </a:p>
          <a:p>
            <a:r>
              <a:rPr lang="cs-CZ" sz="2400" dirty="0" smtClean="0"/>
              <a:t>Nabyté vědomosti si žáci mohou ověřit v závěrečných otázkách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42976" y="285728"/>
            <a:ext cx="7239000" cy="680068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cs-CZ" sz="3600" u="sng" dirty="0" smtClean="0"/>
              <a:t>Hudební romantismus v Čechách</a:t>
            </a:r>
            <a:endParaRPr lang="cs-CZ" sz="3600" u="sng" dirty="0"/>
          </a:p>
        </p:txBody>
      </p:sp>
      <p:sp>
        <p:nvSpPr>
          <p:cNvPr id="4" name="TextovéPole 3"/>
          <p:cNvSpPr txBox="1"/>
          <p:nvPr/>
        </p:nvSpPr>
        <p:spPr>
          <a:xfrm>
            <a:off x="214282" y="1571612"/>
            <a:ext cx="8786874" cy="230832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600" i="1" u="sng" dirty="0" smtClean="0">
                <a:solidFill>
                  <a:srgbClr val="FF0066"/>
                </a:solidFill>
              </a:rPr>
              <a:t>Romantismus  </a:t>
            </a:r>
            <a:r>
              <a:rPr lang="cs-CZ" sz="3600" dirty="0" smtClean="0"/>
              <a:t>je umělecký styl, který kladl důraz na individualitu, citovost a fantasii. Hudební romantismus zahrnoval období celého 19. století.</a:t>
            </a:r>
            <a:endParaRPr lang="cs-CZ" sz="3600" i="1" dirty="0">
              <a:solidFill>
                <a:srgbClr val="FF0066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14282" y="4429132"/>
            <a:ext cx="8786874" cy="230832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chemeClr val="tx1"/>
                </a:solidFill>
              </a:rPr>
              <a:t>V této době se u nás usilovalo o </a:t>
            </a:r>
            <a:r>
              <a:rPr lang="cs-CZ" sz="3600" dirty="0" smtClean="0">
                <a:solidFill>
                  <a:srgbClr val="FF0066"/>
                </a:solidFill>
              </a:rPr>
              <a:t>oživení českého jazyka a kultury</a:t>
            </a:r>
            <a:r>
              <a:rPr lang="cs-CZ" sz="3600" dirty="0" smtClean="0">
                <a:solidFill>
                  <a:schemeClr val="tx1"/>
                </a:solidFill>
              </a:rPr>
              <a:t>, což se promítlo i v hudbě, umělci se snažili vytvořit českou operu - </a:t>
            </a:r>
            <a:r>
              <a:rPr lang="cs-CZ" sz="3600" dirty="0" smtClean="0">
                <a:solidFill>
                  <a:srgbClr val="FF0066"/>
                </a:solidFill>
              </a:rPr>
              <a:t>zpěvohru</a:t>
            </a:r>
            <a:r>
              <a:rPr lang="cs-CZ" sz="3600" dirty="0" smtClean="0">
                <a:solidFill>
                  <a:schemeClr val="tx1"/>
                </a:solidFill>
              </a:rPr>
              <a:t>.</a:t>
            </a:r>
            <a:endParaRPr lang="cs-CZ" sz="3600" b="1" dirty="0">
              <a:solidFill>
                <a:srgbClr val="FF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5289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680068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cs-CZ" sz="3600" u="sng" dirty="0" smtClean="0"/>
              <a:t>Hudební romantismus v Čechách</a:t>
            </a:r>
            <a:endParaRPr lang="cs-CZ" sz="3600" u="sng" dirty="0"/>
          </a:p>
        </p:txBody>
      </p:sp>
      <p:sp>
        <p:nvSpPr>
          <p:cNvPr id="8" name="TextovéPole 7"/>
          <p:cNvSpPr txBox="1"/>
          <p:nvPr/>
        </p:nvSpPr>
        <p:spPr>
          <a:xfrm>
            <a:off x="467544" y="1412776"/>
            <a:ext cx="8136904" cy="286232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rgbClr val="FF0066"/>
                </a:solidFill>
              </a:rPr>
              <a:t>František Škroup </a:t>
            </a:r>
            <a:r>
              <a:rPr lang="cs-CZ" sz="3600" dirty="0" smtClean="0">
                <a:solidFill>
                  <a:schemeClr val="tx1"/>
                </a:solidFill>
              </a:rPr>
              <a:t>– byl autorem zřejmě první české zpěvohry </a:t>
            </a:r>
            <a:r>
              <a:rPr lang="cs-CZ" sz="3600" dirty="0" smtClean="0">
                <a:solidFill>
                  <a:srgbClr val="FF0066"/>
                </a:solidFill>
              </a:rPr>
              <a:t>DRÁTENÍK</a:t>
            </a:r>
            <a:r>
              <a:rPr lang="cs-CZ" sz="3600" dirty="0" smtClean="0">
                <a:solidFill>
                  <a:schemeClr val="tx1"/>
                </a:solidFill>
              </a:rPr>
              <a:t>, také byl autorem hudby v Tylově hře </a:t>
            </a:r>
            <a:r>
              <a:rPr lang="cs-CZ" sz="3600" dirty="0" smtClean="0">
                <a:solidFill>
                  <a:srgbClr val="FF0066"/>
                </a:solidFill>
              </a:rPr>
              <a:t>FIDLOVAČKA</a:t>
            </a:r>
            <a:r>
              <a:rPr lang="cs-CZ" sz="3600" dirty="0" smtClean="0">
                <a:solidFill>
                  <a:schemeClr val="tx1"/>
                </a:solidFill>
              </a:rPr>
              <a:t>, kde poprvé zazněla píseň </a:t>
            </a:r>
            <a:r>
              <a:rPr lang="cs-CZ" sz="3600" dirty="0" smtClean="0">
                <a:solidFill>
                  <a:srgbClr val="FF0066"/>
                </a:solidFill>
              </a:rPr>
              <a:t>KDE DOMOV MŮJ</a:t>
            </a: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3633700"/>
            <a:ext cx="2562940" cy="31361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00366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680068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cs-CZ" sz="3600" u="sng" dirty="0" smtClean="0"/>
              <a:t>Hudební romantismus v Čechách</a:t>
            </a:r>
            <a:endParaRPr lang="cs-CZ" sz="3600" u="sng" dirty="0"/>
          </a:p>
        </p:txBody>
      </p:sp>
      <p:sp>
        <p:nvSpPr>
          <p:cNvPr id="5" name="TextovéPole 4"/>
          <p:cNvSpPr txBox="1"/>
          <p:nvPr/>
        </p:nvSpPr>
        <p:spPr>
          <a:xfrm>
            <a:off x="467544" y="1412776"/>
            <a:ext cx="8136904" cy="286232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rgbClr val="FF0066"/>
                </a:solidFill>
              </a:rPr>
              <a:t>Bedřich Smetana </a:t>
            </a:r>
            <a:r>
              <a:rPr lang="cs-CZ" sz="3600" dirty="0" smtClean="0">
                <a:solidFill>
                  <a:schemeClr val="tx1"/>
                </a:solidFill>
              </a:rPr>
              <a:t>– jeden z nejvýznamnějších skladatelů 19. století, k jeho dílům patří opery – </a:t>
            </a:r>
            <a:r>
              <a:rPr lang="cs-CZ" sz="3600" dirty="0" smtClean="0">
                <a:solidFill>
                  <a:srgbClr val="FF0066"/>
                </a:solidFill>
              </a:rPr>
              <a:t>PRODANÁ NEVĚSTA, DALIBOR, LIBUŠE</a:t>
            </a:r>
            <a:r>
              <a:rPr lang="cs-CZ" sz="3600" dirty="0" smtClean="0">
                <a:solidFill>
                  <a:schemeClr val="tx1"/>
                </a:solidFill>
              </a:rPr>
              <a:t>…  A také symfonické básně v cyklu </a:t>
            </a:r>
            <a:r>
              <a:rPr lang="cs-CZ" sz="3600" dirty="0" smtClean="0">
                <a:solidFill>
                  <a:srgbClr val="FF0066"/>
                </a:solidFill>
              </a:rPr>
              <a:t>MÁ VLAST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2512" y="4275098"/>
            <a:ext cx="2247446" cy="26234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915321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680068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cs-CZ" sz="3600" u="sng" dirty="0" smtClean="0"/>
              <a:t>Hudební romantismus v Čechách</a:t>
            </a:r>
            <a:endParaRPr lang="cs-CZ" sz="3600" u="sng" dirty="0"/>
          </a:p>
        </p:txBody>
      </p:sp>
      <p:sp>
        <p:nvSpPr>
          <p:cNvPr id="6" name="TextovéPole 5"/>
          <p:cNvSpPr txBox="1"/>
          <p:nvPr/>
        </p:nvSpPr>
        <p:spPr>
          <a:xfrm>
            <a:off x="467544" y="1412776"/>
            <a:ext cx="5832648" cy="5078313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rgbClr val="FF0066"/>
                </a:solidFill>
              </a:rPr>
              <a:t>Antonín Dvořák</a:t>
            </a:r>
            <a:r>
              <a:rPr lang="cs-CZ" sz="3600" dirty="0" smtClean="0">
                <a:solidFill>
                  <a:schemeClr val="tx1"/>
                </a:solidFill>
              </a:rPr>
              <a:t>– rozšířil českou hudbu do celého světa, dirigoval svá díla v Rusku, Anglii, Německu a byl ředitelem konzervatoře v New Yorku. Díla- opera </a:t>
            </a:r>
            <a:r>
              <a:rPr lang="cs-CZ" sz="3600" dirty="0" smtClean="0">
                <a:solidFill>
                  <a:srgbClr val="FF0066"/>
                </a:solidFill>
              </a:rPr>
              <a:t>RUSALKA, SLOVANSKÉ TANCE</a:t>
            </a:r>
            <a:r>
              <a:rPr lang="cs-CZ" sz="3600" dirty="0" smtClean="0">
                <a:solidFill>
                  <a:schemeClr val="tx1"/>
                </a:solidFill>
              </a:rPr>
              <a:t>, a symfonie </a:t>
            </a:r>
          </a:p>
          <a:p>
            <a:r>
              <a:rPr lang="cs-CZ" sz="3600" dirty="0" smtClean="0">
                <a:solidFill>
                  <a:srgbClr val="FF0066"/>
                </a:solidFill>
              </a:rPr>
              <a:t>Z NOVÉHO SVĚTA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6992" y="1960346"/>
            <a:ext cx="2532160" cy="39831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794362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28596" y="571480"/>
            <a:ext cx="8229600" cy="1066800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cs-CZ" dirty="0" smtClean="0"/>
              <a:t>Otázky a úkoly</a:t>
            </a:r>
            <a:endParaRPr lang="cs-CZ" dirty="0"/>
          </a:p>
        </p:txBody>
      </p:sp>
      <p:sp>
        <p:nvSpPr>
          <p:cNvPr id="5" name="Zástupný symbol pro obsah 2"/>
          <p:cNvSpPr>
            <a:spLocks noGrp="1"/>
          </p:cNvSpPr>
          <p:nvPr>
            <p:ph idx="1"/>
          </p:nvPr>
        </p:nvSpPr>
        <p:spPr>
          <a:xfrm>
            <a:off x="457200" y="2249424"/>
            <a:ext cx="8229600" cy="4325112"/>
          </a:xfrm>
        </p:spPr>
        <p:txBody>
          <a:bodyPr>
            <a:normAutofit/>
          </a:bodyPr>
          <a:lstStyle/>
          <a:p>
            <a:r>
              <a:rPr lang="cs-CZ" dirty="0" smtClean="0"/>
              <a:t>1. Kterého století se týkal český hudební romantismus?</a:t>
            </a:r>
          </a:p>
          <a:p>
            <a:r>
              <a:rPr lang="cs-CZ" dirty="0" smtClean="0">
                <a:solidFill>
                  <a:srgbClr val="FF0066"/>
                </a:solidFill>
              </a:rPr>
              <a:t>…19. století</a:t>
            </a:r>
          </a:p>
          <a:p>
            <a:endParaRPr lang="cs-CZ" dirty="0" smtClean="0"/>
          </a:p>
          <a:p>
            <a:r>
              <a:rPr lang="cs-CZ" dirty="0" smtClean="0"/>
              <a:t>2. Kdo vytvořil první českou zpěvohru?</a:t>
            </a:r>
          </a:p>
          <a:p>
            <a:r>
              <a:rPr lang="cs-CZ" dirty="0" smtClean="0">
                <a:solidFill>
                  <a:srgbClr val="FF0066"/>
                </a:solidFill>
              </a:rPr>
              <a:t>…František Škroup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3. Kdo se zasloužil o rozšíření české hudby do světa?</a:t>
            </a:r>
          </a:p>
          <a:p>
            <a:r>
              <a:rPr lang="cs-CZ" dirty="0" smtClean="0">
                <a:solidFill>
                  <a:srgbClr val="FF0066"/>
                </a:solidFill>
              </a:rPr>
              <a:t>…</a:t>
            </a:r>
            <a:r>
              <a:rPr lang="cs-CZ" sz="2800" dirty="0"/>
              <a:t> </a:t>
            </a:r>
            <a:r>
              <a:rPr lang="cs-CZ" sz="2800" dirty="0" smtClean="0">
                <a:solidFill>
                  <a:srgbClr val="FF0066"/>
                </a:solidFill>
              </a:rPr>
              <a:t>Antonín Dvořák</a:t>
            </a:r>
            <a:endParaRPr lang="cs-CZ" dirty="0">
              <a:solidFill>
                <a:srgbClr val="FF00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42918"/>
            <a:ext cx="7239000" cy="581281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u="sng" dirty="0" smtClean="0"/>
              <a:t>Citace: </a:t>
            </a:r>
          </a:p>
          <a:p>
            <a:pPr marL="0" indent="0">
              <a:buNone/>
            </a:pPr>
            <a:r>
              <a:rPr lang="cs-CZ" sz="2400" dirty="0" smtClean="0"/>
              <a:t>Učebnice-</a:t>
            </a:r>
            <a:r>
              <a:rPr lang="cs-CZ" sz="1400" dirty="0" smtClean="0"/>
              <a:t>CHARALAMBIDIS, </a:t>
            </a:r>
            <a:r>
              <a:rPr lang="cs-CZ" sz="1400" dirty="0" err="1" smtClean="0"/>
              <a:t>Alexandros</a:t>
            </a:r>
            <a:r>
              <a:rPr lang="cs-CZ" sz="1400" dirty="0" smtClean="0"/>
              <a:t>; PILKA, Jiří; CÍSAŘ, Zbyněk a kol. </a:t>
            </a:r>
            <a:r>
              <a:rPr lang="cs-CZ" sz="1400" i="1" dirty="0" smtClean="0"/>
              <a:t>Hudební výchova pro 9. ročník základní školy</a:t>
            </a:r>
            <a:r>
              <a:rPr lang="cs-CZ" sz="1400" dirty="0" smtClean="0"/>
              <a:t>. Praha 2: pedagogické, 1998, ISBN 80-7235-012-9.</a:t>
            </a:r>
          </a:p>
          <a:p>
            <a:pPr marL="0" indent="0">
              <a:buNone/>
            </a:pPr>
            <a:r>
              <a:rPr lang="cs-CZ" sz="2400" dirty="0" smtClean="0"/>
              <a:t>Obr. 1. -</a:t>
            </a:r>
            <a:r>
              <a:rPr lang="cs-CZ" sz="1400" dirty="0"/>
              <a:t>AUTOR NEUVEDEN. </a:t>
            </a:r>
            <a:r>
              <a:rPr lang="cs-CZ" sz="1400" i="1" dirty="0"/>
              <a:t>wikimedia.org</a:t>
            </a:r>
            <a:r>
              <a:rPr lang="cs-CZ" sz="1400" dirty="0"/>
              <a:t> [online]. [cit. 7.3.2013]. Dostupný na WWW: http://upload.wikimedia.org/wikipedia/commons/b/b0/Jan_Vil%C3%ADmek_-_Franti%C5%A1ek_%C5%A0kroup.jpg </a:t>
            </a:r>
            <a:endParaRPr lang="cs-CZ" sz="1400" dirty="0" smtClean="0"/>
          </a:p>
          <a:p>
            <a:pPr marL="0" indent="0">
              <a:buNone/>
            </a:pPr>
            <a:r>
              <a:rPr lang="cs-CZ" sz="2400" dirty="0"/>
              <a:t>Obr. </a:t>
            </a:r>
            <a:r>
              <a:rPr lang="cs-CZ" sz="2400" dirty="0" smtClean="0"/>
              <a:t>2. </a:t>
            </a:r>
            <a:r>
              <a:rPr lang="cs-CZ" sz="1400" dirty="0" smtClean="0"/>
              <a:t>-</a:t>
            </a:r>
            <a:r>
              <a:rPr lang="cs-CZ" sz="1400" dirty="0"/>
              <a:t>AUTOR NEUVEDEN. </a:t>
            </a:r>
            <a:r>
              <a:rPr lang="cs-CZ" sz="1400" i="1" dirty="0"/>
              <a:t>wikimedia.org</a:t>
            </a:r>
            <a:r>
              <a:rPr lang="cs-CZ" sz="1400" dirty="0"/>
              <a:t> [online]. [cit. 7.3.2013]. Dostupný na WWW: http://</a:t>
            </a:r>
            <a:r>
              <a:rPr lang="cs-CZ" sz="1400" dirty="0" smtClean="0"/>
              <a:t>upload.wikimedia.org/wikipedia/commons/b/b3/Bedrich_Smetana.jpg </a:t>
            </a:r>
          </a:p>
          <a:p>
            <a:pPr marL="0" indent="0">
              <a:buNone/>
            </a:pPr>
            <a:r>
              <a:rPr lang="cs-CZ" sz="2400" dirty="0"/>
              <a:t>Obr. </a:t>
            </a:r>
            <a:r>
              <a:rPr lang="cs-CZ" sz="2400" dirty="0" smtClean="0"/>
              <a:t>3. -</a:t>
            </a:r>
            <a:r>
              <a:rPr lang="cs-CZ" sz="1400" dirty="0"/>
              <a:t>AUTOR NEUVEDEN. </a:t>
            </a:r>
            <a:r>
              <a:rPr lang="cs-CZ" sz="1400" i="1" dirty="0"/>
              <a:t>wikimedia.org</a:t>
            </a:r>
            <a:r>
              <a:rPr lang="cs-CZ" sz="1400" dirty="0"/>
              <a:t> [online]. [cit. 7.3.2013]. </a:t>
            </a:r>
            <a:r>
              <a:rPr lang="cs-CZ" sz="1400"/>
              <a:t>Dostupný na WWW: http://upload.wikimedia.org/wikipedia/commons/f/fb/Dvorak1.jpg</a:t>
            </a:r>
            <a:endParaRPr lang="cs-CZ" sz="1200" dirty="0" smtClean="0"/>
          </a:p>
        </p:txBody>
      </p:sp>
    </p:spTree>
    <p:extLst>
      <p:ext uri="{BB962C8B-B14F-4D97-AF65-F5344CB8AC3E}">
        <p14:creationId xmlns:p14="http://schemas.microsoft.com/office/powerpoint/2010/main" val="242649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2050</TotalTime>
  <Words>328</Words>
  <Application>Microsoft Office PowerPoint</Application>
  <PresentationFormat>Předvádění na obrazovce (4:3)</PresentationFormat>
  <Paragraphs>38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Tok</vt:lpstr>
      <vt:lpstr>Prezentace aplikace PowerPoint</vt:lpstr>
      <vt:lpstr>Anotace:</vt:lpstr>
      <vt:lpstr>Hudební romantismus v Čechách</vt:lpstr>
      <vt:lpstr>Hudební romantismus v Čechách</vt:lpstr>
      <vt:lpstr>Hudební romantismus v Čechách</vt:lpstr>
      <vt:lpstr>Hudební romantismus v Čechách</vt:lpstr>
      <vt:lpstr>Otázky a úkoly</vt:lpstr>
      <vt:lpstr>Prezentace aplikace PowerPoint</vt:lpstr>
    </vt:vector>
  </TitlesOfParts>
  <Company>doma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</dc:creator>
  <cp:lastModifiedBy>ZŠ Libina</cp:lastModifiedBy>
  <cp:revision>227</cp:revision>
  <dcterms:created xsi:type="dcterms:W3CDTF">2011-03-22T17:13:23Z</dcterms:created>
  <dcterms:modified xsi:type="dcterms:W3CDTF">2013-11-21T19:38:13Z</dcterms:modified>
</cp:coreProperties>
</file>