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74" r:id="rId3"/>
    <p:sldId id="275" r:id="rId4"/>
    <p:sldId id="276" r:id="rId5"/>
    <p:sldId id="268" r:id="rId6"/>
    <p:sldId id="277" r:id="rId7"/>
    <p:sldId id="273" r:id="rId8"/>
    <p:sldId id="278" r:id="rId9"/>
    <p:sldId id="279" r:id="rId10"/>
    <p:sldId id="265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96" autoAdjust="0"/>
    <p:restoredTop sz="94660"/>
  </p:normalViewPr>
  <p:slideViewPr>
    <p:cSldViewPr>
      <p:cViewPr varScale="1">
        <p:scale>
          <a:sx n="69" d="100"/>
          <a:sy n="69" d="100"/>
        </p:scale>
        <p:origin x="-127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4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C5C758F-7284-41B3-B9EC-56D9E0A5C543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870B734-C3B4-4EAA-A2FD-9854A1E838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4349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74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1DF412-6818-4441-A76D-4F501155132F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Přímá spojovací čára 4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D66F26B-4D84-410E-95D4-BEF154FA0AA2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7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2663654-8455-4D8B-84F1-EBA717DCD2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8D5BDD-7E64-41A2-925E-786FFDFB3CFC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58878-542F-4955-AD8F-FD9FCD21A0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9D8BB355-65B4-4AA4-9EA3-6A1603BCB4DD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B934423-5975-4218-98C6-C96353A5E1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736362-52AD-4466-9CBA-F26FC89B6785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0857F-0239-41C7-B020-0F14EA70B6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FF19D-45E9-46A2-B5CD-3ABB7F6DD048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5D12C-F59C-4468-8F87-132F421626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28401-6CD4-4B6B-892E-68F430EE39F7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10D53-4763-47AA-AFBC-158A624938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0B584-0106-4FCB-A0C7-ECE1FD8FA38B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3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E5F43-1114-438C-9918-BF2F0CE607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C3592-E0F5-48E6-9673-346473A91FD7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F1C0C2-A979-491A-B26B-DCD02734D0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0761414-269B-4A87-804C-A24747C3C942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DC033D2-7066-4AF9-A66D-3DE37F4BB8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9F3ADD-25E7-4210-A350-889BCEB847B3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80B30-8D29-4669-855B-7644050DF4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A03FF51-B612-4F56-B7E0-A2B53EDA9EA8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1C123F19-A696-463D-8E5C-AF5DB3498E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0" name="Zástupný symbol pro text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E77672F4-AD50-4A80-B292-B831197763DD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15908B7-BE0F-48F5-98A9-8FB4846289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1" r:id="rId2"/>
    <p:sldLayoutId id="2147483819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20" r:id="rId9"/>
    <p:sldLayoutId id="2147483817" r:id="rId10"/>
    <p:sldLayoutId id="214748382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8/8a/Vle%C4%8Den%C3%AD_kola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png"/><Relationship Id="rId3" Type="http://schemas.openxmlformats.org/officeDocument/2006/relationships/hyperlink" Target="//upload.wikimedia.org/wikipedia/commons/d/de/Tram_Vario_LF_Brno.jpg" TargetMode="External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3/36/Jal.747.newcolours.arp.750pix.jpg" TargetMode="External"/><Relationship Id="rId11" Type="http://schemas.openxmlformats.org/officeDocument/2006/relationships/image" Target="../media/image13.jpeg"/><Relationship Id="rId5" Type="http://schemas.openxmlformats.org/officeDocument/2006/relationships/image" Target="../media/image8.jpeg"/><Relationship Id="rId10" Type="http://schemas.openxmlformats.org/officeDocument/2006/relationships/image" Target="../media/image12.jpeg"/><Relationship Id="rId4" Type="http://schemas.openxmlformats.org/officeDocument/2006/relationships/image" Target="../media/image7.jpeg"/><Relationship Id="rId9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Jal.747.newcolours.arp.750pix.jpg" TargetMode="External"/><Relationship Id="rId3" Type="http://schemas.openxmlformats.org/officeDocument/2006/relationships/hyperlink" Target="http://upload.wikimedia.org/wikipedia/commons/3/3d/Bike_refelector_safety_flash.JPG" TargetMode="External"/><Relationship Id="rId7" Type="http://schemas.openxmlformats.org/officeDocument/2006/relationships/hyperlink" Target="http://shop.dela.cz/index.php?main_page=popup_image&amp;pID=46249" TargetMode="External"/><Relationship Id="rId2" Type="http://schemas.openxmlformats.org/officeDocument/2006/relationships/hyperlink" Target="http://cs.wikipedia.org/wiki/Soubor:Vle%C4%8Den%C3%AD_kol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Tram_Vario_LF_Brno.jpg" TargetMode="External"/><Relationship Id="rId5" Type="http://schemas.openxmlformats.org/officeDocument/2006/relationships/hyperlink" Target="http://www.pankuzel.cz/pravidla/cyklista/" TargetMode="External"/><Relationship Id="rId10" Type="http://schemas.openxmlformats.org/officeDocument/2006/relationships/image" Target="../media/image2.jpeg"/><Relationship Id="rId4" Type="http://schemas.openxmlformats.org/officeDocument/2006/relationships/hyperlink" Target="http://www.cyklistikakrnov.com/Bezpecnost/vybave1.gif" TargetMode="External"/><Relationship Id="rId9" Type="http://schemas.openxmlformats.org/officeDocument/2006/relationships/hyperlink" Target="http://cs.wikipedia.org/wiki/Dopravn%C3%AD_prost%C5%99ede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548680"/>
            <a:ext cx="7788700" cy="145544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DOPRAVNÍ Výchova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6147" name="Podnadpis 2"/>
          <p:cNvSpPr>
            <a:spLocks noGrp="1"/>
          </p:cNvSpPr>
          <p:nvPr>
            <p:ph type="subTitle" idx="1"/>
          </p:nvPr>
        </p:nvSpPr>
        <p:spPr>
          <a:xfrm>
            <a:off x="2339975" y="2060575"/>
            <a:ext cx="6335713" cy="2305050"/>
          </a:xfrm>
        </p:spPr>
        <p:txBody>
          <a:bodyPr/>
          <a:lstStyle/>
          <a:p>
            <a:pPr algn="ctr" eaLnBrk="1" hangingPunct="1"/>
            <a:r>
              <a:rPr lang="cs-CZ" dirty="0" smtClean="0"/>
              <a:t>Mgr. Iveta </a:t>
            </a:r>
            <a:r>
              <a:rPr lang="cs-CZ" dirty="0" err="1" smtClean="0"/>
              <a:t>Niederlová</a:t>
            </a:r>
            <a:endParaRPr lang="cs-CZ" dirty="0" smtClean="0"/>
          </a:p>
          <a:p>
            <a:pPr algn="ctr" eaLnBrk="1" hangingPunct="1"/>
            <a:endParaRPr lang="cs-CZ" dirty="0" smtClean="0"/>
          </a:p>
          <a:p>
            <a:pPr algn="ctr" eaLnBrk="1" hangingPunct="1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VY_32_INOVACE_17_ </a:t>
            </a:r>
            <a:r>
              <a:rPr lang="cs-CZ" dirty="0" err="1" smtClean="0"/>
              <a:t>17</a:t>
            </a:r>
            <a:r>
              <a:rPr lang="cs-CZ" dirty="0" smtClean="0"/>
              <a:t>_cyklista</a:t>
            </a:r>
          </a:p>
        </p:txBody>
      </p:sp>
      <p:pic>
        <p:nvPicPr>
          <p:cNvPr id="6148" name="Obrázek 3" descr="log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4581525"/>
            <a:ext cx="5407025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804069"/>
          </a:xfrm>
        </p:spPr>
        <p:txBody>
          <a:bodyPr/>
          <a:lstStyle/>
          <a:p>
            <a:pPr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Popis prezentace</a:t>
            </a:r>
            <a:endParaRPr lang="cs-CZ" sz="2400" dirty="0"/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1.,2. a 4. snímek – cyklista (výklad)</a:t>
            </a:r>
          </a:p>
          <a:p>
            <a:r>
              <a:rPr lang="cs-CZ" smtClean="0"/>
              <a:t>3. snímek – vybavení kola (výklad)</a:t>
            </a:r>
          </a:p>
          <a:p>
            <a:r>
              <a:rPr lang="cs-CZ" smtClean="0"/>
              <a:t>4. snímek – osmisměrka </a:t>
            </a:r>
          </a:p>
          <a:p>
            <a:r>
              <a:rPr lang="cs-CZ" smtClean="0"/>
              <a:t>5.snímek – křížovka</a:t>
            </a:r>
          </a:p>
          <a:p>
            <a:r>
              <a:rPr lang="cs-CZ" smtClean="0"/>
              <a:t>6.snímek – tajenka (osmisměrka,křížovka)</a:t>
            </a:r>
          </a:p>
          <a:p>
            <a:pPr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7239000" cy="62696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Základní pravidla jízdy pro cyklistu</a:t>
            </a:r>
            <a:endParaRPr lang="cs-CZ" dirty="0"/>
          </a:p>
        </p:txBody>
      </p:sp>
      <p:sp>
        <p:nvSpPr>
          <p:cNvPr id="8195" name="Zástupný symbol pro obsah 4"/>
          <p:cNvSpPr>
            <a:spLocks noGrp="1"/>
          </p:cNvSpPr>
          <p:nvPr>
            <p:ph idx="1"/>
          </p:nvPr>
        </p:nvSpPr>
        <p:spPr>
          <a:xfrm>
            <a:off x="457200" y="1052513"/>
            <a:ext cx="7239000" cy="540385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z="2400" b="1" smtClean="0"/>
              <a:t>Cyklista musí</a:t>
            </a:r>
            <a:endParaRPr lang="cs-CZ" sz="2400" smtClean="0"/>
          </a:p>
          <a:p>
            <a:r>
              <a:rPr lang="pl-PL" sz="1800" smtClean="0"/>
              <a:t>na pozemní komunikaci jezdit vpravo</a:t>
            </a:r>
          </a:p>
          <a:p>
            <a:r>
              <a:rPr lang="pl-PL" sz="1800" smtClean="0"/>
              <a:t>jet jen po jednom za sebou</a:t>
            </a:r>
          </a:p>
          <a:p>
            <a:r>
              <a:rPr lang="cs-CZ" sz="1800" smtClean="0"/>
              <a:t>za jízdy použít ochrannou cyklistickou přilbu a mít ji nasazenou a řádně připevněnou na hlavě, pokud je mladší 18 let</a:t>
            </a:r>
          </a:p>
          <a:p>
            <a:r>
              <a:rPr lang="cs-CZ" sz="1800" smtClean="0"/>
              <a:t>užít jízdní pruh pro cyklisty, stezku pro cyklisty </a:t>
            </a:r>
          </a:p>
          <a:p>
            <a:pPr>
              <a:buFont typeface="Wingdings 2" pitchFamily="18" charset="2"/>
              <a:buNone/>
            </a:pPr>
            <a:r>
              <a:rPr lang="cs-CZ" sz="2400" b="1" smtClean="0"/>
              <a:t>Cyklista nesmí</a:t>
            </a:r>
          </a:p>
          <a:p>
            <a:r>
              <a:rPr lang="cs-CZ" sz="1800" smtClean="0"/>
              <a:t>jet bez držení řídítek</a:t>
            </a:r>
          </a:p>
          <a:p>
            <a:r>
              <a:rPr lang="cs-CZ" sz="1800" smtClean="0"/>
              <a:t> držet se jiného vozidla</a:t>
            </a:r>
          </a:p>
          <a:p>
            <a:r>
              <a:rPr lang="cs-CZ" sz="1800" smtClean="0"/>
              <a:t> vést za jízdy druhé jízdní kolo, psa nebo vozit předměty, které by znesnadňovaly řízení jízdního kola </a:t>
            </a:r>
          </a:p>
          <a:p>
            <a:r>
              <a:rPr lang="cs-CZ" sz="1800" smtClean="0"/>
              <a:t>pokud je mladší 10 let jet sám na silnici. Může jen pod dohledem osoby starší 15 let</a:t>
            </a:r>
          </a:p>
          <a:p>
            <a:r>
              <a:rPr lang="cs-CZ" sz="1800" smtClean="0"/>
              <a:t>jet na jednomístném kole ve dvou</a:t>
            </a:r>
          </a:p>
          <a:p>
            <a:endParaRPr lang="cs-CZ" sz="1800" smtClean="0"/>
          </a:p>
          <a:p>
            <a:endParaRPr lang="cs-CZ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539750" y="3357563"/>
            <a:ext cx="3960813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/>
              <a:t>sám může také jet na chodníku, cyklistické stezce nebo v obytné a pěší zóně</a:t>
            </a:r>
          </a:p>
        </p:txBody>
      </p:sp>
      <p:pic>
        <p:nvPicPr>
          <p:cNvPr id="7170" name="Picture 2" descr="Soubor:Vlečení kol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9586" y="3212976"/>
            <a:ext cx="4844414" cy="3312368"/>
          </a:xfrm>
          <a:prstGeom prst="rect">
            <a:avLst/>
          </a:prstGeom>
          <a:noFill/>
        </p:spPr>
      </p:pic>
      <p:pic>
        <p:nvPicPr>
          <p:cNvPr id="7172" name="Picture 4" descr="http://upload.wikimedia.org/wikipedia/commons/3/3d/Bike_refelector_safety_flas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76672"/>
            <a:ext cx="3788420" cy="26140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750" y="333375"/>
            <a:ext cx="5986463" cy="32004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Vybavení kola</a:t>
            </a:r>
            <a:endParaRPr lang="cs-CZ" dirty="0" smtClean="0">
              <a:solidFill>
                <a:schemeClr val="tx2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</p:txBody>
      </p:sp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875"/>
            <a:ext cx="8937625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260350"/>
            <a:ext cx="7239000" cy="612457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/>
              <a:t>Ochranná přilba</a:t>
            </a:r>
          </a:p>
          <a:p>
            <a:pPr>
              <a:buFont typeface="Wingdings 2" pitchFamily="18" charset="2"/>
              <a:buNone/>
            </a:pPr>
            <a:r>
              <a:rPr lang="cs-CZ" sz="1800" b="1" smtClean="0"/>
              <a:t>Základní pravidla pro správné nošení přilby jsou:</a:t>
            </a:r>
          </a:p>
          <a:p>
            <a:r>
              <a:rPr lang="cs-CZ" sz="1800" smtClean="0"/>
              <a:t>Přilbu musíš mít vždy zapnutou.</a:t>
            </a:r>
          </a:p>
          <a:p>
            <a:r>
              <a:rPr lang="cs-CZ" sz="1800" smtClean="0"/>
              <a:t>Při jízdě na kole je třeba vidět spodní okraj přilby na každé. straně.</a:t>
            </a:r>
          </a:p>
          <a:p>
            <a:r>
              <a:rPr lang="cs-CZ" sz="1800" smtClean="0"/>
              <a:t>Přilba ti nesmí zakrývat uši. Dobře slyšet je při jízdě na kole životně důležité!</a:t>
            </a:r>
          </a:p>
          <a:p>
            <a:r>
              <a:rPr lang="cs-CZ" sz="1800" smtClean="0"/>
              <a:t>Mezi řemínky a bradu se můžeš zastrčit maximálně 2 prsty</a:t>
            </a:r>
          </a:p>
          <a:p>
            <a:r>
              <a:rPr lang="cs-CZ" sz="1800" smtClean="0"/>
              <a:t>Správné nasazená přilba se ti při zatřepání hlavou nesesune.</a:t>
            </a:r>
          </a:p>
          <a:p>
            <a:r>
              <a:rPr lang="cs-CZ" sz="1800" smtClean="0"/>
              <a:t>Přilbu odlož při hrách na průlezkách a zařízeních dětského hřiště.</a:t>
            </a:r>
          </a:p>
          <a:p>
            <a:r>
              <a:rPr lang="cs-CZ" sz="1800" smtClean="0"/>
              <a:t>Vezmi si přilbu na každou jízdu na kole. I když pojedeš jenom kousek.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6995120" cy="372021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dirty="0" err="1" smtClean="0"/>
              <a:t>OSMismĚrka</a:t>
            </a:r>
            <a:endParaRPr lang="cs-CZ" dirty="0"/>
          </a:p>
        </p:txBody>
      </p:sp>
      <p:sp>
        <p:nvSpPr>
          <p:cNvPr id="12291" name="TextovéPole 11"/>
          <p:cNvSpPr txBox="1">
            <a:spLocks noChangeArrowheads="1"/>
          </p:cNvSpPr>
          <p:nvPr/>
        </p:nvSpPr>
        <p:spPr bwMode="auto">
          <a:xfrm>
            <a:off x="539750" y="6237288"/>
            <a:ext cx="5111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Tajenka: ………………………………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395288" y="981075"/>
          <a:ext cx="4464495" cy="4896540"/>
        </p:xfrm>
        <a:graphic>
          <a:graphicData uri="http://schemas.openxmlformats.org/drawingml/2006/table">
            <a:tbl>
              <a:tblPr/>
              <a:tblGrid>
                <a:gridCol w="637785"/>
                <a:gridCol w="637785"/>
                <a:gridCol w="637785"/>
                <a:gridCol w="637785"/>
                <a:gridCol w="637785"/>
                <a:gridCol w="637785"/>
                <a:gridCol w="637785"/>
              </a:tblGrid>
              <a:tr h="54406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P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406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Z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406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Z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406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V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Z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406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406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406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406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V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406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Z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latin typeface="Arial CE"/>
                        </a:rPr>
                        <a:t>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>
                          <a:latin typeface="Arial CE"/>
                        </a:rPr>
                        <a:t>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5651500" y="765175"/>
          <a:ext cx="1512168" cy="5256582"/>
        </p:xfrm>
        <a:graphic>
          <a:graphicData uri="http://schemas.openxmlformats.org/drawingml/2006/table">
            <a:tbl>
              <a:tblPr/>
              <a:tblGrid>
                <a:gridCol w="1512168"/>
              </a:tblGrid>
              <a:tr h="536901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latin typeface="Arial CE"/>
                        </a:rPr>
                        <a:t>řidítka</a:t>
                      </a:r>
                    </a:p>
                  </a:txBody>
                  <a:tcPr marL="8869" marR="8869" marT="886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6901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latin typeface="Arial CE"/>
                        </a:rPr>
                        <a:t>brzda</a:t>
                      </a:r>
                    </a:p>
                  </a:txBody>
                  <a:tcPr marL="8869" marR="8869" marT="886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6901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latin typeface="Arial CE"/>
                        </a:rPr>
                        <a:t>šlapky</a:t>
                      </a:r>
                    </a:p>
                  </a:txBody>
                  <a:tcPr marL="8869" marR="8869" marT="886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6901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latin typeface="Arial CE"/>
                        </a:rPr>
                        <a:t>řetěz</a:t>
                      </a:r>
                    </a:p>
                  </a:txBody>
                  <a:tcPr marL="8869" marR="8869" marT="886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6901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latin typeface="Arial CE"/>
                        </a:rPr>
                        <a:t>kola</a:t>
                      </a:r>
                    </a:p>
                  </a:txBody>
                  <a:tcPr marL="8869" marR="8869" marT="886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6901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latin typeface="Arial CE"/>
                        </a:rPr>
                        <a:t>zvonek</a:t>
                      </a:r>
                    </a:p>
                  </a:txBody>
                  <a:tcPr marL="8869" marR="8869" marT="886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6901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latin typeface="Arial CE"/>
                        </a:rPr>
                        <a:t>odrazky</a:t>
                      </a:r>
                    </a:p>
                  </a:txBody>
                  <a:tcPr marL="8869" marR="8869" marT="886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6901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latin typeface="Arial CE"/>
                        </a:rPr>
                        <a:t>sedlo</a:t>
                      </a:r>
                    </a:p>
                  </a:txBody>
                  <a:tcPr marL="8869" marR="8869" marT="886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6901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latin typeface="Arial CE"/>
                        </a:rPr>
                        <a:t>světla</a:t>
                      </a:r>
                    </a:p>
                  </a:txBody>
                  <a:tcPr marL="8869" marR="8869" marT="886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4473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latin typeface="Arial CE"/>
                        </a:rPr>
                        <a:t>drát</a:t>
                      </a:r>
                    </a:p>
                  </a:txBody>
                  <a:tcPr marL="8869" marR="8869" marT="886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6995120" cy="372021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b="0" dirty="0" smtClean="0"/>
              <a:t>Křížovka</a:t>
            </a:r>
            <a:endParaRPr lang="cs-CZ" b="0" dirty="0"/>
          </a:p>
        </p:txBody>
      </p:sp>
      <p:sp>
        <p:nvSpPr>
          <p:cNvPr id="13315" name="TextovéPole 11"/>
          <p:cNvSpPr txBox="1">
            <a:spLocks noChangeArrowheads="1"/>
          </p:cNvSpPr>
          <p:nvPr/>
        </p:nvSpPr>
        <p:spPr bwMode="auto">
          <a:xfrm>
            <a:off x="539750" y="6237288"/>
            <a:ext cx="5111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Tajenka: ………………………………</a:t>
            </a:r>
          </a:p>
        </p:txBody>
      </p: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250825" y="981075"/>
          <a:ext cx="5832646" cy="4968550"/>
        </p:xfrm>
        <a:graphic>
          <a:graphicData uri="http://schemas.openxmlformats.org/drawingml/2006/table">
            <a:tbl>
              <a:tblPr/>
              <a:tblGrid>
                <a:gridCol w="284519"/>
                <a:gridCol w="426779"/>
                <a:gridCol w="426779"/>
                <a:gridCol w="426779"/>
                <a:gridCol w="426779"/>
                <a:gridCol w="426779"/>
                <a:gridCol w="426779"/>
                <a:gridCol w="426779"/>
                <a:gridCol w="426779"/>
                <a:gridCol w="426779"/>
                <a:gridCol w="426779"/>
                <a:gridCol w="426779"/>
                <a:gridCol w="426779"/>
                <a:gridCol w="426779"/>
              </a:tblGrid>
              <a:tr h="49685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latin typeface="Arial"/>
                        </a:rPr>
                        <a:t>1.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82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85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latin typeface="Arial"/>
                        </a:rPr>
                        <a:t>2.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85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latin typeface="Arial"/>
                        </a:rPr>
                        <a:t>3.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 dirty="0" smtClean="0">
                          <a:latin typeface="Arial"/>
                        </a:rPr>
                        <a:t>R</a:t>
                      </a:r>
                      <a:endParaRPr lang="cs-CZ" sz="1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85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latin typeface="Arial"/>
                        </a:rPr>
                        <a:t>4.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82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85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latin typeface="Arial"/>
                        </a:rPr>
                        <a:t>5.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85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latin typeface="Arial"/>
                        </a:rPr>
                        <a:t>6.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Ř</a:t>
                      </a:r>
                      <a:endParaRPr lang="cs-CZ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85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latin typeface="Arial"/>
                        </a:rPr>
                        <a:t>7.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685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latin typeface="Arial"/>
                        </a:rPr>
                        <a:t>8.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82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685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latin typeface="Arial"/>
                        </a:rPr>
                        <a:t>9.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9685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latin typeface="Arial"/>
                        </a:rPr>
                        <a:t>10.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0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3494" name="TextovéPole 11"/>
          <p:cNvSpPr txBox="1">
            <a:spLocks noChangeArrowheads="1"/>
          </p:cNvSpPr>
          <p:nvPr/>
        </p:nvSpPr>
        <p:spPr bwMode="auto">
          <a:xfrm>
            <a:off x="3779838" y="0"/>
            <a:ext cx="7207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/>
              <a:t>2.</a:t>
            </a:r>
          </a:p>
        </p:txBody>
      </p:sp>
      <p:sp>
        <p:nvSpPr>
          <p:cNvPr id="13500" name="TextovéPole 16"/>
          <p:cNvSpPr txBox="1">
            <a:spLocks noChangeArrowheads="1"/>
          </p:cNvSpPr>
          <p:nvPr/>
        </p:nvSpPr>
        <p:spPr bwMode="auto">
          <a:xfrm>
            <a:off x="4500563" y="1989138"/>
            <a:ext cx="5762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/>
              <a:t>5.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012160" y="558924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1.</a:t>
            </a:r>
            <a:endParaRPr lang="cs-CZ" b="1" dirty="0"/>
          </a:p>
        </p:txBody>
      </p:sp>
      <p:pic>
        <p:nvPicPr>
          <p:cNvPr id="13513" name="Picture 201" descr="C:\Users\Václav Niederle\AppData\Local\Microsoft\Windows\Temporary Internet Files\Content.IE5\35F1XYLA\MM90023625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9" y="0"/>
            <a:ext cx="1584176" cy="1009912"/>
          </a:xfrm>
          <a:prstGeom prst="rect">
            <a:avLst/>
          </a:prstGeom>
          <a:noFill/>
        </p:spPr>
      </p:pic>
      <p:sp>
        <p:nvSpPr>
          <p:cNvPr id="33" name="TextovéPole 32"/>
          <p:cNvSpPr txBox="1"/>
          <p:nvPr/>
        </p:nvSpPr>
        <p:spPr>
          <a:xfrm>
            <a:off x="5580112" y="263691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9.</a:t>
            </a:r>
            <a:endParaRPr lang="cs-CZ" b="1" dirty="0"/>
          </a:p>
        </p:txBody>
      </p:sp>
      <p:pic>
        <p:nvPicPr>
          <p:cNvPr id="27" name="Picture 6" descr="Soubor:Tram Vario LF Brno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5517232"/>
            <a:ext cx="1440160" cy="1080120"/>
          </a:xfrm>
          <a:prstGeom prst="rect">
            <a:avLst/>
          </a:prstGeom>
          <a:noFill/>
        </p:spPr>
      </p:pic>
      <p:pic>
        <p:nvPicPr>
          <p:cNvPr id="3080" name="Picture 8" descr="Zvonek na kolo, chrom - Kliknutím na obrázek zavřet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1556792"/>
            <a:ext cx="1172895" cy="880475"/>
          </a:xfrm>
          <a:prstGeom prst="rect">
            <a:avLst/>
          </a:prstGeom>
          <a:noFill/>
        </p:spPr>
      </p:pic>
      <p:pic>
        <p:nvPicPr>
          <p:cNvPr id="3088" name="Picture 16" descr="Soubor:Jal.747.newcolours.arp.750pix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2924944"/>
            <a:ext cx="1313865" cy="846635"/>
          </a:xfrm>
          <a:prstGeom prst="rect">
            <a:avLst/>
          </a:prstGeom>
          <a:noFill/>
        </p:spPr>
      </p:pic>
      <p:pic>
        <p:nvPicPr>
          <p:cNvPr id="1026" name="Picture 2" descr="G:\DCIM\100OLYMP\P318000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48264" y="188640"/>
            <a:ext cx="1224136" cy="1632256"/>
          </a:xfrm>
          <a:prstGeom prst="rect">
            <a:avLst/>
          </a:prstGeom>
          <a:noFill/>
        </p:spPr>
      </p:pic>
      <p:sp>
        <p:nvSpPr>
          <p:cNvPr id="29" name="TextovéPole 28"/>
          <p:cNvSpPr txBox="1"/>
          <p:nvPr/>
        </p:nvSpPr>
        <p:spPr>
          <a:xfrm>
            <a:off x="6948264" y="26064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3.</a:t>
            </a:r>
            <a:endParaRPr lang="cs-CZ" b="1" dirty="0"/>
          </a:p>
        </p:txBody>
      </p:sp>
      <p:pic>
        <p:nvPicPr>
          <p:cNvPr id="1027" name="Picture 3" descr="G:\DCIM\100OLYMP\P318000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668344" y="3501007"/>
            <a:ext cx="1475656" cy="1106691"/>
          </a:xfrm>
          <a:prstGeom prst="rect">
            <a:avLst/>
          </a:prstGeom>
          <a:noFill/>
        </p:spPr>
      </p:pic>
      <p:sp>
        <p:nvSpPr>
          <p:cNvPr id="31" name="TextovéPole 30"/>
          <p:cNvSpPr txBox="1"/>
          <p:nvPr/>
        </p:nvSpPr>
        <p:spPr>
          <a:xfrm>
            <a:off x="8676456" y="4005064"/>
            <a:ext cx="467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7.</a:t>
            </a:r>
            <a:endParaRPr lang="cs-CZ" b="1" dirty="0">
              <a:solidFill>
                <a:srgbClr val="FFFF00"/>
              </a:solidFill>
            </a:endParaRPr>
          </a:p>
        </p:txBody>
      </p:sp>
      <p:pic>
        <p:nvPicPr>
          <p:cNvPr id="1028" name="Picture 4" descr="G:\DCIM\100OLYMP\P3180005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28183" y="4437112"/>
            <a:ext cx="1440225" cy="1080120"/>
          </a:xfrm>
          <a:prstGeom prst="rect">
            <a:avLst/>
          </a:prstGeom>
          <a:noFill/>
        </p:spPr>
      </p:pic>
      <p:sp>
        <p:nvSpPr>
          <p:cNvPr id="32" name="TextovéPole 31"/>
          <p:cNvSpPr txBox="1"/>
          <p:nvPr/>
        </p:nvSpPr>
        <p:spPr>
          <a:xfrm>
            <a:off x="6588224" y="443711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4.</a:t>
            </a:r>
            <a:endParaRPr lang="cs-CZ" b="1" dirty="0"/>
          </a:p>
        </p:txBody>
      </p:sp>
      <p:pic>
        <p:nvPicPr>
          <p:cNvPr id="1029" name="Picture 5" descr="G:\DCIM\100OLYMP\P3180003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92080" y="260648"/>
            <a:ext cx="1536241" cy="1152128"/>
          </a:xfrm>
          <a:prstGeom prst="rect">
            <a:avLst/>
          </a:prstGeom>
          <a:noFill/>
        </p:spPr>
      </p:pic>
      <p:sp>
        <p:nvSpPr>
          <p:cNvPr id="34" name="TextovéPole 33"/>
          <p:cNvSpPr txBox="1"/>
          <p:nvPr/>
        </p:nvSpPr>
        <p:spPr>
          <a:xfrm>
            <a:off x="5436096" y="47667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8.</a:t>
            </a:r>
            <a:endParaRPr lang="cs-CZ" b="1" dirty="0">
              <a:solidFill>
                <a:srgbClr val="FFFF00"/>
              </a:solidFill>
            </a:endParaRPr>
          </a:p>
        </p:txBody>
      </p:sp>
      <p:pic>
        <p:nvPicPr>
          <p:cNvPr id="1030" name="Picture 6" descr="G:\DCIM\100OLYMP\P3180006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588224" y="1916832"/>
            <a:ext cx="1188132" cy="1584176"/>
          </a:xfrm>
          <a:prstGeom prst="rect">
            <a:avLst/>
          </a:prstGeom>
          <a:noFill/>
        </p:spPr>
      </p:pic>
      <p:sp>
        <p:nvSpPr>
          <p:cNvPr id="35" name="TextovéPole 34"/>
          <p:cNvSpPr txBox="1"/>
          <p:nvPr/>
        </p:nvSpPr>
        <p:spPr>
          <a:xfrm>
            <a:off x="7308304" y="256490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10.</a:t>
            </a:r>
            <a:endParaRPr lang="cs-CZ" b="1" dirty="0">
              <a:solidFill>
                <a:srgbClr val="FFFF00"/>
              </a:solidFill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372200" y="5672786"/>
            <a:ext cx="2411760" cy="1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TextovéPole 37"/>
          <p:cNvSpPr txBox="1"/>
          <p:nvPr/>
        </p:nvSpPr>
        <p:spPr>
          <a:xfrm>
            <a:off x="7164288" y="566124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6.</a:t>
            </a:r>
            <a:endParaRPr lang="cs-CZ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err="1" smtClean="0"/>
              <a:t>Osmisměrka</a:t>
            </a:r>
            <a:r>
              <a:rPr lang="cs-CZ" dirty="0" smtClean="0"/>
              <a:t> - řešení</a:t>
            </a:r>
            <a:endParaRPr lang="cs-CZ" dirty="0"/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Tajenka: CYKLISTA</a:t>
            </a:r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r>
              <a:rPr lang="cs-CZ" smtClean="0"/>
              <a:t>Tajenka: JÍZDNÍ KOLO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95536" y="2060848"/>
            <a:ext cx="7239000" cy="1143000"/>
          </a:xfrm>
          <a:prstGeom prst="rect">
            <a:avLst/>
          </a:prstGeom>
        </p:spPr>
        <p:txBody>
          <a:bodyPr lIns="45720" tIns="0" rIns="45720" bIns="0" anchor="b">
            <a:normAutofit/>
          </a:bodyPr>
          <a:lstStyle/>
          <a:p>
            <a:pPr eaLnBrk="0" hangingPunct="0">
              <a:defRPr/>
            </a:pPr>
            <a:r>
              <a:rPr lang="cs-CZ" sz="3800" b="1" cap="all" dirty="0" err="1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latin typeface="+mj-lt"/>
                <a:ea typeface="+mj-ea"/>
                <a:cs typeface="+mj-cs"/>
              </a:rPr>
              <a:t>Křižovka</a:t>
            </a:r>
            <a:r>
              <a:rPr lang="cs-CZ" sz="3800" b="1" cap="all" dirty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latin typeface="+mj-lt"/>
                <a:ea typeface="+mj-ea"/>
                <a:cs typeface="+mj-cs"/>
              </a:rPr>
              <a:t> - řešení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239000" cy="55432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179512" y="764704"/>
            <a:ext cx="7920880" cy="5904655"/>
          </a:xfrm>
        </p:spPr>
        <p:txBody>
          <a:bodyPr/>
          <a:lstStyle/>
          <a:p>
            <a:pPr eaLnBrk="1" hangingPunct="1"/>
            <a:r>
              <a:rPr lang="cs-CZ" sz="1600" dirty="0" smtClean="0"/>
              <a:t>Snímek č. 1</a:t>
            </a:r>
            <a:r>
              <a:rPr lang="cs-CZ" sz="1600" dirty="0" smtClean="0">
                <a:latin typeface="Times New Roman" pitchFamily="18" charset="0"/>
              </a:rPr>
              <a:t>,15</a:t>
            </a:r>
            <a:r>
              <a:rPr lang="cs-CZ" sz="1600" dirty="0" smtClean="0"/>
              <a:t>: 13. 04. 2011, [cit. 2011-04-13]. Dostupný z WWW: &lt;http://www.</a:t>
            </a:r>
            <a:r>
              <a:rPr lang="cs-CZ" sz="1600" dirty="0" err="1" smtClean="0"/>
              <a:t>eupenizeskolam.cz</a:t>
            </a:r>
            <a:r>
              <a:rPr lang="cs-CZ" sz="1600" dirty="0" smtClean="0"/>
              <a:t>/</a:t>
            </a:r>
            <a:r>
              <a:rPr lang="cs-CZ" sz="1600" dirty="0" err="1" smtClean="0"/>
              <a:t>uploads</a:t>
            </a:r>
            <a:r>
              <a:rPr lang="cs-CZ" sz="1600" dirty="0" smtClean="0"/>
              <a:t>/</a:t>
            </a:r>
            <a:r>
              <a:rPr lang="cs-CZ" sz="1600" dirty="0" err="1" smtClean="0"/>
              <a:t>images</a:t>
            </a:r>
            <a:r>
              <a:rPr lang="cs-CZ" sz="1600" dirty="0" smtClean="0"/>
              <a:t>/loga/loga_celek.</a:t>
            </a:r>
            <a:r>
              <a:rPr lang="cs-CZ" sz="1600" dirty="0" err="1" smtClean="0"/>
              <a:t>png</a:t>
            </a:r>
            <a:r>
              <a:rPr lang="cs-CZ" sz="1600" dirty="0" smtClean="0"/>
              <a:t> &gt;.</a:t>
            </a:r>
          </a:p>
          <a:p>
            <a:pPr eaLnBrk="1" hangingPunct="1"/>
            <a:r>
              <a:rPr lang="cs-CZ" sz="1600" dirty="0" smtClean="0">
                <a:hlinkClick r:id="rId2"/>
              </a:rPr>
              <a:t>http://cs.wikipedia.org/wiki/Soubor:Vle%C4%8Den%C3%AD_kola.jpg</a:t>
            </a:r>
            <a:endParaRPr lang="cs-CZ" sz="1600" dirty="0" smtClean="0"/>
          </a:p>
          <a:p>
            <a:pPr eaLnBrk="1" hangingPunct="1"/>
            <a:r>
              <a:rPr lang="cs-CZ" sz="1600" dirty="0" smtClean="0">
                <a:hlinkClick r:id="rId3"/>
              </a:rPr>
              <a:t>http://upload.wikimedia.org/wikipedia/commons/3/3d/Bike_refelector_safety_flash.JPG</a:t>
            </a:r>
            <a:endParaRPr lang="cs-CZ" sz="1600" dirty="0" smtClean="0"/>
          </a:p>
          <a:p>
            <a:pPr eaLnBrk="1" hangingPunct="1"/>
            <a:r>
              <a:rPr lang="cs-CZ" sz="1600" dirty="0" smtClean="0">
                <a:hlinkClick r:id="rId4"/>
              </a:rPr>
              <a:t>http://www.</a:t>
            </a:r>
            <a:r>
              <a:rPr lang="cs-CZ" sz="1600" dirty="0" err="1" smtClean="0">
                <a:hlinkClick r:id="rId4"/>
              </a:rPr>
              <a:t>cyklistikakrnov.com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Bezpecnost</a:t>
            </a:r>
            <a:r>
              <a:rPr lang="cs-CZ" sz="1600" dirty="0" smtClean="0">
                <a:hlinkClick r:id="rId4"/>
              </a:rPr>
              <a:t>/vybave1.gif</a:t>
            </a:r>
            <a:endParaRPr lang="cs-CZ" sz="1600" dirty="0" smtClean="0"/>
          </a:p>
          <a:p>
            <a:pPr eaLnBrk="1" hangingPunct="1"/>
            <a:r>
              <a:rPr lang="cs-CZ" sz="1600" dirty="0" smtClean="0">
                <a:hlinkClick r:id="rId5"/>
              </a:rPr>
              <a:t>http://www.</a:t>
            </a:r>
            <a:r>
              <a:rPr lang="cs-CZ" sz="1600" dirty="0" err="1" smtClean="0">
                <a:hlinkClick r:id="rId5"/>
              </a:rPr>
              <a:t>pankuzel.cz</a:t>
            </a:r>
            <a:r>
              <a:rPr lang="cs-CZ" sz="1600" dirty="0" smtClean="0">
                <a:hlinkClick r:id="rId5"/>
              </a:rPr>
              <a:t>/pravidla/cyklista/</a:t>
            </a:r>
            <a:endParaRPr lang="cs-CZ" sz="1600" dirty="0" smtClean="0"/>
          </a:p>
          <a:p>
            <a:pPr eaLnBrk="1" hangingPunct="1"/>
            <a:r>
              <a:rPr lang="cs-CZ" sz="1600" dirty="0" smtClean="0"/>
              <a:t>Microsoft PowerPoint_vložení_klipart_parník</a:t>
            </a:r>
          </a:p>
          <a:p>
            <a:pPr eaLnBrk="1" hangingPunct="1"/>
            <a:r>
              <a:rPr lang="cs-CZ" sz="1600" dirty="0" smtClean="0">
                <a:hlinkClick r:id="rId6"/>
              </a:rPr>
              <a:t>http://cs.wikipedia.org/wiki/Soubor:Tram_Vario_LF_Brno.jpg</a:t>
            </a:r>
            <a:endParaRPr lang="cs-CZ" sz="1600" dirty="0" smtClean="0"/>
          </a:p>
          <a:p>
            <a:pPr eaLnBrk="1" hangingPunct="1"/>
            <a:r>
              <a:rPr lang="cs-CZ" sz="1600" dirty="0" smtClean="0">
                <a:hlinkClick r:id="rId7"/>
              </a:rPr>
              <a:t>http://shop.dela.cz/index.php?main_page=popup_image&amp;pID=46249</a:t>
            </a:r>
            <a:endParaRPr lang="cs-CZ" sz="1600" dirty="0" smtClean="0"/>
          </a:p>
          <a:p>
            <a:pPr eaLnBrk="1" hangingPunct="1"/>
            <a:r>
              <a:rPr lang="cs-CZ" sz="1600" dirty="0" smtClean="0">
                <a:hlinkClick r:id="rId8"/>
              </a:rPr>
              <a:t>http://cs.wikipedia.org/wiki/Soubor:Jal.747.newcolours.arp.750pix.jpg</a:t>
            </a:r>
            <a:endParaRPr lang="cs-CZ" sz="1600" dirty="0" smtClean="0"/>
          </a:p>
          <a:p>
            <a:pPr eaLnBrk="1" hangingPunct="1"/>
            <a:r>
              <a:rPr lang="cs-CZ" sz="1600" i="1" dirty="0" smtClean="0">
                <a:hlinkClick r:id="rId9"/>
              </a:rPr>
              <a:t>http://cs.wikipedia.org/wiki/Dopravn%C3%AD_prost%C5%99edek</a:t>
            </a:r>
            <a:endParaRPr lang="cs-CZ" sz="1600" i="1" dirty="0" smtClean="0"/>
          </a:p>
          <a:p>
            <a:pPr eaLnBrk="1" hangingPunct="1"/>
            <a:r>
              <a:rPr lang="cs-CZ" sz="1600" i="1" dirty="0" smtClean="0"/>
              <a:t>Autorem materiálu a všech jeho částí, není-li uvedeno jinak, je Mgr. Iveta </a:t>
            </a:r>
            <a:r>
              <a:rPr lang="cs-CZ" sz="1600" i="1" dirty="0" err="1" smtClean="0"/>
              <a:t>Niederlová</a:t>
            </a:r>
            <a:endParaRPr lang="cs-CZ" sz="1600" dirty="0" smtClean="0"/>
          </a:p>
          <a:p>
            <a:pPr eaLnBrk="1" hangingPunct="1"/>
            <a:endParaRPr lang="cs-CZ" sz="1600" dirty="0" smtClean="0"/>
          </a:p>
          <a:p>
            <a:pPr eaLnBrk="1" hangingPunct="1">
              <a:buNone/>
            </a:pPr>
            <a:endParaRPr lang="cs-CZ" sz="1600" dirty="0" smtClean="0"/>
          </a:p>
        </p:txBody>
      </p:sp>
      <p:pic>
        <p:nvPicPr>
          <p:cNvPr id="4" name="Obrázek 3" descr="logo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9552" y="5085184"/>
            <a:ext cx="7085587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ohatý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467</TotalTime>
  <Words>403</Words>
  <Application>Microsoft Office PowerPoint</Application>
  <PresentationFormat>Předvádění na obrazovce (4:3)</PresentationFormat>
  <Paragraphs>154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Bohatý</vt:lpstr>
      <vt:lpstr>DOPRAVNÍ Výchova </vt:lpstr>
      <vt:lpstr>Popis prezentace</vt:lpstr>
      <vt:lpstr>Základní pravidla jízdy pro cyklistu</vt:lpstr>
      <vt:lpstr>Prezentace aplikace PowerPoint</vt:lpstr>
      <vt:lpstr>Prezentace aplikace PowerPoint</vt:lpstr>
      <vt:lpstr>Prezentace aplikace PowerPoint</vt:lpstr>
      <vt:lpstr>OSMismĚrka</vt:lpstr>
      <vt:lpstr>Křížovka</vt:lpstr>
      <vt:lpstr>Osmisměrka - řešení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DOPRAVNÍ PROSTŘEDKY</dc:title>
  <dc:creator>Václav Niederle</dc:creator>
  <cp:lastModifiedBy>pc</cp:lastModifiedBy>
  <cp:revision>51</cp:revision>
  <dcterms:created xsi:type="dcterms:W3CDTF">2011-09-25T08:02:40Z</dcterms:created>
  <dcterms:modified xsi:type="dcterms:W3CDTF">2012-03-19T07:11:48Z</dcterms:modified>
</cp:coreProperties>
</file>