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7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5/Bach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0781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VY_32_INOVACE_29_15_HV8_Skála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7799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Baroko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v hudbě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36231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Vývoj hudby v </a:t>
            </a:r>
            <a:r>
              <a:rPr lang="cs-CZ" sz="2000" dirty="0" smtClean="0"/>
              <a:t>baroku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Baroko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Materiál seznamuje žáky s hudebními dějinami </a:t>
            </a:r>
            <a:r>
              <a:rPr lang="cs-CZ" sz="2000" dirty="0" smtClean="0"/>
              <a:t>baroka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8.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Baroko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Baroko</a:t>
            </a:r>
            <a:r>
              <a:rPr lang="cs-CZ" sz="4000" dirty="0" smtClean="0"/>
              <a:t> se vrací na rozdíl od renesance k </a:t>
            </a:r>
            <a:r>
              <a:rPr lang="cs-CZ" sz="4000" dirty="0" smtClean="0">
                <a:solidFill>
                  <a:srgbClr val="00B0F0"/>
                </a:solidFill>
              </a:rPr>
              <a:t>citu, majestátnosti vznešenosti a náboženskému cítění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857628"/>
            <a:ext cx="8786874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Hudební </a:t>
            </a:r>
            <a:r>
              <a:rPr lang="cs-CZ" sz="4000" dirty="0" smtClean="0"/>
              <a:t>baroko </a:t>
            </a:r>
            <a:r>
              <a:rPr lang="cs-CZ" sz="4000" dirty="0" smtClean="0"/>
              <a:t>zasazujeme do doby </a:t>
            </a:r>
            <a:r>
              <a:rPr lang="cs-CZ" sz="4000" dirty="0" smtClean="0">
                <a:solidFill>
                  <a:srgbClr val="00B0F0"/>
                </a:solidFill>
              </a:rPr>
              <a:t>17. </a:t>
            </a:r>
            <a:r>
              <a:rPr lang="cs-CZ" sz="4000" dirty="0" smtClean="0">
                <a:solidFill>
                  <a:srgbClr val="00B0F0"/>
                </a:solidFill>
              </a:rPr>
              <a:t>– </a:t>
            </a:r>
            <a:r>
              <a:rPr lang="cs-CZ" sz="4000" dirty="0" smtClean="0">
                <a:solidFill>
                  <a:srgbClr val="00B0F0"/>
                </a:solidFill>
              </a:rPr>
              <a:t>18. </a:t>
            </a:r>
            <a:r>
              <a:rPr lang="cs-CZ" sz="4000" dirty="0" smtClean="0">
                <a:solidFill>
                  <a:srgbClr val="00B0F0"/>
                </a:solidFill>
              </a:rPr>
              <a:t>století</a:t>
            </a:r>
            <a:r>
              <a:rPr lang="cs-CZ" sz="4000" dirty="0" smtClean="0"/>
              <a:t>, kdy se </a:t>
            </a:r>
            <a:r>
              <a:rPr lang="cs-CZ" sz="4000" dirty="0" smtClean="0"/>
              <a:t>neobjevují jen </a:t>
            </a:r>
            <a:r>
              <a:rPr lang="cs-CZ" sz="4000" dirty="0" smtClean="0">
                <a:solidFill>
                  <a:srgbClr val="00B0F0"/>
                </a:solidFill>
              </a:rPr>
              <a:t>vícehlasé </a:t>
            </a:r>
            <a:r>
              <a:rPr lang="cs-CZ" sz="4000" dirty="0" smtClean="0">
                <a:solidFill>
                  <a:srgbClr val="00B0F0"/>
                </a:solidFill>
              </a:rPr>
              <a:t>kompozice </a:t>
            </a:r>
            <a:r>
              <a:rPr lang="cs-CZ" sz="4000" dirty="0" smtClean="0">
                <a:solidFill>
                  <a:schemeClr val="tx1"/>
                </a:solidFill>
              </a:rPr>
              <a:t>ale i skladby pro </a:t>
            </a:r>
            <a:r>
              <a:rPr lang="cs-CZ" sz="4000" dirty="0" smtClean="0">
                <a:solidFill>
                  <a:srgbClr val="00B0F0"/>
                </a:solidFill>
              </a:rPr>
              <a:t>jeden hlas</a:t>
            </a:r>
            <a:endParaRPr lang="cs-CZ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16715" y="1886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baroko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980728"/>
            <a:ext cx="7500990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dirty="0" smtClean="0"/>
              <a:t>- </a:t>
            </a:r>
            <a:r>
              <a:rPr lang="cs-CZ" sz="3600" dirty="0" smtClean="0"/>
              <a:t>Dalším rysem </a:t>
            </a:r>
            <a:r>
              <a:rPr lang="cs-CZ" sz="3600" dirty="0" smtClean="0"/>
              <a:t>barokní </a:t>
            </a:r>
            <a:r>
              <a:rPr lang="cs-CZ" sz="3600" dirty="0" smtClean="0"/>
              <a:t>hudby </a:t>
            </a:r>
            <a:r>
              <a:rPr lang="cs-CZ" sz="3600" dirty="0" smtClean="0"/>
              <a:t>byl rozkvět </a:t>
            </a:r>
            <a:r>
              <a:rPr lang="cs-CZ" sz="3600" dirty="0" smtClean="0">
                <a:solidFill>
                  <a:srgbClr val="00B0F0"/>
                </a:solidFill>
              </a:rPr>
              <a:t>nástrojové hudby</a:t>
            </a:r>
            <a:r>
              <a:rPr lang="cs-CZ" sz="3600" dirty="0" smtClean="0"/>
              <a:t>, vznikaly zde první </a:t>
            </a:r>
            <a:r>
              <a:rPr lang="cs-CZ" sz="3600" dirty="0" smtClean="0">
                <a:solidFill>
                  <a:srgbClr val="00B0F0"/>
                </a:solidFill>
              </a:rPr>
              <a:t>orchestry</a:t>
            </a:r>
            <a:endParaRPr lang="cs-CZ" sz="3600" i="1" u="sng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782" y="2887682"/>
            <a:ext cx="8475569" cy="39703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/>
              <a:t>Rozvinuly se také nové hudební druhy a formy: </a:t>
            </a: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rgbClr val="00B0F0"/>
                </a:solidFill>
              </a:rPr>
              <a:t>OPERA</a:t>
            </a:r>
            <a:r>
              <a:rPr lang="cs-CZ" sz="3600" dirty="0" smtClean="0"/>
              <a:t> –vznikla kolem r. 1600</a:t>
            </a: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rgbClr val="00B0F0"/>
                </a:solidFill>
              </a:rPr>
              <a:t>KANTÁTA A ORATORIUM </a:t>
            </a:r>
            <a:r>
              <a:rPr lang="cs-CZ" sz="3600" dirty="0" smtClean="0"/>
              <a:t>– skladba pro sbor, sóla a orchestr</a:t>
            </a: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rgbClr val="00B0F0"/>
                </a:solidFill>
              </a:rPr>
              <a:t>FUGA</a:t>
            </a:r>
            <a:r>
              <a:rPr lang="cs-CZ" sz="3600" dirty="0" smtClean="0"/>
              <a:t> – hudební forma vycházející z vícehlasu(polyfonie)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baroko </a:t>
            </a:r>
            <a:r>
              <a:rPr lang="cs-CZ" u="sng" dirty="0" smtClean="0"/>
              <a:t>- představitelé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405571"/>
            <a:ext cx="7239000" cy="48463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JOHAN SEBASTIAN BACH</a:t>
            </a: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GEORG FRIEDRICH HÄNDEL</a:t>
            </a: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CLAUDIO MONTEVERDI</a:t>
            </a: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endParaRPr lang="cs-CZ" sz="4400" i="1" u="sng" dirty="0" smtClean="0">
              <a:solidFill>
                <a:srgbClr val="00B0F0"/>
              </a:solidFill>
            </a:endParaRPr>
          </a:p>
        </p:txBody>
      </p:sp>
      <p:pic>
        <p:nvPicPr>
          <p:cNvPr id="3" name="Picture 2" descr="Soubor:Bac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44341" cy="307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Které století přicházelo na hudební baroko?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17. a 18. století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Co je to fuga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…hudební forma vycházející </a:t>
            </a:r>
            <a:r>
              <a:rPr lang="cs-CZ" smtClean="0">
                <a:solidFill>
                  <a:srgbClr val="FF0066"/>
                </a:solidFill>
              </a:rPr>
              <a:t>z polyfonie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Jak se jmenoval nejvýznamnější představitel renesance?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…J.S.BACH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1.-</a:t>
            </a:r>
            <a:r>
              <a:rPr lang="en-US" sz="2400" dirty="0" smtClean="0"/>
              <a:t> </a:t>
            </a:r>
            <a:r>
              <a:rPr lang="cs-CZ" sz="1200" dirty="0"/>
              <a:t>ELIAS GOTTLOB HAUSSMANN. </a:t>
            </a:r>
            <a:r>
              <a:rPr lang="cs-CZ" sz="1200" i="1" dirty="0"/>
              <a:t>wikipedia.org</a:t>
            </a:r>
            <a:r>
              <a:rPr lang="cs-CZ" sz="1200" dirty="0"/>
              <a:t> [online]. [cit. 22.9.2013]. Dostupný na WWW: http://cs.wikipedia.org/wiki/Soubor:Bach.jpg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1925</TotalTime>
  <Words>254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Anotace:</vt:lpstr>
      <vt:lpstr>Baroko</vt:lpstr>
      <vt:lpstr>baroko</vt:lpstr>
      <vt:lpstr>baroko - představitelé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207</cp:revision>
  <dcterms:created xsi:type="dcterms:W3CDTF">2011-03-22T17:13:23Z</dcterms:created>
  <dcterms:modified xsi:type="dcterms:W3CDTF">2013-09-22T08:06:15Z</dcterms:modified>
</cp:coreProperties>
</file>