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5" r:id="rId2"/>
    <p:sldId id="266" r:id="rId3"/>
    <p:sldId id="256" r:id="rId4"/>
    <p:sldId id="258" r:id="rId5"/>
    <p:sldId id="259" r:id="rId6"/>
    <p:sldId id="264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8" autoAdjust="0"/>
    <p:restoredTop sz="94705" autoAdjust="0"/>
  </p:normalViewPr>
  <p:slideViewPr>
    <p:cSldViewPr>
      <p:cViewPr>
        <p:scale>
          <a:sx n="125" d="100"/>
          <a:sy n="125" d="100"/>
        </p:scale>
        <p:origin x="-1116" y="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67CA5F-98CD-455D-8E6B-AA6E5107A42C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0AB9C9-7D17-44ED-8382-A9F6EC85B8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162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AB9C9-7D17-44ED-8382-A9F6EC85B8B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668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1E0D5615-6B30-41BB-BB9F-FCB017816BA0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B31ED4B9-954C-4B7F-9976-E137BF78B28F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58143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1601788" y="2036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8" name="Obrázek 1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88362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81523" y="3839741"/>
            <a:ext cx="1013317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Calibri" pitchFamily="34" charset="0"/>
                <a:cs typeface="Tahoma" pitchFamily="34" charset="0"/>
              </a:rPr>
              <a:t>Metodický list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" name="Zástupný symbol pro obsah 21"/>
          <p:cNvGraphicFramePr>
            <a:graphicFrameLocks noGrp="1"/>
          </p:cNvGraphicFramePr>
          <p:nvPr>
            <p:ph sz="quarter" idx="13"/>
          </p:nvPr>
        </p:nvGraphicFramePr>
        <p:xfrm>
          <a:off x="1025842" y="2734786"/>
          <a:ext cx="7092315" cy="26473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21230"/>
                <a:gridCol w="4871085"/>
              </a:tblGrid>
              <a:tr h="666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Autor: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Mgr. Alena Mátlová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66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err="1">
                          <a:effectLst/>
                        </a:rPr>
                        <a:t>The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English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dates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06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VY_32_INOVACE_Aj.20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66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Období zpracování: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prosinec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087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581432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125650"/>
              </p:ext>
            </p:extLst>
          </p:nvPr>
        </p:nvGraphicFramePr>
        <p:xfrm>
          <a:off x="323528" y="692696"/>
          <a:ext cx="8136904" cy="47944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52643"/>
                <a:gridCol w="5084261"/>
              </a:tblGrid>
              <a:tr h="282322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Vzdělávací oblast:</a:t>
                      </a:r>
                      <a:endParaRPr lang="cs-CZ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Anglický jazyk</a:t>
                      </a:r>
                      <a:endParaRPr lang="cs-CZ" sz="1400" dirty="0"/>
                    </a:p>
                  </a:txBody>
                  <a:tcPr marL="68580" marR="68580" marT="0" marB="0"/>
                </a:tc>
              </a:tr>
              <a:tr h="282322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Anotace:</a:t>
                      </a:r>
                      <a:endParaRPr lang="cs-CZ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r>
                        <a:rPr lang="cs-CZ" sz="1400" baseline="0" dirty="0" smtClean="0"/>
                        <a:t> názorně demonstruje, jak správně psát a jak správně číst anglické </a:t>
                      </a:r>
                      <a:r>
                        <a:rPr lang="cs-CZ" sz="1400" baseline="0" dirty="0" err="1" smtClean="0"/>
                        <a:t>datumy</a:t>
                      </a:r>
                      <a:r>
                        <a:rPr lang="cs-CZ" sz="1400" baseline="0" dirty="0" smtClean="0"/>
                        <a:t>. </a:t>
                      </a:r>
                      <a:r>
                        <a:rPr lang="cs-CZ" sz="1400" baseline="0" dirty="0" smtClean="0"/>
                        <a:t>Seznamuje s několika možnými způsoby zápisu </a:t>
                      </a:r>
                      <a:r>
                        <a:rPr lang="cs-CZ" sz="1400" baseline="0" dirty="0" err="1" smtClean="0"/>
                        <a:t>datumů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smtClean="0"/>
                        <a:t>a se dvěma odlišnými způsoby čtení </a:t>
                      </a:r>
                      <a:r>
                        <a:rPr lang="cs-CZ" sz="1400" baseline="0" dirty="0" err="1" smtClean="0"/>
                        <a:t>datumu</a:t>
                      </a:r>
                      <a:endParaRPr lang="cs-CZ" sz="1400" dirty="0"/>
                    </a:p>
                  </a:txBody>
                  <a:tcPr marL="68580" marR="68580" marT="0" marB="0"/>
                </a:tc>
              </a:tr>
              <a:tr h="7289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Klíčová slova: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err="1">
                          <a:effectLst/>
                        </a:rPr>
                        <a:t>Date</a:t>
                      </a:r>
                      <a:r>
                        <a:rPr lang="cs-CZ" sz="1400" dirty="0">
                          <a:effectLst/>
                        </a:rPr>
                        <a:t>, datum, psaná forma, čtená forma </a:t>
                      </a:r>
                      <a:r>
                        <a:rPr lang="cs-CZ" sz="1400" dirty="0" err="1">
                          <a:effectLst/>
                        </a:rPr>
                        <a:t>datumu</a:t>
                      </a:r>
                      <a:r>
                        <a:rPr lang="cs-CZ" sz="1400" dirty="0">
                          <a:effectLst/>
                        </a:rPr>
                        <a:t>, </a:t>
                      </a:r>
                      <a:r>
                        <a:rPr lang="cs-CZ" sz="1400" dirty="0" err="1">
                          <a:effectLst/>
                        </a:rPr>
                        <a:t>months</a:t>
                      </a:r>
                      <a:r>
                        <a:rPr lang="cs-CZ" sz="1400" dirty="0">
                          <a:effectLst/>
                        </a:rPr>
                        <a:t>, </a:t>
                      </a:r>
                      <a:r>
                        <a:rPr lang="cs-CZ" sz="1400" dirty="0" err="1">
                          <a:effectLst/>
                        </a:rPr>
                        <a:t>ordinal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numbers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84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Druh výukového materiálu: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Pomůcky</a:t>
                      </a:r>
                      <a:r>
                        <a:rPr lang="cs-CZ" sz="1400" dirty="0">
                          <a:effectLst/>
                        </a:rPr>
                        <a:t>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Prezentace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dataprojektor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184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Očekávaný výstup: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obměňuje krátké texty se zachováním smyslu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aktivně se zapojí do jednoduché konverzace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poskytne požadovanou informaci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84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err="1">
                          <a:effectLst/>
                        </a:rPr>
                        <a:t>Interkaktivita</a:t>
                      </a:r>
                      <a:r>
                        <a:rPr lang="cs-CZ" sz="1400" dirty="0">
                          <a:effectLst/>
                        </a:rPr>
                        <a:t>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kombinovaná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07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Stupeň a typ vzdělávání: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základní vzdělávání – první stupeň – druhé období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07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Typická věková skupina: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10 - 12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1601788" y="20367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6021288"/>
            <a:ext cx="8229600" cy="74712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944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1800" dirty="0" err="1" smtClean="0"/>
              <a:t>How</a:t>
            </a:r>
            <a:r>
              <a:rPr lang="cs-CZ" sz="1800" dirty="0" smtClean="0"/>
              <a:t> to </a:t>
            </a:r>
            <a:r>
              <a:rPr lang="cs-CZ" sz="1800" dirty="0" err="1" smtClean="0"/>
              <a:t>write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and </a:t>
            </a:r>
            <a:r>
              <a:rPr lang="cs-CZ" sz="1800" dirty="0" err="1" smtClean="0"/>
              <a:t>how</a:t>
            </a:r>
            <a:r>
              <a:rPr lang="cs-CZ" sz="1800" dirty="0" smtClean="0"/>
              <a:t> to </a:t>
            </a:r>
            <a:r>
              <a:rPr lang="cs-CZ" sz="1800" dirty="0" err="1" smtClean="0"/>
              <a:t>read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Date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31799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endParaRPr lang="cs-CZ" sz="2800" dirty="0" smtClean="0"/>
          </a:p>
          <a:p>
            <a:r>
              <a:rPr lang="cs-CZ" sz="2800" dirty="0" err="1" smtClean="0"/>
              <a:t>December</a:t>
            </a:r>
            <a:r>
              <a:rPr lang="cs-CZ" sz="2800" dirty="0" smtClean="0"/>
              <a:t> 4</a:t>
            </a:r>
          </a:p>
          <a:p>
            <a:endParaRPr lang="cs-CZ" sz="2800" dirty="0" smtClean="0"/>
          </a:p>
          <a:p>
            <a:r>
              <a:rPr lang="cs-CZ" sz="2800" dirty="0" smtClean="0"/>
              <a:t>4 </a:t>
            </a:r>
            <a:r>
              <a:rPr lang="cs-CZ" sz="2800" dirty="0" err="1" smtClean="0"/>
              <a:t>December</a:t>
            </a:r>
            <a:endParaRPr lang="cs-CZ" sz="2800" dirty="0" smtClean="0"/>
          </a:p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err="1" smtClean="0"/>
              <a:t>December</a:t>
            </a:r>
            <a:r>
              <a:rPr lang="cs-CZ" sz="2800" dirty="0" smtClean="0"/>
              <a:t> 4th</a:t>
            </a:r>
          </a:p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4th </a:t>
            </a:r>
            <a:r>
              <a:rPr lang="cs-CZ" sz="2800" dirty="0" err="1" smtClean="0"/>
              <a:t>December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975360"/>
            <a:ext cx="7056784" cy="701040"/>
          </a:xfrm>
        </p:spPr>
        <p:txBody>
          <a:bodyPr/>
          <a:lstStyle/>
          <a:p>
            <a:r>
              <a:rPr lang="cs-CZ" dirty="0" err="1" smtClean="0"/>
              <a:t>Different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written</a:t>
            </a:r>
            <a:r>
              <a:rPr lang="cs-CZ" dirty="0" smtClean="0"/>
              <a:t> </a:t>
            </a:r>
            <a:r>
              <a:rPr lang="cs-CZ" dirty="0" err="1" smtClean="0"/>
              <a:t>Date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094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467544" y="980728"/>
            <a:ext cx="2808312" cy="4464496"/>
          </a:xfrm>
        </p:spPr>
        <p:txBody>
          <a:bodyPr>
            <a:normAutofit/>
          </a:bodyPr>
          <a:lstStyle/>
          <a:p>
            <a:r>
              <a:rPr lang="cs-CZ" sz="2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</a:p>
          <a:p>
            <a:endParaRPr lang="cs-CZ" sz="2400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  <a:r>
              <a:rPr lang="cs-CZ" sz="2400" b="1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We</a:t>
            </a:r>
            <a:r>
              <a:rPr lang="cs-CZ" sz="2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write</a:t>
            </a:r>
            <a:r>
              <a:rPr lang="cs-CZ" sz="2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</a:p>
          <a:p>
            <a:endParaRPr lang="cs-CZ" sz="2400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sz="2400" b="1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sz="2400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  <a:r>
              <a:rPr lang="cs-CZ" sz="2400" b="1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We</a:t>
            </a:r>
            <a:r>
              <a:rPr lang="cs-CZ" sz="2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read</a:t>
            </a:r>
            <a:r>
              <a:rPr lang="cs-CZ" sz="2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 </a:t>
            </a:r>
            <a:r>
              <a:rPr lang="cs-CZ" sz="4000" dirty="0" smtClean="0"/>
              <a:t>	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47276" y="1853227"/>
            <a:ext cx="20665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24th </a:t>
            </a:r>
            <a:r>
              <a:rPr lang="cs-CZ" sz="2800" dirty="0" err="1"/>
              <a:t>October</a:t>
            </a:r>
            <a:endParaRPr lang="cs-CZ" sz="2800" dirty="0"/>
          </a:p>
          <a:p>
            <a:r>
              <a:rPr lang="cs-CZ" sz="2800" dirty="0" err="1" smtClean="0"/>
              <a:t>October</a:t>
            </a:r>
            <a:r>
              <a:rPr lang="cs-CZ" sz="2800" dirty="0" smtClean="0"/>
              <a:t> </a:t>
            </a:r>
            <a:r>
              <a:rPr lang="cs-CZ" sz="2800" dirty="0"/>
              <a:t>24th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75856" y="3573016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  </a:t>
            </a:r>
            <a:r>
              <a:rPr lang="cs-CZ" sz="2000" dirty="0" smtClean="0"/>
              <a:t> </a:t>
            </a:r>
            <a:r>
              <a:rPr lang="cs-CZ" sz="2800" dirty="0" smtClean="0"/>
              <a:t>                    </a:t>
            </a:r>
            <a:r>
              <a:rPr lang="cs-CZ" sz="2800" dirty="0" err="1" smtClean="0"/>
              <a:t>of</a:t>
            </a:r>
            <a:endParaRPr lang="cs-CZ" sz="2800" dirty="0" smtClean="0"/>
          </a:p>
          <a:p>
            <a:r>
              <a:rPr lang="cs-CZ" sz="2800" dirty="0" smtClean="0"/>
              <a:t>              </a:t>
            </a:r>
            <a:r>
              <a:rPr lang="cs-CZ" sz="2800" dirty="0" err="1" smtClean="0"/>
              <a:t>the</a:t>
            </a:r>
            <a:r>
              <a:rPr lang="cs-CZ" sz="2800" dirty="0" smtClean="0"/>
              <a:t>                        </a:t>
            </a:r>
          </a:p>
          <a:p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0136" y="3573016"/>
            <a:ext cx="43549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     </a:t>
            </a:r>
            <a:r>
              <a:rPr lang="cs-CZ" sz="2800" dirty="0" err="1" smtClean="0"/>
              <a:t>twenty-fourth</a:t>
            </a:r>
            <a:r>
              <a:rPr lang="cs-CZ" sz="2800" dirty="0" smtClean="0"/>
              <a:t>     </a:t>
            </a:r>
            <a:r>
              <a:rPr lang="cs-CZ" sz="2000" dirty="0" smtClean="0"/>
              <a:t> </a:t>
            </a:r>
            <a:r>
              <a:rPr lang="cs-CZ" sz="2800" dirty="0" err="1" smtClean="0"/>
              <a:t>October</a:t>
            </a:r>
            <a:endParaRPr lang="cs-CZ" sz="2800" dirty="0"/>
          </a:p>
          <a:p>
            <a:r>
              <a:rPr lang="cs-CZ" sz="2800" dirty="0" err="1" smtClean="0"/>
              <a:t>October</a:t>
            </a:r>
            <a:r>
              <a:rPr lang="cs-CZ" sz="2800" dirty="0" smtClean="0"/>
              <a:t>       </a:t>
            </a:r>
            <a:r>
              <a:rPr lang="cs-CZ" sz="2800" dirty="0" err="1" smtClean="0"/>
              <a:t>twenty-fourth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5987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4"/>
          <p:cNvSpPr txBox="1">
            <a:spLocks/>
          </p:cNvSpPr>
          <p:nvPr/>
        </p:nvSpPr>
        <p:spPr>
          <a:xfrm>
            <a:off x="467544" y="980728"/>
            <a:ext cx="2808312" cy="4464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Tx/>
              <a:buNone/>
              <a:defRPr sz="20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1"/>
              </a:buClr>
              <a:buFontTx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1"/>
              </a:buClr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1"/>
              </a:buClr>
              <a:buFontTx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1"/>
              </a:buClr>
              <a:buFontTx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</a:p>
          <a:p>
            <a:endParaRPr lang="cs-CZ" sz="2400" b="1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We write:</a:t>
            </a:r>
          </a:p>
          <a:p>
            <a:endParaRPr lang="cs-CZ" sz="2400" b="1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sz="2400" b="1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sz="2400" b="1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2400" b="1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We read: </a:t>
            </a:r>
            <a:r>
              <a:rPr lang="cs-CZ" sz="4000" smtClean="0"/>
              <a:t>	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47276" y="1853227"/>
            <a:ext cx="20665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24th </a:t>
            </a:r>
            <a:r>
              <a:rPr lang="cs-CZ" sz="2800" dirty="0" err="1"/>
              <a:t>October</a:t>
            </a:r>
            <a:endParaRPr lang="cs-CZ" sz="2800" dirty="0"/>
          </a:p>
          <a:p>
            <a:r>
              <a:rPr lang="cs-CZ" sz="2800" dirty="0" err="1" smtClean="0"/>
              <a:t>October</a:t>
            </a:r>
            <a:r>
              <a:rPr lang="cs-CZ" sz="2800" dirty="0" smtClean="0"/>
              <a:t> </a:t>
            </a:r>
            <a:r>
              <a:rPr lang="cs-CZ" sz="2800" dirty="0"/>
              <a:t>24th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62908" y="3573015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000" dirty="0" smtClean="0"/>
              <a:t> </a:t>
            </a:r>
            <a:r>
              <a:rPr lang="cs-CZ" sz="2800" dirty="0" smtClean="0"/>
              <a:t>                      </a:t>
            </a:r>
            <a:r>
              <a:rPr lang="cs-CZ" sz="2800" dirty="0" err="1" smtClean="0"/>
              <a:t>of</a:t>
            </a:r>
            <a:endParaRPr lang="cs-CZ" sz="2800" dirty="0" smtClean="0"/>
          </a:p>
          <a:p>
            <a:r>
              <a:rPr lang="cs-CZ" sz="2800" dirty="0" smtClean="0"/>
              <a:t>              </a:t>
            </a:r>
            <a:r>
              <a:rPr lang="cs-CZ" sz="2800" dirty="0" err="1" smtClean="0"/>
              <a:t>the</a:t>
            </a:r>
            <a:endParaRPr lang="cs-CZ" sz="2800" dirty="0" smtClean="0"/>
          </a:p>
          <a:p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0136" y="3573016"/>
            <a:ext cx="43549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     </a:t>
            </a:r>
            <a:r>
              <a:rPr lang="cs-CZ" sz="2800" dirty="0" err="1" smtClean="0"/>
              <a:t>twenty-fourth</a:t>
            </a:r>
            <a:r>
              <a:rPr lang="cs-CZ" sz="2800" dirty="0" smtClean="0"/>
              <a:t>     </a:t>
            </a:r>
            <a:r>
              <a:rPr lang="cs-CZ" sz="2000" dirty="0" smtClean="0"/>
              <a:t> </a:t>
            </a:r>
            <a:r>
              <a:rPr lang="cs-CZ" sz="2800" dirty="0" err="1" smtClean="0"/>
              <a:t>October</a:t>
            </a:r>
            <a:endParaRPr lang="cs-CZ" sz="2800" dirty="0"/>
          </a:p>
          <a:p>
            <a:r>
              <a:rPr lang="cs-CZ" sz="2800" dirty="0" err="1" smtClean="0"/>
              <a:t>October</a:t>
            </a:r>
            <a:r>
              <a:rPr lang="cs-CZ" sz="2800" dirty="0" smtClean="0"/>
              <a:t>       </a:t>
            </a:r>
            <a:r>
              <a:rPr lang="cs-CZ" sz="2800" dirty="0" err="1" smtClean="0"/>
              <a:t>twenty-fourth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363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0"/>
                            </p:stCondLst>
                            <p:childTnLst>
                              <p:par>
                                <p:cTn id="14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l"/>
            <a:r>
              <a:rPr lang="cs-CZ" sz="3600" dirty="0">
                <a:latin typeface="AR BLANCA" pitchFamily="2" charset="0"/>
              </a:rPr>
              <a:t>24th </a:t>
            </a:r>
            <a:r>
              <a:rPr lang="cs-CZ" sz="3600" dirty="0" err="1">
                <a:latin typeface="AR BLANCA" pitchFamily="2" charset="0"/>
              </a:rPr>
              <a:t>December</a:t>
            </a:r>
            <a:r>
              <a:rPr lang="cs-CZ" sz="3600" dirty="0">
                <a:latin typeface="AR BLANCA" pitchFamily="2" charset="0"/>
              </a:rPr>
              <a:t>	</a:t>
            </a:r>
          </a:p>
          <a:p>
            <a:pPr algn="l"/>
            <a:r>
              <a:rPr lang="cs-CZ" sz="3200" b="1" dirty="0" err="1">
                <a:latin typeface="AR BONNIE" pitchFamily="2" charset="0"/>
              </a:rPr>
              <a:t>September</a:t>
            </a:r>
            <a:r>
              <a:rPr lang="cs-CZ" sz="3200" b="1" dirty="0">
                <a:latin typeface="AR BONNIE" pitchFamily="2" charset="0"/>
              </a:rPr>
              <a:t> 1</a:t>
            </a:r>
          </a:p>
          <a:p>
            <a:pPr algn="l"/>
            <a:r>
              <a:rPr lang="cs-CZ" sz="4000" dirty="0">
                <a:latin typeface="AR BONNIE" pitchFamily="2" charset="0"/>
              </a:rPr>
              <a:t>17th </a:t>
            </a:r>
            <a:r>
              <a:rPr lang="cs-CZ" sz="4000" dirty="0" err="1">
                <a:latin typeface="AR BONNIE" pitchFamily="2" charset="0"/>
              </a:rPr>
              <a:t>November</a:t>
            </a:r>
            <a:endParaRPr lang="cs-CZ" sz="4000" dirty="0">
              <a:latin typeface="AR BONNIE" pitchFamily="2" charset="0"/>
            </a:endParaRPr>
          </a:p>
          <a:p>
            <a:pPr algn="l"/>
            <a:r>
              <a:rPr lang="cs-CZ" dirty="0" err="1">
                <a:latin typeface="AR DELANEY" pitchFamily="2" charset="0"/>
              </a:rPr>
              <a:t>February</a:t>
            </a:r>
            <a:r>
              <a:rPr lang="cs-CZ" dirty="0">
                <a:latin typeface="AR DELANEY" pitchFamily="2" charset="0"/>
              </a:rPr>
              <a:t> 14th</a:t>
            </a:r>
          </a:p>
          <a:p>
            <a:pPr algn="l"/>
            <a:r>
              <a:rPr lang="cs-CZ" sz="3600" i="1" dirty="0">
                <a:latin typeface="Aharoni" pitchFamily="2" charset="-79"/>
                <a:cs typeface="Aharoni" pitchFamily="2" charset="-79"/>
              </a:rPr>
              <a:t>28 </a:t>
            </a:r>
            <a:r>
              <a:rPr lang="cs-CZ" sz="3600" i="1" dirty="0" err="1" smtClean="0">
                <a:latin typeface="Aharoni" pitchFamily="2" charset="-79"/>
                <a:cs typeface="Aharoni" pitchFamily="2" charset="-79"/>
              </a:rPr>
              <a:t>October</a:t>
            </a:r>
            <a:endParaRPr lang="cs-CZ" sz="3600" i="1" dirty="0" smtClean="0">
              <a:latin typeface="Aharoni" pitchFamily="2" charset="-79"/>
              <a:cs typeface="Aharoni" pitchFamily="2" charset="-79"/>
            </a:endParaRPr>
          </a:p>
          <a:p>
            <a:pPr algn="l"/>
            <a:r>
              <a:rPr lang="cs-CZ" i="1" dirty="0" smtClean="0">
                <a:latin typeface="Aparajita" pitchFamily="34" charset="0"/>
                <a:cs typeface="Aparajita" pitchFamily="34" charset="0"/>
              </a:rPr>
              <a:t>8th May</a:t>
            </a:r>
          </a:p>
          <a:p>
            <a:pPr algn="l"/>
            <a:r>
              <a:rPr lang="cs-CZ" sz="3600" dirty="0" err="1" smtClean="0">
                <a:latin typeface="+mj-lt"/>
                <a:cs typeface="Aparajita" pitchFamily="34" charset="0"/>
              </a:rPr>
              <a:t>January</a:t>
            </a:r>
            <a:r>
              <a:rPr lang="cs-CZ" sz="3600" dirty="0" smtClean="0">
                <a:latin typeface="+mj-lt"/>
                <a:cs typeface="Aparajita" pitchFamily="34" charset="0"/>
              </a:rPr>
              <a:t> 1</a:t>
            </a:r>
            <a:endParaRPr lang="cs-CZ" sz="3600" dirty="0">
              <a:latin typeface="+mj-lt"/>
              <a:cs typeface="Aparajita" pitchFamily="34" charset="0"/>
            </a:endParaRPr>
          </a:p>
          <a:p>
            <a:pPr algn="l"/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63440" y="2132856"/>
            <a:ext cx="4023360" cy="3893040"/>
          </a:xfrm>
        </p:spPr>
        <p:txBody>
          <a:bodyPr/>
          <a:lstStyle/>
          <a:p>
            <a:pPr algn="l"/>
            <a:r>
              <a:rPr lang="cs-CZ" dirty="0" smtClean="0">
                <a:latin typeface="AR BLANCA" pitchFamily="2" charset="0"/>
              </a:rPr>
              <a:t>„</a:t>
            </a:r>
            <a:r>
              <a:rPr lang="cs-CZ" dirty="0" err="1" smtClean="0">
                <a:latin typeface="AR BLANCA" pitchFamily="2" charset="0"/>
              </a:rPr>
              <a:t>the</a:t>
            </a:r>
            <a:r>
              <a:rPr lang="cs-CZ" dirty="0" smtClean="0">
                <a:latin typeface="AR BLANCA" pitchFamily="2" charset="0"/>
              </a:rPr>
              <a:t> </a:t>
            </a:r>
            <a:r>
              <a:rPr lang="cs-CZ" dirty="0" err="1" smtClean="0">
                <a:latin typeface="AR BLANCA" pitchFamily="2" charset="0"/>
              </a:rPr>
              <a:t>twenty-fourth</a:t>
            </a:r>
            <a:r>
              <a:rPr lang="cs-CZ" dirty="0" smtClean="0">
                <a:latin typeface="AR BLANCA" pitchFamily="2" charset="0"/>
              </a:rPr>
              <a:t> </a:t>
            </a:r>
            <a:r>
              <a:rPr lang="cs-CZ" dirty="0" err="1" smtClean="0">
                <a:latin typeface="AR BLANCA" pitchFamily="2" charset="0"/>
              </a:rPr>
              <a:t>of</a:t>
            </a:r>
            <a:r>
              <a:rPr lang="cs-CZ" dirty="0" smtClean="0">
                <a:latin typeface="AR BLANCA" pitchFamily="2" charset="0"/>
              </a:rPr>
              <a:t> </a:t>
            </a:r>
            <a:r>
              <a:rPr lang="cs-CZ" dirty="0" err="1" smtClean="0">
                <a:latin typeface="AR BLANCA" pitchFamily="2" charset="0"/>
              </a:rPr>
              <a:t>December</a:t>
            </a:r>
            <a:r>
              <a:rPr lang="cs-CZ" dirty="0" smtClean="0">
                <a:latin typeface="AR BLANCA" pitchFamily="2" charset="0"/>
              </a:rPr>
              <a:t>“</a:t>
            </a:r>
          </a:p>
          <a:p>
            <a:pPr algn="l"/>
            <a:endParaRPr lang="cs-CZ" dirty="0" smtClean="0">
              <a:latin typeface="AR ESSENCE" pitchFamily="2" charset="0"/>
            </a:endParaRPr>
          </a:p>
          <a:p>
            <a:pPr algn="l"/>
            <a:r>
              <a:rPr lang="cs-CZ" dirty="0" smtClean="0">
                <a:latin typeface="AR ESSENCE" pitchFamily="2" charset="0"/>
              </a:rPr>
              <a:t>„</a:t>
            </a:r>
            <a:r>
              <a:rPr lang="cs-CZ" dirty="0" err="1" smtClean="0">
                <a:latin typeface="AR ESSENCE" pitchFamily="2" charset="0"/>
              </a:rPr>
              <a:t>September</a:t>
            </a:r>
            <a:r>
              <a:rPr lang="cs-CZ" dirty="0" smtClean="0">
                <a:latin typeface="AR ESSENCE" pitchFamily="2" charset="0"/>
              </a:rPr>
              <a:t> </a:t>
            </a:r>
            <a:r>
              <a:rPr lang="cs-CZ" dirty="0" err="1" smtClean="0">
                <a:latin typeface="AR ESSENCE" pitchFamily="2" charset="0"/>
              </a:rPr>
              <a:t>the</a:t>
            </a:r>
            <a:r>
              <a:rPr lang="cs-CZ" dirty="0" smtClean="0">
                <a:latin typeface="AR ESSENCE" pitchFamily="2" charset="0"/>
              </a:rPr>
              <a:t> </a:t>
            </a:r>
            <a:r>
              <a:rPr lang="cs-CZ" dirty="0" err="1" smtClean="0">
                <a:latin typeface="AR ESSENCE" pitchFamily="2" charset="0"/>
              </a:rPr>
              <a:t>first</a:t>
            </a:r>
            <a:r>
              <a:rPr lang="cs-CZ" dirty="0" smtClean="0">
                <a:latin typeface="AR ESSENCE" pitchFamily="2" charset="0"/>
              </a:rPr>
              <a:t>“</a:t>
            </a:r>
          </a:p>
          <a:p>
            <a:pPr algn="l"/>
            <a:r>
              <a:rPr lang="cs-CZ" dirty="0" smtClean="0"/>
              <a:t>„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seventeenth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November</a:t>
            </a:r>
            <a:r>
              <a:rPr lang="cs-CZ" dirty="0" smtClean="0"/>
              <a:t>“</a:t>
            </a:r>
          </a:p>
          <a:p>
            <a:pPr algn="l"/>
            <a:r>
              <a:rPr lang="cs-CZ" dirty="0" smtClean="0"/>
              <a:t>„</a:t>
            </a:r>
            <a:r>
              <a:rPr lang="cs-CZ" dirty="0" err="1" smtClean="0"/>
              <a:t>February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fourteenth</a:t>
            </a:r>
            <a:r>
              <a:rPr lang="cs-CZ" dirty="0" smtClean="0"/>
              <a:t>“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„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twenty-eighth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October</a:t>
            </a:r>
            <a:r>
              <a:rPr lang="cs-CZ" dirty="0" smtClean="0"/>
              <a:t>“</a:t>
            </a:r>
          </a:p>
          <a:p>
            <a:pPr algn="l"/>
            <a:r>
              <a:rPr lang="cs-CZ" dirty="0" smtClean="0">
                <a:latin typeface="+mj-lt"/>
              </a:rPr>
              <a:t>„</a:t>
            </a:r>
            <a:r>
              <a:rPr lang="cs-CZ" dirty="0" err="1" smtClean="0">
                <a:latin typeface="+mj-lt"/>
              </a:rPr>
              <a:t>the</a:t>
            </a:r>
            <a:r>
              <a:rPr lang="cs-CZ" dirty="0" smtClean="0">
                <a:latin typeface="+mj-lt"/>
              </a:rPr>
              <a:t> </a:t>
            </a:r>
            <a:r>
              <a:rPr lang="cs-CZ" dirty="0" err="1" smtClean="0">
                <a:latin typeface="+mj-lt"/>
              </a:rPr>
              <a:t>eighth</a:t>
            </a:r>
            <a:r>
              <a:rPr lang="cs-CZ" dirty="0" smtClean="0">
                <a:latin typeface="+mj-lt"/>
              </a:rPr>
              <a:t> </a:t>
            </a:r>
            <a:r>
              <a:rPr lang="cs-CZ" dirty="0" err="1" smtClean="0">
                <a:latin typeface="+mj-lt"/>
              </a:rPr>
              <a:t>of</a:t>
            </a:r>
            <a:r>
              <a:rPr lang="cs-CZ" dirty="0" smtClean="0">
                <a:latin typeface="+mj-lt"/>
              </a:rPr>
              <a:t> May“</a:t>
            </a:r>
          </a:p>
          <a:p>
            <a:pPr algn="l"/>
            <a:endParaRPr lang="cs-CZ" dirty="0" smtClean="0">
              <a:latin typeface="AR ESSENCE" pitchFamily="2" charset="0"/>
            </a:endParaRPr>
          </a:p>
          <a:p>
            <a:pPr algn="l"/>
            <a:r>
              <a:rPr lang="cs-CZ" dirty="0" smtClean="0">
                <a:latin typeface="AR ESSENCE" pitchFamily="2" charset="0"/>
              </a:rPr>
              <a:t>„</a:t>
            </a:r>
            <a:r>
              <a:rPr lang="cs-CZ" dirty="0" err="1" smtClean="0">
                <a:latin typeface="AR ESSENCE" pitchFamily="2" charset="0"/>
              </a:rPr>
              <a:t>January</a:t>
            </a:r>
            <a:r>
              <a:rPr lang="cs-CZ" dirty="0" smtClean="0">
                <a:latin typeface="AR ESSENCE" pitchFamily="2" charset="0"/>
              </a:rPr>
              <a:t> </a:t>
            </a:r>
            <a:r>
              <a:rPr lang="cs-CZ" dirty="0" err="1" smtClean="0">
                <a:latin typeface="AR ESSENCE" pitchFamily="2" charset="0"/>
              </a:rPr>
              <a:t>the</a:t>
            </a:r>
            <a:r>
              <a:rPr lang="cs-CZ" dirty="0" smtClean="0">
                <a:latin typeface="AR ESSENCE" pitchFamily="2" charset="0"/>
              </a:rPr>
              <a:t> </a:t>
            </a:r>
            <a:r>
              <a:rPr lang="cs-CZ" dirty="0" err="1" smtClean="0">
                <a:latin typeface="AR ESSENCE" pitchFamily="2" charset="0"/>
              </a:rPr>
              <a:t>first</a:t>
            </a:r>
            <a:r>
              <a:rPr lang="cs-CZ" dirty="0" smtClean="0">
                <a:latin typeface="AR ESSENCE" pitchFamily="2" charset="0"/>
              </a:rPr>
              <a:t>“</a:t>
            </a:r>
          </a:p>
          <a:p>
            <a:pPr algn="l"/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Try</a:t>
            </a:r>
            <a:r>
              <a:rPr lang="cs-CZ" dirty="0" smtClean="0"/>
              <a:t> to </a:t>
            </a:r>
            <a:r>
              <a:rPr lang="cs-CZ" dirty="0" err="1" smtClean="0"/>
              <a:t>read</a:t>
            </a:r>
            <a:r>
              <a:rPr lang="cs-CZ" dirty="0" smtClean="0"/>
              <a:t> these </a:t>
            </a:r>
            <a:r>
              <a:rPr lang="cs-CZ" dirty="0" err="1" smtClean="0"/>
              <a:t>dates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273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576528"/>
          </a:xfrm>
        </p:spPr>
        <p:txBody>
          <a:bodyPr>
            <a:normAutofit fontScale="925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i="1" dirty="0" err="1" smtClean="0"/>
              <a:t>Work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with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your</a:t>
            </a:r>
            <a:r>
              <a:rPr lang="cs-CZ" sz="2400" i="1" dirty="0" smtClean="0"/>
              <a:t> partner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i="1" dirty="0" err="1" smtClean="0"/>
              <a:t>Remember</a:t>
            </a:r>
            <a:r>
              <a:rPr lang="cs-CZ" sz="2400" i="1" dirty="0" smtClean="0"/>
              <a:t>  - use </a:t>
            </a:r>
            <a:r>
              <a:rPr lang="cs-CZ" sz="2400" i="1" dirty="0" err="1" smtClean="0"/>
              <a:t>the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preposition</a:t>
            </a:r>
            <a:r>
              <a:rPr lang="cs-CZ" sz="2400" i="1" dirty="0" smtClean="0"/>
              <a:t> ON </a:t>
            </a:r>
            <a:r>
              <a:rPr lang="cs-CZ" sz="2400" i="1" dirty="0" err="1" smtClean="0"/>
              <a:t>before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the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date</a:t>
            </a:r>
            <a:r>
              <a:rPr lang="cs-CZ" sz="2400" i="1" dirty="0" smtClean="0"/>
              <a:t>.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cs-CZ" dirty="0"/>
          </a:p>
          <a:p>
            <a:pPr marL="457200" indent="-457200" algn="l">
              <a:buFont typeface="+mj-lt"/>
              <a:buAutoNum type="arabicPeriod"/>
            </a:pP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were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you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born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? </a:t>
            </a:r>
          </a:p>
          <a:p>
            <a:pPr marL="457200" indent="-457200" algn="l">
              <a:buFont typeface="+mj-lt"/>
              <a:buAutoNum type="arabicPeriod"/>
            </a:pPr>
            <a:endParaRPr lang="cs-CZ" sz="2600" dirty="0" smtClean="0">
              <a:latin typeface="Aharoni" pitchFamily="2" charset="-79"/>
              <a:cs typeface="Aharoni" pitchFamily="2" charset="-79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does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the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school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start?</a:t>
            </a:r>
          </a:p>
          <a:p>
            <a:pPr marL="457200" indent="-457200" algn="l">
              <a:buFont typeface="+mj-lt"/>
              <a:buAutoNum type="arabicPeriod"/>
            </a:pPr>
            <a:endParaRPr lang="cs-CZ" sz="2600" dirty="0" smtClean="0">
              <a:latin typeface="Aharoni" pitchFamily="2" charset="-79"/>
              <a:cs typeface="Aharoni" pitchFamily="2" charset="-79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do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celebrate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the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New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Year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?</a:t>
            </a:r>
          </a:p>
          <a:p>
            <a:pPr marL="457200" indent="-457200" algn="l">
              <a:buFont typeface="+mj-lt"/>
              <a:buAutoNum type="arabicPeriod"/>
            </a:pPr>
            <a:endParaRPr lang="cs-CZ" sz="2600" dirty="0" smtClean="0">
              <a:latin typeface="Aharoni" pitchFamily="2" charset="-79"/>
              <a:cs typeface="Aharoni" pitchFamily="2" charset="-79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is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your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birthday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?</a:t>
            </a:r>
          </a:p>
          <a:p>
            <a:pPr marL="457200" indent="-457200" algn="l">
              <a:buFont typeface="+mj-lt"/>
              <a:buAutoNum type="arabicPeriod"/>
            </a:pPr>
            <a:endParaRPr lang="cs-CZ" sz="2600" dirty="0" smtClean="0">
              <a:latin typeface="Aharoni" pitchFamily="2" charset="-79"/>
              <a:cs typeface="Aharoni" pitchFamily="2" charset="-79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What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is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your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favourite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2600" dirty="0" err="1" smtClean="0">
                <a:latin typeface="Aharoni" pitchFamily="2" charset="-79"/>
                <a:cs typeface="Aharoni" pitchFamily="2" charset="-79"/>
              </a:rPr>
              <a:t>date</a:t>
            </a:r>
            <a:r>
              <a:rPr lang="cs-CZ" sz="2600" dirty="0" smtClean="0">
                <a:latin typeface="Aharoni" pitchFamily="2" charset="-79"/>
                <a:cs typeface="Aharoni" pitchFamily="2" charset="-79"/>
              </a:rPr>
              <a:t>?</a:t>
            </a:r>
            <a:endParaRPr lang="cs-CZ" sz="2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763688" y="975360"/>
            <a:ext cx="5688632" cy="701040"/>
          </a:xfrm>
        </p:spPr>
        <p:txBody>
          <a:bodyPr/>
          <a:lstStyle/>
          <a:p>
            <a:r>
              <a:rPr lang="cs-CZ" dirty="0" err="1" smtClean="0"/>
              <a:t>Ask</a:t>
            </a:r>
            <a:r>
              <a:rPr lang="cs-CZ" dirty="0" smtClean="0"/>
              <a:t> and </a:t>
            </a:r>
            <a:r>
              <a:rPr lang="cs-CZ" dirty="0" err="1" smtClean="0"/>
              <a:t>answer</a:t>
            </a:r>
            <a:r>
              <a:rPr lang="cs-CZ" dirty="0" smtClean="0"/>
              <a:t> these </a:t>
            </a:r>
            <a:r>
              <a:rPr lang="cs-CZ" dirty="0" err="1" smtClean="0"/>
              <a:t>questions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639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4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4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395536" y="1988840"/>
            <a:ext cx="8229600" cy="4576528"/>
          </a:xfrm>
        </p:spPr>
        <p:txBody>
          <a:bodyPr>
            <a:normAutofit fontScale="625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dirty="0"/>
          </a:p>
          <a:p>
            <a:pPr marL="457200" indent="-457200" algn="l">
              <a:buFont typeface="+mj-lt"/>
              <a:buAutoNum type="arabicPeriod"/>
            </a:pP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were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you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born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? </a:t>
            </a:r>
          </a:p>
          <a:p>
            <a:pPr lvl="8" algn="l"/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I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was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born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6th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September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.  </a:t>
            </a:r>
          </a:p>
          <a:p>
            <a:pPr lvl="8" algn="l"/>
            <a:r>
              <a:rPr lang="cs-CZ" sz="30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„I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was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born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sixth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of</a:t>
            </a:r>
            <a:r>
              <a:rPr lang="cs-CZ" sz="1800" i="1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September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.“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does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the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school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start?</a:t>
            </a:r>
          </a:p>
          <a:p>
            <a:pPr algn="l"/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school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starts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September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1st. </a:t>
            </a:r>
          </a:p>
          <a:p>
            <a:pPr algn="l"/>
            <a:r>
              <a:rPr lang="cs-CZ" sz="30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„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school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starts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September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first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.“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do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celebrate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the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New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Year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?</a:t>
            </a:r>
          </a:p>
          <a:p>
            <a:pPr algn="l"/>
            <a:r>
              <a:rPr lang="cs-CZ" sz="1900" dirty="0">
                <a:latin typeface="Aharoni" pitchFamily="2" charset="-79"/>
                <a:cs typeface="Aharoni" pitchFamily="2" charset="-79"/>
              </a:rPr>
              <a:t>	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We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celebrate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New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Year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1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January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. </a:t>
            </a:r>
          </a:p>
          <a:p>
            <a:pPr algn="l"/>
            <a:r>
              <a:rPr lang="cs-CZ" sz="30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</a:t>
            </a:r>
            <a:r>
              <a:rPr lang="cs-CZ" sz="18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„ </a:t>
            </a:r>
            <a:r>
              <a:rPr lang="cs-CZ" sz="1800" i="1" dirty="0" err="1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We</a:t>
            </a:r>
            <a:r>
              <a:rPr lang="cs-CZ" sz="18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celebrate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New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Year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first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of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January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.“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When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is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your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birthday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?</a:t>
            </a:r>
          </a:p>
          <a:p>
            <a:pPr algn="l"/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My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birthday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is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8th June. </a:t>
            </a:r>
          </a:p>
          <a:p>
            <a:pPr algn="l"/>
            <a:r>
              <a:rPr lang="cs-CZ" sz="30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</a:t>
            </a:r>
            <a:r>
              <a:rPr lang="cs-CZ" sz="18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„ My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birthday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is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on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eighth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of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June.“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What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is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your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favourite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1900" dirty="0" err="1" smtClean="0">
                <a:latin typeface="Aharoni" pitchFamily="2" charset="-79"/>
                <a:cs typeface="Aharoni" pitchFamily="2" charset="-79"/>
              </a:rPr>
              <a:t>date</a:t>
            </a:r>
            <a:r>
              <a:rPr lang="cs-CZ" sz="1900" dirty="0" smtClean="0">
                <a:latin typeface="Aharoni" pitchFamily="2" charset="-79"/>
                <a:cs typeface="Aharoni" pitchFamily="2" charset="-79"/>
              </a:rPr>
              <a:t>?</a:t>
            </a:r>
          </a:p>
          <a:p>
            <a:pPr algn="l"/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My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favourite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date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is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30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December</a:t>
            </a:r>
            <a:r>
              <a:rPr lang="cs-CZ" sz="30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24. </a:t>
            </a:r>
          </a:p>
          <a:p>
            <a:pPr algn="l"/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</a:t>
            </a:r>
            <a:r>
              <a:rPr lang="cs-CZ" sz="1800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„ 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My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favourite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date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is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December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FF0000"/>
                </a:solidFill>
                <a:latin typeface="Andalus" pitchFamily="18" charset="-78"/>
                <a:cs typeface="Andalus" pitchFamily="18" charset="-78"/>
              </a:rPr>
              <a:t>the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1800" i="1" dirty="0" err="1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twenty-fourth</a:t>
            </a:r>
            <a:r>
              <a:rPr lang="cs-CZ" sz="1800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.“</a:t>
            </a:r>
            <a:endParaRPr lang="cs-CZ" sz="1800" i="1" dirty="0">
              <a:solidFill>
                <a:srgbClr val="00B0F0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763688" y="975360"/>
            <a:ext cx="5688632" cy="701040"/>
          </a:xfrm>
        </p:spPr>
        <p:txBody>
          <a:bodyPr/>
          <a:lstStyle/>
          <a:p>
            <a:r>
              <a:rPr lang="cs-CZ" dirty="0" err="1" smtClean="0"/>
              <a:t>Possible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106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797</TotalTime>
  <Words>273</Words>
  <Application>Microsoft Office PowerPoint</Application>
  <PresentationFormat>Předvádění na obrazovce (4:3)</PresentationFormat>
  <Paragraphs>114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BlackTie</vt:lpstr>
      <vt:lpstr>Prezentace aplikace PowerPoint</vt:lpstr>
      <vt:lpstr>Prezentace aplikace PowerPoint</vt:lpstr>
      <vt:lpstr>The Date</vt:lpstr>
      <vt:lpstr>Different forms of the written Date</vt:lpstr>
      <vt:lpstr>Prezentace aplikace PowerPoint</vt:lpstr>
      <vt:lpstr>Prezentace aplikace PowerPoint</vt:lpstr>
      <vt:lpstr>Try to read these dates:</vt:lpstr>
      <vt:lpstr>Ask and answer these questions</vt:lpstr>
      <vt:lpstr>Possible answers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Dates</dc:title>
  <dc:creator>Alena Mátlová</dc:creator>
  <cp:lastModifiedBy>Alena Mátlová</cp:lastModifiedBy>
  <cp:revision>46</cp:revision>
  <dcterms:created xsi:type="dcterms:W3CDTF">2012-10-22T18:46:11Z</dcterms:created>
  <dcterms:modified xsi:type="dcterms:W3CDTF">2013-11-21T21:10:29Z</dcterms:modified>
</cp:coreProperties>
</file>