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60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252" y="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VY_32_INOVACE_21_01_Z6_Skála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49666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Tvar a rozměry Země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88558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Tvar, rozměry, poloha naší planety Země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Tvar a rozměry Země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tvarem, polohou a rozměry Země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Historie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2844" y="1428736"/>
            <a:ext cx="9286940" cy="1500198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buNone/>
            </a:pP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Řecký vědec </a:t>
            </a:r>
            <a:r>
              <a:rPr lang="cs-CZ" sz="2400" b="1" u="sng" dirty="0" smtClean="0">
                <a:ln w="11430"/>
                <a:solidFill>
                  <a:srgbClr val="66FF33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Aristoteles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dospěl k názoru, že Země je kulatá</a:t>
            </a:r>
          </a:p>
          <a:p>
            <a:pPr>
              <a:buNone/>
            </a:pP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		</a:t>
            </a:r>
            <a:endParaRPr lang="cs-CZ" sz="2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2844" y="1357298"/>
            <a:ext cx="9715536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- První představa byla, že je Země placka   plovoucí na vodě</a:t>
            </a:r>
          </a:p>
          <a:p>
            <a:endParaRPr lang="cs-CZ" sz="2000" b="1" u="sng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    </a:t>
            </a:r>
            <a:endParaRPr lang="cs-CZ" sz="2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7158" y="1785926"/>
            <a:ext cx="6429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2844" y="3571876"/>
            <a:ext cx="4286247" cy="193899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- Dalším výzkumem se však zjistilo, že na  pólech je Země zploštěná a tvoří tzv. </a:t>
            </a:r>
            <a:r>
              <a:rPr lang="cs-CZ" sz="2400" b="1" u="sng" cap="all" dirty="0" smtClean="0">
                <a:ln/>
                <a:solidFill>
                  <a:srgbClr val="FF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GEOID</a:t>
            </a:r>
            <a:endParaRPr lang="cs-CZ" sz="2400" b="1" u="sng" cap="all" dirty="0">
              <a:ln/>
              <a:solidFill>
                <a:srgbClr val="FF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8434" name="Picture 2" descr="http://fyzmatik.pise.cz/img/11736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3008069"/>
            <a:ext cx="3071834" cy="308316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Základní údaje o Zemi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7929618" cy="92869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Země vznikla asi před  5,5 mld. let</a:t>
            </a:r>
            <a:endParaRPr lang="cs-CZ" b="1" cap="all" dirty="0">
              <a:ln w="900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85852" y="2071678"/>
            <a:ext cx="6072230" cy="1071570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/>
              <a:t>Poloměr Země: </a:t>
            </a:r>
            <a:r>
              <a:rPr lang="cs-CZ" sz="2000" b="1" dirty="0" smtClean="0"/>
              <a:t>6</a:t>
            </a:r>
            <a:r>
              <a:rPr lang="cs-CZ" sz="2000" b="1" dirty="0" smtClean="0">
                <a:solidFill>
                  <a:srgbClr val="66FF33"/>
                </a:solidFill>
              </a:rPr>
              <a:t>3</a:t>
            </a:r>
            <a:r>
              <a:rPr lang="cs-CZ" sz="2000" b="1" dirty="0" smtClean="0">
                <a:solidFill>
                  <a:srgbClr val="00B0F0"/>
                </a:solidFill>
              </a:rPr>
              <a:t>7</a:t>
            </a:r>
            <a:r>
              <a:rPr lang="cs-CZ" sz="2000" b="1" dirty="0" smtClean="0">
                <a:solidFill>
                  <a:srgbClr val="7030A0"/>
                </a:solidFill>
              </a:rPr>
              <a:t>8</a:t>
            </a:r>
            <a:r>
              <a:rPr lang="cs-CZ" sz="2000" b="1" dirty="0" smtClean="0"/>
              <a:t> km</a:t>
            </a:r>
          </a:p>
          <a:p>
            <a:pPr algn="ctr"/>
            <a:r>
              <a:rPr lang="cs-CZ" sz="2000" b="1" dirty="0" smtClean="0"/>
              <a:t>- </a:t>
            </a:r>
            <a:r>
              <a:rPr lang="cs-CZ" sz="2000" dirty="0" smtClean="0"/>
              <a:t>Pomůcka pro zapamatování: „še</a:t>
            </a:r>
            <a:r>
              <a:rPr lang="cs-CZ" sz="2000" dirty="0" smtClean="0">
                <a:solidFill>
                  <a:srgbClr val="66FF33"/>
                </a:solidFill>
              </a:rPr>
              <a:t>tři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B0F0"/>
                </a:solidFill>
              </a:rPr>
              <a:t>se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7030A0"/>
                </a:solidFill>
              </a:rPr>
              <a:t>os</a:t>
            </a:r>
            <a:r>
              <a:rPr lang="cs-CZ" sz="2000" dirty="0" smtClean="0"/>
              <a:t>le“</a:t>
            </a:r>
            <a:endParaRPr lang="cs-CZ" sz="2000" b="1" dirty="0" smtClean="0"/>
          </a:p>
        </p:txBody>
      </p:sp>
      <p:sp>
        <p:nvSpPr>
          <p:cNvPr id="8" name="Zaoblený obdélník 7"/>
          <p:cNvSpPr/>
          <p:nvPr/>
        </p:nvSpPr>
        <p:spPr>
          <a:xfrm>
            <a:off x="1285852" y="3500438"/>
            <a:ext cx="6000792" cy="1143008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/>
              <a:t>Rovník:</a:t>
            </a:r>
            <a:r>
              <a:rPr lang="cs-CZ" sz="2000" dirty="0" smtClean="0"/>
              <a:t> nejdelší rovnoběžka,měří </a:t>
            </a:r>
            <a:r>
              <a:rPr lang="cs-CZ" sz="2000" b="1" dirty="0" smtClean="0"/>
              <a:t>40075 km</a:t>
            </a:r>
            <a:r>
              <a:rPr lang="cs-CZ" sz="2000" dirty="0" smtClean="0"/>
              <a:t> a rozděluje Zemi na severní a jižní polokouli</a:t>
            </a:r>
            <a:endParaRPr lang="cs-CZ" sz="2000" b="1" dirty="0" smtClean="0"/>
          </a:p>
        </p:txBody>
      </p:sp>
      <p:sp>
        <p:nvSpPr>
          <p:cNvPr id="10" name="Zaoblený obdélník 9"/>
          <p:cNvSpPr/>
          <p:nvPr/>
        </p:nvSpPr>
        <p:spPr>
          <a:xfrm>
            <a:off x="1285852" y="5072074"/>
            <a:ext cx="6072230" cy="1128714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/>
              <a:t>Nultý poledník</a:t>
            </a:r>
            <a:r>
              <a:rPr lang="cs-CZ" sz="2000" u="sng" dirty="0" smtClean="0"/>
              <a:t>:</a:t>
            </a:r>
            <a:r>
              <a:rPr lang="cs-CZ" sz="2000" dirty="0" smtClean="0"/>
              <a:t> nejdůležitější poledník, měří </a:t>
            </a:r>
            <a:r>
              <a:rPr lang="cs-CZ" sz="2000" b="1" dirty="0" smtClean="0"/>
              <a:t>40008 km </a:t>
            </a:r>
            <a:r>
              <a:rPr lang="cs-CZ" sz="2000" dirty="0" smtClean="0"/>
              <a:t>a prochází </a:t>
            </a:r>
            <a:r>
              <a:rPr lang="cs-CZ" sz="2000" b="1" dirty="0" smtClean="0"/>
              <a:t>Greenwichi v Anglii</a:t>
            </a:r>
          </a:p>
          <a:p>
            <a:pPr algn="ctr"/>
            <a:r>
              <a:rPr lang="cs-CZ" sz="2000" dirty="0" smtClean="0"/>
              <a:t>-určuje nám zeměpisnou délku a svět. čas</a:t>
            </a:r>
          </a:p>
        </p:txBody>
      </p:sp>
    </p:spTree>
    <p:extLst>
      <p:ext uri="{BB962C8B-B14F-4D97-AF65-F5344CB8AC3E}">
        <p14:creationId xmlns=""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Poloha Země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214422"/>
            <a:ext cx="8429652" cy="4001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- Země je součástí </a:t>
            </a:r>
            <a:r>
              <a:rPr lang="cs-CZ" sz="2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SLUNEČNÍ SOUSTAVY </a:t>
            </a:r>
            <a:r>
              <a:rPr lang="cs-CZ" sz="2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 je v pořadí třetí planetou</a:t>
            </a:r>
            <a:endParaRPr lang="cs-CZ" sz="2000" b="1" cap="all" dirty="0">
              <a:ln w="0"/>
              <a:solidFill>
                <a:srgbClr val="FFFF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4098" name="Picture 2" descr="http://www.ideje.cz/uploads/image/data/65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785926"/>
            <a:ext cx="8001056" cy="4572032"/>
          </a:xfrm>
          <a:prstGeom prst="rect">
            <a:avLst/>
          </a:prstGeom>
          <a:noFill/>
        </p:spPr>
      </p:pic>
      <p:sp>
        <p:nvSpPr>
          <p:cNvPr id="6" name="Čárový popisek 1 5"/>
          <p:cNvSpPr/>
          <p:nvPr/>
        </p:nvSpPr>
        <p:spPr>
          <a:xfrm>
            <a:off x="3500430" y="3857628"/>
            <a:ext cx="785818" cy="428628"/>
          </a:xfrm>
          <a:prstGeom prst="borderCallout1">
            <a:avLst>
              <a:gd name="adj1" fmla="val -37"/>
              <a:gd name="adj2" fmla="val -1319"/>
              <a:gd name="adj3" fmla="val -99580"/>
              <a:gd name="adj4" fmla="val -338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143116"/>
            <a:ext cx="6500858" cy="1500198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Jaký je poloměr Země?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6072198" y="571480"/>
            <a:ext cx="292895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6378 km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Jakému tvaru je Země nejvíce podobná?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Geoidu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6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5.9.2012</a:t>
            </a:r>
            <a:r>
              <a:rPr lang="cs-CZ" sz="1200" dirty="0" smtClean="0"/>
              <a:t>]. Dostupný na WWW: &lt;http://fyzmatik.pise.cz/img/117368.jpg&gt;.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Obr.2.-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</a:t>
            </a:r>
            <a:r>
              <a:rPr lang="cs-CZ" sz="1200" smtClean="0"/>
              <a:t>5.9.2012</a:t>
            </a:r>
            <a:r>
              <a:rPr lang="cs-CZ" sz="1200" dirty="0" smtClean="0"/>
              <a:t>]. Dostupný na WWW: &lt;http://www.ideje.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/image/data/656.jpg&gt;.</a:t>
            </a:r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1383</TotalTime>
  <Words>253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Snímek 1</vt:lpstr>
      <vt:lpstr>Anotace</vt:lpstr>
      <vt:lpstr>Historie</vt:lpstr>
      <vt:lpstr>Základní údaje o Zemi</vt:lpstr>
      <vt:lpstr>Poloha Země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155</cp:revision>
  <dcterms:created xsi:type="dcterms:W3CDTF">2011-03-22T17:13:23Z</dcterms:created>
  <dcterms:modified xsi:type="dcterms:W3CDTF">2012-10-30T16:22:05Z</dcterms:modified>
</cp:coreProperties>
</file>