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60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A0A0A"/>
    <a:srgbClr val="151515"/>
    <a:srgbClr val="0F0F0F"/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48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VY_32_INOVACE_21_03_Z6_Skála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7363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Měsíc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466685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Pohyby, fáze a poloha Měsíce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Měsíc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polohou, fázemi a pohyby Měsíce</a:t>
            </a:r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F0F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Měsíc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844" y="1357298"/>
            <a:ext cx="9715536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dirty="0" smtClean="0">
                <a:ln>
                  <a:solidFill>
                    <a:srgbClr val="FFFF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Měsíc je jedinou přirozenou družicí země</a:t>
            </a:r>
            <a:endParaRPr lang="cs-CZ" sz="2800" b="1" cap="all" dirty="0" smtClean="0">
              <a:ln>
                <a:solidFill>
                  <a:srgbClr val="FFFF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8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1785926"/>
            <a:ext cx="6429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</p:txBody>
      </p:sp>
      <p:pic>
        <p:nvPicPr>
          <p:cNvPr id="5124" name="Picture 4" descr="http://astronomia.zcu.cz/obr/planety/zeme/mesic/faze0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000240"/>
            <a:ext cx="4643470" cy="46434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A0A0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Základní údaje o </a:t>
            </a:r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Měsíci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14414" y="1500174"/>
            <a:ext cx="6072230" cy="1071570"/>
          </a:xfrm>
          <a:prstGeom prst="roundRect">
            <a:avLst/>
          </a:prstGeom>
          <a:solidFill>
            <a:schemeClr val="tx1">
              <a:lumMod val="75000"/>
            </a:schemeClr>
          </a:solidFill>
          <a:ln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bg1"/>
                </a:solidFill>
              </a:rPr>
              <a:t>Střední vzdálenost od Země:</a:t>
            </a:r>
            <a:r>
              <a:rPr lang="cs-CZ" sz="2000" b="1" dirty="0" smtClean="0">
                <a:solidFill>
                  <a:schemeClr val="bg1"/>
                </a:solidFill>
              </a:rPr>
              <a:t> 384 403 km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85852" y="3286124"/>
            <a:ext cx="6000792" cy="1143008"/>
          </a:xfrm>
          <a:prstGeom prst="roundRect">
            <a:avLst/>
          </a:prstGeom>
          <a:solidFill>
            <a:schemeClr val="tx1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bg1"/>
                </a:solidFill>
              </a:rPr>
              <a:t>Roku 1969 přistáli na Měsíci jako první lidé : </a:t>
            </a:r>
          </a:p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Neil</a:t>
            </a:r>
            <a:r>
              <a:rPr lang="cs-CZ" sz="2000" b="1" dirty="0" smtClean="0">
                <a:solidFill>
                  <a:schemeClr val="bg1"/>
                </a:solidFill>
              </a:rPr>
              <a:t> Armstrong a </a:t>
            </a:r>
            <a:r>
              <a:rPr lang="cs-CZ" sz="2000" b="1" dirty="0" err="1" smtClean="0">
                <a:solidFill>
                  <a:schemeClr val="bg1"/>
                </a:solidFill>
              </a:rPr>
              <a:t>Edwin</a:t>
            </a:r>
            <a:r>
              <a:rPr lang="cs-CZ" sz="2000" b="1" dirty="0" smtClean="0">
                <a:solidFill>
                  <a:schemeClr val="bg1"/>
                </a:solidFill>
              </a:rPr>
              <a:t> Aldrin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85852" y="5072074"/>
            <a:ext cx="6072230" cy="1128714"/>
          </a:xfrm>
          <a:prstGeom prst="round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bg1"/>
                </a:solidFill>
              </a:rPr>
              <a:t>Synchronní rotace se Zemí: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Vidíme tedy ze Země jen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tzv. PŘIVRÁCENOU STRANU MĚSÍCE</a:t>
            </a:r>
            <a:endParaRPr lang="cs-CZ" sz="2000" dirty="0" smtClean="0">
              <a:solidFill>
                <a:schemeClr val="bg1"/>
              </a:solidFill>
            </a:endParaRPr>
          </a:p>
        </p:txBody>
      </p:sp>
      <p:pic>
        <p:nvPicPr>
          <p:cNvPr id="4098" name="Picture 2" descr="http://smallwarsjournal.com/sites/default/files/neilarmstro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142984"/>
            <a:ext cx="5429288" cy="5429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A0A0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Fáze Měsíce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pic>
        <p:nvPicPr>
          <p:cNvPr id="3074" name="Picture 2" descr="http://gimeda.cz/mesic/faz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2071678"/>
            <a:ext cx="4552950" cy="46005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034" y="1142984"/>
            <a:ext cx="375416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 – NOV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2 – PŘIBÝVAJÍCÍ SRPEK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3 – PRVNÍ ČTVRT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4 – PŘIBÝVAJÍCÍ MĚSÍC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5 – ÚPLNĚK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6 – UBÝVAJÍCÍ MĚSÍC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7 – POSLEDNÍ ČTVRT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8 – UBÝVAJÍCÍ SRPEK</a:t>
            </a:r>
            <a:endParaRPr lang="cs-CZ" sz="2400" b="1" dirty="0"/>
          </a:p>
        </p:txBody>
      </p:sp>
      <p:pic>
        <p:nvPicPr>
          <p:cNvPr id="3076" name="Picture 4" descr="http://www.aldebaran.cz/animace/Moon_3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0"/>
            <a:ext cx="2000240" cy="2000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bg1">
              <a:lumMod val="95000"/>
              <a:lumOff val="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první stanul na Měsíci?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6072198" y="571480"/>
            <a:ext cx="2928958" cy="1827094"/>
          </a:xfrm>
          <a:prstGeom prst="cloudCallout">
            <a:avLst/>
          </a:prstGeom>
          <a:solidFill>
            <a:srgbClr val="FFFF0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Neil</a:t>
            </a:r>
            <a:r>
              <a:rPr lang="cs-CZ" sz="2400" b="1" dirty="0" smtClean="0">
                <a:solidFill>
                  <a:schemeClr val="bg1"/>
                </a:solidFill>
              </a:rPr>
              <a:t> Armstrong a </a:t>
            </a:r>
            <a:r>
              <a:rPr lang="cs-CZ" sz="2400" b="1" dirty="0" err="1" smtClean="0">
                <a:solidFill>
                  <a:schemeClr val="bg1"/>
                </a:solidFill>
              </a:rPr>
              <a:t>Edwin</a:t>
            </a:r>
            <a:r>
              <a:rPr lang="cs-CZ" sz="2400" b="1" dirty="0" smtClean="0">
                <a:solidFill>
                  <a:schemeClr val="bg1"/>
                </a:solidFill>
              </a:rPr>
              <a:t> Aldrin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FF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fází má Měsíc?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1"/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6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–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</a:t>
            </a:r>
            <a:r>
              <a:rPr lang="cs-CZ" sz="1200" dirty="0" smtClean="0"/>
              <a:t>.10.2012</a:t>
            </a:r>
            <a:r>
              <a:rPr lang="cs-CZ" sz="1200" dirty="0" smtClean="0"/>
              <a:t>]. Dostupný na WWW: &lt;http://astronomia.zcu.cz/obr/planety/zeme/mesic/faze04.jpg&gt;.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</a:t>
            </a:r>
            <a:r>
              <a:rPr lang="cs-CZ" sz="1200" dirty="0" smtClean="0"/>
              <a:t>.10.2012</a:t>
            </a:r>
            <a:r>
              <a:rPr lang="cs-CZ" sz="1200" dirty="0" smtClean="0"/>
              <a:t>]. Dostupný na WWW: </a:t>
            </a:r>
            <a:r>
              <a:rPr lang="cs-CZ" sz="1200" dirty="0" smtClean="0"/>
              <a:t>&lt;</a:t>
            </a:r>
            <a:r>
              <a:rPr lang="cs-CZ" sz="1200" dirty="0" smtClean="0"/>
              <a:t>http://smallwarsjournal.com/sites/default/files/neilarmstrong.jpg&gt;.</a:t>
            </a:r>
          </a:p>
          <a:p>
            <a:pPr marL="0" indent="0">
              <a:buNone/>
            </a:pPr>
            <a:r>
              <a:rPr lang="cs-CZ" sz="2400" dirty="0" smtClean="0"/>
              <a:t>Obr</a:t>
            </a:r>
            <a:r>
              <a:rPr lang="cs-CZ" sz="2400" dirty="0" smtClean="0"/>
              <a:t>. </a:t>
            </a:r>
            <a:r>
              <a:rPr lang="cs-CZ" sz="2400" dirty="0" smtClean="0"/>
              <a:t>3. –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</a:t>
            </a:r>
            <a:r>
              <a:rPr lang="cs-CZ" sz="1200" dirty="0" smtClean="0"/>
              <a:t>.10.2012</a:t>
            </a:r>
            <a:r>
              <a:rPr lang="cs-CZ" sz="1200" dirty="0" smtClean="0"/>
              <a:t>]. Dostupný na WWW: &lt;http://www.</a:t>
            </a:r>
            <a:r>
              <a:rPr lang="cs-CZ" sz="1200" dirty="0" err="1" smtClean="0"/>
              <a:t>aldebaran.cz</a:t>
            </a:r>
            <a:r>
              <a:rPr lang="cs-CZ" sz="1200" dirty="0" smtClean="0"/>
              <a:t>/animace/</a:t>
            </a:r>
            <a:r>
              <a:rPr lang="cs-CZ" sz="1200" dirty="0" err="1" smtClean="0"/>
              <a:t>Moon</a:t>
            </a:r>
            <a:r>
              <a:rPr lang="cs-CZ" sz="1200" dirty="0" smtClean="0"/>
              <a:t>_3.gif&gt;.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Obr.4.-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gimeda</a:t>
            </a:r>
            <a:r>
              <a:rPr lang="cs-CZ" sz="1200" dirty="0" smtClean="0"/>
              <a:t> [online]. [cit. 1.10.2012]. Dostupný na WWW: &lt;http://gimeda.cz/mesic/faze.jpg&gt;.</a:t>
            </a:r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1437</TotalTime>
  <Words>205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Snímek 1</vt:lpstr>
      <vt:lpstr>Anotace</vt:lpstr>
      <vt:lpstr>Měsíc</vt:lpstr>
      <vt:lpstr>Základní údaje o Měsíci</vt:lpstr>
      <vt:lpstr>Fáze Měsíce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163</cp:revision>
  <dcterms:created xsi:type="dcterms:W3CDTF">2011-03-22T17:13:23Z</dcterms:created>
  <dcterms:modified xsi:type="dcterms:W3CDTF">2012-10-25T11:47:21Z</dcterms:modified>
</cp:coreProperties>
</file>