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3"/>
  </p:notesMasterIdLst>
  <p:sldIdLst>
    <p:sldId id="256" r:id="rId2"/>
    <p:sldId id="269" r:id="rId3"/>
    <p:sldId id="257" r:id="rId4"/>
    <p:sldId id="259" r:id="rId5"/>
    <p:sldId id="270" r:id="rId6"/>
    <p:sldId id="271" r:id="rId7"/>
    <p:sldId id="272" r:id="rId8"/>
    <p:sldId id="273" r:id="rId9"/>
    <p:sldId id="274" r:id="rId10"/>
    <p:sldId id="26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0A0A0A"/>
    <a:srgbClr val="151515"/>
    <a:srgbClr val="0F0F0F"/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252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VY_32_INOVACE_21_04_Z6_Skála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44231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Test – Planeta Země a Měsíc</a:t>
            </a: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0471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Otázky a odpovědi z témat Planety Země a Měsíce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Test – Planeta Země a Měsíc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otestuje vědomosti žáků v tématech - Planeta Země a Měsíc</a:t>
            </a:r>
          </a:p>
          <a:p>
            <a:r>
              <a:rPr lang="cs-CZ" dirty="0" smtClean="0"/>
              <a:t>Prezentace je určena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Test – 1. část</a:t>
            </a:r>
            <a:endParaRPr lang="cs-CZ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643050"/>
            <a:ext cx="8215370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 jaký je poloměr země?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071546"/>
            <a:ext cx="8215370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 Jaký tvar nejvíce připomíná země?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214554"/>
            <a:ext cx="9001156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3. Jak se jmenuje nejdelší rovnoběžka?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2786058"/>
            <a:ext cx="8215370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4. Kudy prochází nultý poledník?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3429000"/>
            <a:ext cx="8215370" cy="181588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5. Jaké dva pohyby vykonává země a  jak dlouho trvají?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4500570"/>
            <a:ext cx="8215370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6. Vysvětli pojem – přechodný rok?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5072074"/>
            <a:ext cx="8215370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7. Jak jinak říkáme měsíci?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5643578"/>
            <a:ext cx="8215370" cy="181588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8. Vysvětli pojem – synchronizace otáčení měsíce se zemí?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6" grpId="0"/>
      <p:bldP spid="7" grpId="0"/>
      <p:bldP spid="8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Test – 2. část</a:t>
            </a:r>
            <a:endParaRPr lang="cs-CZ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pic>
        <p:nvPicPr>
          <p:cNvPr id="7" name="Picture 2" descr="http://www.ideje.cz/uploads/image/data/65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071678"/>
            <a:ext cx="7375974" cy="421484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1142984"/>
            <a:ext cx="10124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1.KTERÁ Z TĚCHTO PLANET JE ZEMĚ, Z POZICE OD SLUNCE?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Test – 2. část</a:t>
            </a:r>
            <a:endParaRPr lang="cs-CZ" dirty="0"/>
          </a:p>
        </p:txBody>
      </p:sp>
      <p:pic>
        <p:nvPicPr>
          <p:cNvPr id="4" name="Picture 2" descr="http://smallwarsjournal.com/sites/default/files/neilarmstron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1357298"/>
            <a:ext cx="4929222" cy="492922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5720" y="1643050"/>
            <a:ext cx="3286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 JAKOU SITUACI ZNÁZORŇUJE TENTO OBRÁZEK?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Test – 2. část</a:t>
            </a:r>
            <a:endParaRPr lang="cs-CZ" dirty="0"/>
          </a:p>
        </p:txBody>
      </p:sp>
      <p:pic>
        <p:nvPicPr>
          <p:cNvPr id="4" name="Picture 2" descr="http://gimeda.cz/mesic/faz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1785926"/>
            <a:ext cx="4552950" cy="46005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7158" y="2143116"/>
            <a:ext cx="3786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3. VYPIŠTE DLE OBRÁZKU JEDNOTLIVÉ FÁZE MĚSÍCE.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Odpovědi – 1. část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282" y="1428736"/>
            <a:ext cx="81439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 Jaký tvar nejvíce připomíná země?.......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GEOID</a:t>
            </a:r>
            <a:endParaRPr lang="cs-CZ" b="1" cap="all" dirty="0" smtClean="0">
              <a:ln>
                <a:solidFill>
                  <a:srgbClr val="FFFF00"/>
                </a:solidFill>
              </a:ln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1857364"/>
            <a:ext cx="48654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 jaký je poloměr země?.......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6378 km</a:t>
            </a:r>
            <a:endParaRPr lang="cs-CZ" b="1" cap="all" dirty="0" smtClean="0">
              <a:ln>
                <a:solidFill>
                  <a:srgbClr val="FFFF00"/>
                </a:solidFill>
              </a:ln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2285992"/>
            <a:ext cx="76438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3. Jak se jmenuje nejdelší rovnoběžka?......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rovník</a:t>
            </a:r>
            <a:endParaRPr lang="cs-CZ" b="1" cap="all" dirty="0" smtClean="0">
              <a:ln>
                <a:solidFill>
                  <a:srgbClr val="FFFF00"/>
                </a:solidFill>
              </a:ln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2714620"/>
            <a:ext cx="78064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4. Kudy prochází nultý poledník?.....</a:t>
            </a:r>
            <a:r>
              <a:rPr lang="cs-CZ" b="1" cap="all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greenwichi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 </a:t>
            </a:r>
            <a:r>
              <a:rPr lang="cs-CZ" b="1" cap="all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londýně</a:t>
            </a:r>
            <a:endParaRPr lang="cs-CZ" b="1" cap="all" dirty="0" smtClean="0">
              <a:ln>
                <a:solidFill>
                  <a:srgbClr val="FFFF00"/>
                </a:solidFill>
              </a:ln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20" y="3071810"/>
            <a:ext cx="78581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5. Jaké dva pohyby vykonává země a  jak dlouho trvají?</a:t>
            </a:r>
          </a:p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…..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otáčí se kolem své osy – 23 h 56 min 4,1 s</a:t>
            </a:r>
          </a:p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…..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obíhá kolem slunce – 365, 25 dní</a:t>
            </a:r>
            <a:endParaRPr lang="cs-CZ" b="1" cap="all" dirty="0" smtClean="0">
              <a:ln>
                <a:solidFill>
                  <a:srgbClr val="FFFF00"/>
                </a:solidFill>
              </a:ln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4282" y="4000504"/>
            <a:ext cx="84296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6. Vysvětli pojem – přechodný rok?....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jednou za 4 roky má rok 366 dní</a:t>
            </a:r>
            <a:endParaRPr lang="cs-CZ" b="1" cap="all" dirty="0" smtClean="0">
              <a:ln>
                <a:solidFill>
                  <a:srgbClr val="FFFF00"/>
                </a:solidFill>
              </a:ln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4282" y="4714884"/>
            <a:ext cx="70455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7. Jak jinak říkáme měsíci?....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přirozená družice země</a:t>
            </a:r>
            <a:endParaRPr lang="cs-CZ" b="1" cap="all" dirty="0" smtClean="0">
              <a:ln>
                <a:solidFill>
                  <a:srgbClr val="FFFF00"/>
                </a:solidFill>
              </a:ln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4282" y="5143512"/>
            <a:ext cx="89297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8. Vysvětli pojem – synchronizace otáčení měsíce se zemí?</a:t>
            </a:r>
          </a:p>
          <a:p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…….</a:t>
            </a:r>
            <a:r>
              <a:rPr lang="cs-CZ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měsíc se otáčí kolem své osy stejně jako země a spolu s ní obíhá slunce, proto vidíme stále jen přivrácenou stranu měsíce</a:t>
            </a:r>
            <a:endParaRPr lang="cs-CZ" b="1" cap="all" dirty="0" smtClean="0">
              <a:ln>
                <a:solidFill>
                  <a:srgbClr val="FFFF00"/>
                </a:solidFill>
              </a:ln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Odpovědi – 2. část</a:t>
            </a:r>
            <a:endParaRPr lang="cs-CZ" dirty="0"/>
          </a:p>
        </p:txBody>
      </p:sp>
      <p:pic>
        <p:nvPicPr>
          <p:cNvPr id="4" name="Picture 2" descr="http://www.ideje.cz/uploads/image/data/65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357430"/>
            <a:ext cx="7375974" cy="421484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14348" y="1285860"/>
            <a:ext cx="8286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1.KTERÁ Z TĚCHTO PLANET JE ZEMĚ, Z POZICE OD SLUNCE? ……. 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Třetí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Odpovědi – 2. část</a:t>
            </a:r>
            <a:endParaRPr lang="cs-CZ" dirty="0"/>
          </a:p>
        </p:txBody>
      </p:sp>
      <p:pic>
        <p:nvPicPr>
          <p:cNvPr id="4" name="Picture 2" descr="http://smallwarsjournal.com/sites/default/files/neilarmstron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1357298"/>
            <a:ext cx="4929222" cy="49292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2071678"/>
            <a:ext cx="307180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 JAKOU SITUACI ZNÁZORŇUJE TENTO OBRÁZEK?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……. 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Když v roce 1969 stanuli na Měsíci – 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NEIL ARMSTRONG A EDWIN ALDRIN</a:t>
            </a:r>
            <a:endParaRPr lang="cs-CZ" sz="24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Odpovědi – 2. část</a:t>
            </a:r>
            <a:endParaRPr lang="cs-CZ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pic>
        <p:nvPicPr>
          <p:cNvPr id="3074" name="Picture 2" descr="http://gimeda.cz/mesic/faz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91050" y="1928802"/>
            <a:ext cx="4552950" cy="46005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034" y="1785927"/>
            <a:ext cx="378621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</a:rPr>
              <a:t>1 – NOV</a:t>
            </a:r>
          </a:p>
          <a:p>
            <a:endParaRPr lang="cs-CZ" sz="2000" b="1" dirty="0" smtClean="0">
              <a:solidFill>
                <a:srgbClr val="FF0066"/>
              </a:solidFill>
            </a:endParaRPr>
          </a:p>
          <a:p>
            <a:r>
              <a:rPr lang="cs-CZ" sz="2000" b="1" dirty="0" smtClean="0">
                <a:solidFill>
                  <a:srgbClr val="FF0066"/>
                </a:solidFill>
              </a:rPr>
              <a:t>2 – PŘIBÝVAJÍCÍ SRPEK</a:t>
            </a:r>
          </a:p>
          <a:p>
            <a:endParaRPr lang="cs-CZ" sz="2000" b="1" dirty="0" smtClean="0">
              <a:solidFill>
                <a:srgbClr val="FF0066"/>
              </a:solidFill>
            </a:endParaRPr>
          </a:p>
          <a:p>
            <a:r>
              <a:rPr lang="cs-CZ" sz="2000" b="1" dirty="0" smtClean="0">
                <a:solidFill>
                  <a:srgbClr val="FF0066"/>
                </a:solidFill>
              </a:rPr>
              <a:t>3 – PRVNÍ ČTVRT</a:t>
            </a:r>
          </a:p>
          <a:p>
            <a:endParaRPr lang="cs-CZ" sz="2000" b="1" dirty="0" smtClean="0">
              <a:solidFill>
                <a:srgbClr val="FF0066"/>
              </a:solidFill>
            </a:endParaRPr>
          </a:p>
          <a:p>
            <a:r>
              <a:rPr lang="cs-CZ" sz="2000" b="1" dirty="0" smtClean="0">
                <a:solidFill>
                  <a:srgbClr val="FF0066"/>
                </a:solidFill>
              </a:rPr>
              <a:t>4 – PŘIBÝVAJÍCÍ MĚSÍC</a:t>
            </a:r>
          </a:p>
          <a:p>
            <a:endParaRPr lang="cs-CZ" sz="2000" b="1" dirty="0" smtClean="0">
              <a:solidFill>
                <a:srgbClr val="FF0066"/>
              </a:solidFill>
            </a:endParaRPr>
          </a:p>
          <a:p>
            <a:r>
              <a:rPr lang="cs-CZ" sz="2000" b="1" dirty="0" smtClean="0">
                <a:solidFill>
                  <a:srgbClr val="FF0066"/>
                </a:solidFill>
              </a:rPr>
              <a:t>5 – ÚPLNĚK</a:t>
            </a:r>
          </a:p>
          <a:p>
            <a:endParaRPr lang="cs-CZ" sz="2000" b="1" dirty="0" smtClean="0">
              <a:solidFill>
                <a:srgbClr val="FF0066"/>
              </a:solidFill>
            </a:endParaRPr>
          </a:p>
          <a:p>
            <a:r>
              <a:rPr lang="cs-CZ" sz="2000" b="1" dirty="0" smtClean="0">
                <a:solidFill>
                  <a:srgbClr val="FF0066"/>
                </a:solidFill>
              </a:rPr>
              <a:t>6 – UBÝVAJÍCÍ MĚSÍC</a:t>
            </a:r>
          </a:p>
          <a:p>
            <a:endParaRPr lang="cs-CZ" sz="2000" b="1" dirty="0" smtClean="0">
              <a:solidFill>
                <a:srgbClr val="FF0066"/>
              </a:solidFill>
            </a:endParaRPr>
          </a:p>
          <a:p>
            <a:r>
              <a:rPr lang="cs-CZ" sz="2000" b="1" dirty="0" smtClean="0">
                <a:solidFill>
                  <a:srgbClr val="FF0066"/>
                </a:solidFill>
              </a:rPr>
              <a:t>7 – POSLEDNÍ ČTVRT</a:t>
            </a:r>
          </a:p>
          <a:p>
            <a:endParaRPr lang="cs-CZ" sz="2000" b="1" dirty="0" smtClean="0">
              <a:solidFill>
                <a:srgbClr val="FF0066"/>
              </a:solidFill>
            </a:endParaRPr>
          </a:p>
          <a:p>
            <a:r>
              <a:rPr lang="cs-CZ" sz="2000" b="1" dirty="0" smtClean="0">
                <a:solidFill>
                  <a:srgbClr val="FF0066"/>
                </a:solidFill>
              </a:rPr>
              <a:t>8 – UBÝVAJÍCÍ SRPEK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2910" y="1071546"/>
            <a:ext cx="6786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3. VYPIŠTE DLE OBRÁZKU JEDNOTLIVÉ FÁZE MĚSÍCE…….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Obr. 1., 4. –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25.10.2012</a:t>
            </a:r>
            <a:r>
              <a:rPr lang="cs-CZ" sz="1200" dirty="0" smtClean="0"/>
              <a:t>]. Dostupný na WWW: &lt;http://www.ideje.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/image/data/656.jpg&gt;.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Obr.2., 5.-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25.10.2012</a:t>
            </a:r>
            <a:r>
              <a:rPr lang="cs-CZ" sz="1200" dirty="0" smtClean="0"/>
              <a:t>]. Dostupný na WWW: &lt;http://smallwarsjournal.com/sites/default/files/neilarmstrong.jpg&gt;.</a:t>
            </a:r>
          </a:p>
          <a:p>
            <a:pPr marL="0" indent="0">
              <a:buNone/>
            </a:pPr>
            <a:r>
              <a:rPr lang="cs-CZ" sz="2400" dirty="0" smtClean="0"/>
              <a:t>Obr. 3., 6. –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gimeda</a:t>
            </a:r>
            <a:r>
              <a:rPr lang="cs-CZ" sz="1200" dirty="0" smtClean="0"/>
              <a:t> [online]. [cit. </a:t>
            </a:r>
            <a:r>
              <a:rPr lang="cs-CZ" sz="1200" smtClean="0"/>
              <a:t>25.10.2012</a:t>
            </a:r>
            <a:r>
              <a:rPr lang="cs-CZ" sz="1200" dirty="0" smtClean="0"/>
              <a:t>]. Dostupný na WWW: &lt;http://gimeda.cz/mesic/faze.jpg&gt;.</a:t>
            </a:r>
            <a:endParaRPr lang="pl-PL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1498</TotalTime>
  <Words>453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Snímek 1</vt:lpstr>
      <vt:lpstr>Anotace</vt:lpstr>
      <vt:lpstr>Test – 1. část</vt:lpstr>
      <vt:lpstr>Test – 2. část</vt:lpstr>
      <vt:lpstr>Test – 2. část</vt:lpstr>
      <vt:lpstr>Test – 2. část</vt:lpstr>
      <vt:lpstr>Odpovědi – 1. část</vt:lpstr>
      <vt:lpstr>Odpovědi – 2. část</vt:lpstr>
      <vt:lpstr>Odpovědi – 2. část</vt:lpstr>
      <vt:lpstr>Odpovědi – 2. část</vt:lpstr>
      <vt:lpstr>Snímek 11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175</cp:revision>
  <dcterms:created xsi:type="dcterms:W3CDTF">2011-03-22T17:13:23Z</dcterms:created>
  <dcterms:modified xsi:type="dcterms:W3CDTF">2012-10-30T16:24:50Z</dcterms:modified>
</cp:coreProperties>
</file>