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sldIdLst>
    <p:sldId id="256" r:id="rId2"/>
    <p:sldId id="269" r:id="rId3"/>
    <p:sldId id="257" r:id="rId4"/>
    <p:sldId id="259" r:id="rId5"/>
    <p:sldId id="270" r:id="rId6"/>
    <p:sldId id="27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  <a:srgbClr val="66FF33"/>
    <a:srgbClr val="0A0A0A"/>
    <a:srgbClr val="151515"/>
    <a:srgbClr val="0F0F0F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25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25.11.2012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786742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21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VY_32_INOVACE_21_05_Z6_Skála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170912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TÉMA: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Mapa</a:t>
            </a:r>
          </a:p>
          <a:p>
            <a:pPr lvl="0"/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762099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Základní informace o mapách, jejich vznik a práce s nimi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Mapa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mapou, jejím vznikem a práci s ní</a:t>
            </a:r>
          </a:p>
          <a:p>
            <a:r>
              <a:rPr lang="cs-CZ" dirty="0" smtClean="0"/>
              <a:t>Prezentace je určena pro interaktivní tabuli</a:t>
            </a:r>
          </a:p>
          <a:p>
            <a:r>
              <a:rPr lang="cs-CZ" dirty="0" smtClean="0"/>
              <a:t>Práce je pro žáky 6. třídy</a:t>
            </a:r>
          </a:p>
          <a:p>
            <a:r>
              <a:rPr lang="cs-CZ" dirty="0" smtClean="0"/>
              <a:t>Své vědomosti si žáci mohou ověřit v závěrečných otázkách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solidFill>
                    <a:srgbClr val="FFFF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Mapa</a:t>
            </a:r>
            <a:endParaRPr lang="cs-CZ" dirty="0">
              <a:ln w="31550" cmpd="sng">
                <a:solidFill>
                  <a:srgbClr val="FFFF00"/>
                </a:solidFill>
                <a:prstDash val="solid"/>
              </a:ln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8596" y="1285860"/>
            <a:ext cx="8215370" cy="954107"/>
          </a:xfrm>
          <a:prstGeom prst="rect">
            <a:avLst/>
          </a:prstGeom>
          <a:solidFill>
            <a:srgbClr val="FF0066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cap="all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Mapa – je to  zmenšený obraz povrchu        planety Země</a:t>
            </a:r>
            <a:r>
              <a:rPr lang="cs-CZ" sz="2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  </a:t>
            </a:r>
            <a:endParaRPr lang="cs-CZ" sz="2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9218" name="Picture 2" descr="http://files.regionalistiostrava.cz/200000290-84e0285d76/_vyr_21099999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2357430"/>
            <a:ext cx="7143800" cy="435771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solidFill>
                    <a:srgbClr val="FFFF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Mapa </a:t>
            </a:r>
            <a:endParaRPr lang="cs-CZ" dirty="0">
              <a:ln w="31550" cmpd="sng">
                <a:solidFill>
                  <a:srgbClr val="FFFF00"/>
                </a:solidFill>
                <a:prstDash val="solid"/>
              </a:ln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1142984"/>
            <a:ext cx="10124288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Mapa se skládá z několika částí: 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- NÁZEV MAPY</a:t>
            </a:r>
          </a:p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                                                  - MAPOVÉ POLE</a:t>
            </a:r>
          </a:p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                                                  - LEGENDA</a:t>
            </a:r>
          </a:p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                                                  - MĚŘÍTKO</a:t>
            </a:r>
          </a:p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                                                  - VRSTEVNICE</a:t>
            </a:r>
          </a:p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                                                  - POPISKY</a:t>
            </a:r>
            <a:endParaRPr lang="cs-CZ" sz="2400" dirty="0"/>
          </a:p>
        </p:txBody>
      </p:sp>
      <p:pic>
        <p:nvPicPr>
          <p:cNvPr id="8194" name="Picture 2" descr="http://www.infoglobe.cz/res/data/059/006830_05_03720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071678"/>
            <a:ext cx="4762500" cy="3152775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3357554" y="1928802"/>
            <a:ext cx="857256" cy="2857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6200000" flipH="1">
            <a:off x="1000100" y="1714488"/>
            <a:ext cx="1714512" cy="15716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42844" y="4643446"/>
            <a:ext cx="857256" cy="2857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3571868" y="2357430"/>
            <a:ext cx="866780" cy="3476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0800000">
            <a:off x="1285852" y="5000636"/>
            <a:ext cx="1071570" cy="714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8196" name="Picture 4" descr="http://www.armystudyguide.com/images2/a01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3500438"/>
            <a:ext cx="3695700" cy="32194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31550" cmpd="sng">
                  <a:solidFill>
                    <a:srgbClr val="FFFF0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Dělení map map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1643050"/>
            <a:ext cx="8429684" cy="954107"/>
          </a:xfrm>
          <a:prstGeom prst="rect">
            <a:avLst/>
          </a:prstGeom>
          <a:solidFill>
            <a:srgbClr val="FF0066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- Většina map vzniká na základě leteckých nebo družicových snímků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2643182"/>
            <a:ext cx="8429684" cy="95410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rgbClr val="FF006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- Můžeme je dělit z mnoha hledisek- obsah, měřítko, účel použití…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3643314"/>
            <a:ext cx="8429684" cy="1384995"/>
          </a:xfrm>
          <a:prstGeom prst="rect">
            <a:avLst/>
          </a:prstGeom>
          <a:solidFill>
            <a:srgbClr val="66FF33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514350" indent="-514350" algn="ctr">
              <a:buAutoNum type="arabicPeriod"/>
            </a:pPr>
            <a:r>
              <a:rPr lang="cs-CZ" sz="2800" dirty="0" smtClean="0"/>
              <a:t>Podle obsahu: TOPOGRAFICKÉ (MÍSTOPISNÉ)</a:t>
            </a:r>
            <a:endParaRPr lang="cs-CZ" sz="2800" dirty="0"/>
          </a:p>
          <a:p>
            <a:pPr marL="514350" indent="-514350"/>
            <a:r>
              <a:rPr lang="cs-CZ" sz="2800" dirty="0" smtClean="0"/>
              <a:t>                              OBECNĚ ZEMĚPISNÉ</a:t>
            </a:r>
          </a:p>
          <a:p>
            <a:pPr marL="514350" indent="-514350"/>
            <a:r>
              <a:rPr lang="cs-CZ" sz="2800" dirty="0" smtClean="0"/>
              <a:t>                              TÉMATICKÉ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5720" y="5072074"/>
            <a:ext cx="8429684" cy="1384995"/>
          </a:xfrm>
          <a:prstGeom prst="rect">
            <a:avLst/>
          </a:prstGeom>
          <a:solidFill>
            <a:schemeClr val="tx2">
              <a:lumMod val="25000"/>
            </a:schemeClr>
          </a:solidFill>
          <a:ln>
            <a:solidFill>
              <a:srgbClr val="FF0066"/>
            </a:solidFill>
          </a:ln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2.  Podle měřítka: VELKÝCH MĚŘÍTEK(1:10000-          		                                              1:25000)</a:t>
            </a:r>
            <a:endParaRPr lang="cs-CZ" sz="2800" dirty="0"/>
          </a:p>
          <a:p>
            <a:pPr marL="514350" indent="-514350"/>
            <a:r>
              <a:rPr lang="cs-CZ" sz="2800" dirty="0" smtClean="0"/>
              <a:t>                              MALÝCH MĚŘÍTEK(&lt;1:1000000)         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5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Otázky a úkoly</a:t>
            </a:r>
            <a:endParaRPr lang="cs-CZ" b="1" spc="300" dirty="0">
              <a:ln w="1143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642910" y="2214554"/>
            <a:ext cx="6500858" cy="1500198"/>
          </a:xfrm>
          <a:prstGeom prst="flowChartPunchedTape">
            <a:avLst/>
          </a:prstGeom>
          <a:solidFill>
            <a:schemeClr val="tx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Co znázorňuje výškopis v mapách?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6072198" y="571480"/>
            <a:ext cx="2928958" cy="1827094"/>
          </a:xfrm>
          <a:prstGeom prst="cloudCallout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Vrstevnice</a:t>
            </a: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Kolik měří rovná cesta, když má v mapě 1 cm a měřítko mapy je 1:50000?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tx2">
              <a:lumMod val="25000"/>
            </a:schemeClr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500 m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 </a:t>
            </a:r>
            <a:r>
              <a:rPr lang="cs-CZ" sz="1200" dirty="0" smtClean="0"/>
              <a:t>JEŘÁBEK, Milan; ANDĚL, Jiří; PEŠTOVÁ, Jana. </a:t>
            </a:r>
            <a:r>
              <a:rPr lang="cs-CZ" sz="1200" i="1" dirty="0" smtClean="0"/>
              <a:t>Zeměpis 6 učebnice pro základní školy a víceletá gymnázia</a:t>
            </a:r>
            <a:r>
              <a:rPr lang="cs-CZ" sz="1200" dirty="0" smtClean="0"/>
              <a:t>. Plzeň: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2006, ISBN 80-7238-486-4.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pl-PL" sz="2400" dirty="0" smtClean="0"/>
              <a:t>Obr. 1.-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19.11.2012]. Dostupný na WWW: http://files.regionalistiostrava.cz/200000290-84e0285d76/_vyr_210999999.JPG</a:t>
            </a:r>
          </a:p>
          <a:p>
            <a:pPr marL="0" indent="0">
              <a:buNone/>
            </a:pPr>
            <a:r>
              <a:rPr lang="cs-CZ" sz="2400" dirty="0" smtClean="0"/>
              <a:t>Obr. 2. –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22.11.2012]. Dostupný na WWW: http://www.</a:t>
            </a:r>
            <a:r>
              <a:rPr lang="cs-CZ" sz="1200" dirty="0" err="1" smtClean="0"/>
              <a:t>infoglobe.cz</a:t>
            </a:r>
            <a:r>
              <a:rPr lang="cs-CZ" sz="1200" dirty="0" smtClean="0"/>
              <a:t>/res/data/059/006830_05_037207.jpg</a:t>
            </a:r>
          </a:p>
          <a:p>
            <a:pPr marL="0" indent="0">
              <a:buNone/>
            </a:pPr>
            <a:r>
              <a:rPr lang="pl-PL" sz="2400" dirty="0" smtClean="0"/>
              <a:t>Obr. 3.-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22.11.2012]. Dostupný na WWW: http://www.</a:t>
            </a:r>
            <a:r>
              <a:rPr lang="cs-CZ" sz="1200" dirty="0" err="1" smtClean="0"/>
              <a:t>armystudyguide.com</a:t>
            </a:r>
            <a:r>
              <a:rPr lang="cs-CZ" sz="1200" dirty="0" smtClean="0"/>
              <a:t>/images2/a0132.jpg</a:t>
            </a:r>
          </a:p>
          <a:p>
            <a:pPr marL="0" indent="0">
              <a:buNone/>
            </a:pPr>
            <a:endParaRPr lang="pl-PL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1579</TotalTime>
  <Words>229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Snímek 1</vt:lpstr>
      <vt:lpstr>Anotace</vt:lpstr>
      <vt:lpstr>Mapa</vt:lpstr>
      <vt:lpstr>Mapa </vt:lpstr>
      <vt:lpstr>Dělení map map</vt:lpstr>
      <vt:lpstr>Otázky a úkoly</vt:lpstr>
      <vt:lpstr>Snímek 7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188</cp:revision>
  <dcterms:created xsi:type="dcterms:W3CDTF">2011-03-22T17:13:23Z</dcterms:created>
  <dcterms:modified xsi:type="dcterms:W3CDTF">2012-11-25T09:23:04Z</dcterms:modified>
</cp:coreProperties>
</file>