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2"/>
  </p:notesMasterIdLst>
  <p:sldIdLst>
    <p:sldId id="256" r:id="rId2"/>
    <p:sldId id="269" r:id="rId3"/>
    <p:sldId id="257" r:id="rId4"/>
    <p:sldId id="259" r:id="rId5"/>
    <p:sldId id="270" r:id="rId6"/>
    <p:sldId id="272" r:id="rId7"/>
    <p:sldId id="273" r:id="rId8"/>
    <p:sldId id="274" r:id="rId9"/>
    <p:sldId id="271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66"/>
    <a:srgbClr val="66FF33"/>
    <a:srgbClr val="0A0A0A"/>
    <a:srgbClr val="151515"/>
    <a:srgbClr val="0F0F0F"/>
    <a:srgbClr val="FFFF66"/>
    <a:srgbClr val="996E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12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786742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21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VY_32_INOVACE_21_06_Z6_Skála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29770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TÉMA: </a:t>
            </a:r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r>
              <a:rPr lang="cs-CZ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 čem šlapeme</a:t>
            </a:r>
            <a:endParaRPr lang="cs-CZ" sz="20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lvl="0"/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Zemské těleso a jeho části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 čem šlapeme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</a:t>
            </a:r>
            <a:r>
              <a:rPr lang="cs-CZ" dirty="0" smtClean="0"/>
              <a:t>se zemským tělesem a jeho částmi</a:t>
            </a:r>
            <a:endParaRPr lang="cs-CZ" dirty="0" smtClean="0"/>
          </a:p>
          <a:p>
            <a:r>
              <a:rPr lang="cs-CZ" dirty="0" smtClean="0"/>
              <a:t>Prezentace je určena pro interaktivní tabuli</a:t>
            </a:r>
          </a:p>
          <a:p>
            <a:r>
              <a:rPr lang="cs-CZ" dirty="0" smtClean="0"/>
              <a:t>Práce je pro žáky 6. třídy</a:t>
            </a:r>
          </a:p>
          <a:p>
            <a:r>
              <a:rPr lang="cs-CZ" dirty="0" smtClean="0"/>
              <a:t>Své vědomosti si žáci mohou ověřit v závěrečných otázkách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Zemské těleso</a:t>
            </a:r>
            <a:endParaRPr lang="cs-CZ" dirty="0">
              <a:ln w="3155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-214346" y="1285860"/>
            <a:ext cx="9715568" cy="16312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36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Zemské těleso je tvořeno:</a:t>
            </a:r>
            <a:endParaRPr lang="cs-CZ" sz="3600" b="1" i="1" cap="all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cs-CZ" sz="32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sz="32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                                          </a:t>
            </a:r>
            <a:endParaRPr lang="cs-CZ" sz="3200" b="1" i="1" cap="all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cs-CZ" sz="32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sz="32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                                             </a:t>
            </a:r>
            <a:endParaRPr lang="cs-CZ" sz="3200" b="1" i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122" name="Picture 2" descr="http://fyzweb.cz/clanky/img/00112/zemske-jad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3286124"/>
            <a:ext cx="3258270" cy="3143272"/>
          </a:xfrm>
          <a:prstGeom prst="rect">
            <a:avLst/>
          </a:prstGeom>
          <a:noFill/>
        </p:spPr>
      </p:pic>
      <p:cxnSp>
        <p:nvCxnSpPr>
          <p:cNvPr id="7" name="Přímá spojovací šipka 6"/>
          <p:cNvCxnSpPr/>
          <p:nvPr/>
        </p:nvCxnSpPr>
        <p:spPr>
          <a:xfrm>
            <a:off x="2071670" y="3786190"/>
            <a:ext cx="1000132" cy="4286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10800000" flipV="1">
            <a:off x="4786314" y="3714752"/>
            <a:ext cx="1571636" cy="5715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071670" y="4714884"/>
            <a:ext cx="1928826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500034" y="3143248"/>
            <a:ext cx="20717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i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kůrou</a:t>
            </a:r>
            <a:endParaRPr lang="cs-CZ" sz="3200" dirty="0"/>
          </a:p>
        </p:txBody>
      </p:sp>
      <p:sp>
        <p:nvSpPr>
          <p:cNvPr id="13" name="Obdélník 12"/>
          <p:cNvSpPr/>
          <p:nvPr/>
        </p:nvSpPr>
        <p:spPr>
          <a:xfrm>
            <a:off x="6357950" y="3286124"/>
            <a:ext cx="22589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sz="3200" b="1" i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Pláštěm</a:t>
            </a:r>
            <a:endParaRPr lang="cs-CZ" sz="3200" dirty="0"/>
          </a:p>
        </p:txBody>
      </p:sp>
      <p:sp>
        <p:nvSpPr>
          <p:cNvPr id="15" name="Obdélník 14"/>
          <p:cNvSpPr/>
          <p:nvPr/>
        </p:nvSpPr>
        <p:spPr>
          <a:xfrm>
            <a:off x="500034" y="5429264"/>
            <a:ext cx="19175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i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jádrem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Zemské těleso</a:t>
            </a:r>
            <a:endParaRPr lang="cs-CZ" dirty="0">
              <a:ln w="31550" cmpd="sng">
                <a:solidFill>
                  <a:srgbClr val="FFFF00"/>
                </a:solidFill>
                <a:prstDash val="solid"/>
              </a:ln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1142984"/>
            <a:ext cx="9144000" cy="1384995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Jednotlivé části jsou ještě rozděleny a mají  i odlišné složení a skupenství, v mnohém vnitřní stavba Země připomíná stavbu vajíčka</a:t>
            </a:r>
            <a:endParaRPr lang="cs-CZ" sz="2400" dirty="0"/>
          </a:p>
        </p:txBody>
      </p:sp>
      <p:pic>
        <p:nvPicPr>
          <p:cNvPr id="4098" name="Picture 2" descr="http://zs5vajgar.wu.cz/Prirodopis/Stavba_Zem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643182"/>
            <a:ext cx="5286412" cy="40377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ln w="3155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Zemská kůra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5720" y="1643050"/>
            <a:ext cx="8072494" cy="584775"/>
          </a:xfrm>
          <a:prstGeom prst="rect">
            <a:avLst/>
          </a:prstGeom>
          <a:solidFill>
            <a:srgbClr val="FF0066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- </a:t>
            </a:r>
            <a:r>
              <a:rPr lang="cs-CZ" sz="3200" dirty="0" smtClean="0"/>
              <a:t>Zemská kůra je svrchním obalem Země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2500306"/>
            <a:ext cx="8072494" cy="107721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- </a:t>
            </a:r>
            <a:r>
              <a:rPr lang="cs-CZ" sz="3200" b="1" i="1" dirty="0" smtClean="0">
                <a:solidFill>
                  <a:srgbClr val="FF0066"/>
                </a:solidFill>
              </a:rPr>
              <a:t>Oceánská kůra</a:t>
            </a:r>
            <a:r>
              <a:rPr lang="cs-CZ" sz="3200" dirty="0" smtClean="0"/>
              <a:t> je tenčí a dosahuje tloušťky asi 6 km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5720" y="3786190"/>
            <a:ext cx="8072494" cy="1077218"/>
          </a:xfrm>
          <a:prstGeom prst="rect">
            <a:avLst/>
          </a:prstGeom>
          <a:solidFill>
            <a:srgbClr val="66FF33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cs-CZ" sz="3200" dirty="0" smtClean="0"/>
              <a:t>-</a:t>
            </a:r>
            <a:r>
              <a:rPr lang="cs-CZ" sz="3200" b="1" i="1" dirty="0" smtClean="0">
                <a:solidFill>
                  <a:srgbClr val="FF0066"/>
                </a:solidFill>
              </a:rPr>
              <a:t>Pevninská kůra</a:t>
            </a:r>
            <a:r>
              <a:rPr lang="cs-CZ" sz="3200" dirty="0" smtClean="0"/>
              <a:t> je silnější a má tloušťku od 40 – 100 km</a:t>
            </a:r>
            <a:endParaRPr lang="cs-CZ" sz="32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285720" y="5072074"/>
            <a:ext cx="8143932" cy="156966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cs-CZ" sz="3200" dirty="0" smtClean="0"/>
              <a:t>- Zemská kůra je tvořena horninami, které jsou podobné horninám na povrchu Země</a:t>
            </a:r>
            <a:r>
              <a:rPr lang="cs-CZ" sz="2800" dirty="0" smtClean="0"/>
              <a:t>                            </a:t>
            </a: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>
                <a:ln w="3155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Zemský plášť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1643050"/>
            <a:ext cx="8072494" cy="584775"/>
          </a:xfrm>
          <a:prstGeom prst="rect">
            <a:avLst/>
          </a:prstGeom>
          <a:solidFill>
            <a:srgbClr val="FF0066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- </a:t>
            </a:r>
            <a:r>
              <a:rPr lang="cs-CZ" sz="3200" dirty="0" smtClean="0"/>
              <a:t>Zemská plášť se skládá ze dvou částí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5720" y="2500306"/>
            <a:ext cx="8072494" cy="107721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- </a:t>
            </a:r>
            <a:r>
              <a:rPr lang="cs-CZ" sz="3200" b="1" i="1" dirty="0" smtClean="0">
                <a:solidFill>
                  <a:srgbClr val="FF0066"/>
                </a:solidFill>
              </a:rPr>
              <a:t>Vrchní část</a:t>
            </a:r>
            <a:r>
              <a:rPr lang="cs-CZ" sz="3200" dirty="0" smtClean="0"/>
              <a:t> je tuhá podobně jako zemská kůra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5720" y="3786190"/>
            <a:ext cx="8072494" cy="1569660"/>
          </a:xfrm>
          <a:prstGeom prst="rect">
            <a:avLst/>
          </a:prstGeom>
          <a:solidFill>
            <a:srgbClr val="66FF33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cs-CZ" sz="3200" dirty="0" smtClean="0"/>
              <a:t>-</a:t>
            </a:r>
            <a:r>
              <a:rPr lang="cs-CZ" sz="3200" b="1" i="1" dirty="0" smtClean="0">
                <a:solidFill>
                  <a:srgbClr val="FF0066"/>
                </a:solidFill>
              </a:rPr>
              <a:t>Spodní část </a:t>
            </a:r>
            <a:r>
              <a:rPr lang="cs-CZ" sz="3200" dirty="0" smtClean="0"/>
              <a:t>je polotekutá, což je </a:t>
            </a:r>
            <a:r>
              <a:rPr lang="cs-CZ" sz="3200" dirty="0" smtClean="0"/>
              <a:t>z</a:t>
            </a:r>
            <a:r>
              <a:rPr lang="cs-CZ" sz="3200" dirty="0" smtClean="0"/>
              <a:t>působeno velkým a dlouhotrvajícím tlakem hornin v nadloží</a:t>
            </a:r>
            <a:endParaRPr lang="cs-CZ" sz="32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285720" y="5572140"/>
            <a:ext cx="8143932" cy="107721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cs-CZ" sz="3200" dirty="0" smtClean="0"/>
              <a:t>- Zemská kůra a vrchní plášť vytvářejí pevný obal Země - </a:t>
            </a:r>
            <a:r>
              <a:rPr lang="cs-CZ" sz="3200" dirty="0" smtClean="0">
                <a:solidFill>
                  <a:srgbClr val="FF0066"/>
                </a:solidFill>
              </a:rPr>
              <a:t>LITOSFÉRU</a:t>
            </a:r>
            <a:endParaRPr lang="cs-CZ" sz="2800" dirty="0" smtClean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</a:t>
            </a:r>
            <a:r>
              <a:rPr lang="cs-CZ" b="1" dirty="0" smtClean="0">
                <a:ln w="3155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ITOSFÉRA</a:t>
            </a:r>
            <a:endParaRPr lang="cs-CZ" dirty="0">
              <a:ln w="31550" cmpd="sng">
                <a:solidFill>
                  <a:srgbClr val="FFFF00"/>
                </a:solidFill>
                <a:prstDash val="solid"/>
              </a:ln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5720" y="1142984"/>
            <a:ext cx="8572528" cy="954107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- Tato pevná část je popraskaná, jednotlivým částem     říkáme </a:t>
            </a:r>
            <a:r>
              <a:rPr lang="cs-CZ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LITOSFÉRICKÉ DESKY</a:t>
            </a:r>
            <a:endParaRPr lang="cs-CZ" sz="2400" b="1" i="1" dirty="0"/>
          </a:p>
        </p:txBody>
      </p:sp>
      <p:pic>
        <p:nvPicPr>
          <p:cNvPr id="21506" name="Picture 2" descr="http://www.ig.cas.cz/userdata/pictures/geopark/postery/Zeme-o0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571744"/>
            <a:ext cx="7181799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>
                <a:ln w="3155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Zemské jádro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1643050"/>
            <a:ext cx="8072494" cy="584775"/>
          </a:xfrm>
          <a:prstGeom prst="rect">
            <a:avLst/>
          </a:prstGeom>
          <a:solidFill>
            <a:srgbClr val="FF0066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- </a:t>
            </a:r>
            <a:r>
              <a:rPr lang="cs-CZ" sz="3200" dirty="0" smtClean="0"/>
              <a:t>Zemské jádro se skládá ze dvou částí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5720" y="2571744"/>
            <a:ext cx="8072494" cy="107721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- </a:t>
            </a:r>
            <a:r>
              <a:rPr lang="cs-CZ" sz="3200" b="1" i="1" dirty="0" smtClean="0">
                <a:solidFill>
                  <a:srgbClr val="FF0066"/>
                </a:solidFill>
              </a:rPr>
              <a:t>Vnější část</a:t>
            </a:r>
            <a:r>
              <a:rPr lang="cs-CZ" sz="3200" dirty="0" smtClean="0"/>
              <a:t> je polotekutá stejně jako spodní část zemského pláště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5720" y="4071942"/>
            <a:ext cx="8072494" cy="1077218"/>
          </a:xfrm>
          <a:prstGeom prst="rect">
            <a:avLst/>
          </a:prstGeom>
          <a:solidFill>
            <a:srgbClr val="66FF33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cs-CZ" sz="3200" dirty="0" smtClean="0"/>
              <a:t>-</a:t>
            </a:r>
            <a:r>
              <a:rPr lang="cs-CZ" sz="3200" b="1" i="1" dirty="0" smtClean="0">
                <a:solidFill>
                  <a:srgbClr val="FF0066"/>
                </a:solidFill>
              </a:rPr>
              <a:t>Vnitřní jádro </a:t>
            </a:r>
            <a:r>
              <a:rPr lang="cs-CZ" sz="3200" dirty="0" smtClean="0"/>
              <a:t>je tuhé a velmi těžké, neboť je tvořeno převážně z kovů</a:t>
            </a:r>
            <a:endParaRPr lang="cs-CZ" sz="32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285720" y="5572140"/>
            <a:ext cx="8143932" cy="107721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cs-CZ" sz="3200" dirty="0" smtClean="0"/>
              <a:t>- Zemská jádro je velice žhavé a má velikou hustotu</a:t>
            </a:r>
            <a:endParaRPr lang="cs-CZ" sz="2800" dirty="0" smtClean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spc="300" dirty="0" smtClean="0">
                <a:ln w="11430" cmpd="sng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Otázky a úkoly</a:t>
            </a:r>
            <a:endParaRPr lang="cs-CZ" b="1" spc="300" dirty="0">
              <a:ln w="11430" cmpd="sng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642910" y="2214554"/>
            <a:ext cx="6500858" cy="1500198"/>
          </a:xfrm>
          <a:prstGeom prst="flowChartPunchedTape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jakých částí se skládá zemské těleso?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6072198" y="571480"/>
            <a:ext cx="2928958" cy="1827094"/>
          </a:xfrm>
          <a:prstGeom prst="cloudCallout">
            <a:avLst/>
          </a:prstGeom>
          <a:solidFill>
            <a:srgbClr val="FF0066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Kůra, plášť a jádro</a:t>
            </a:r>
            <a:endParaRPr lang="cs-CZ" sz="2400" b="1" dirty="0" smtClean="0">
              <a:solidFill>
                <a:schemeClr val="bg1"/>
              </a:solidFill>
            </a:endParaRPr>
          </a:p>
        </p:txBody>
      </p:sp>
      <p:sp>
        <p:nvSpPr>
          <p:cNvPr id="10" name="Vývojový diagram: děrná páska 9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rgbClr val="FF0066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tvoří zemská kůra a vrchní plášť?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bláček 10"/>
          <p:cNvSpPr/>
          <p:nvPr/>
        </p:nvSpPr>
        <p:spPr>
          <a:xfrm>
            <a:off x="5857884" y="3500438"/>
            <a:ext cx="2928958" cy="1541342"/>
          </a:xfrm>
          <a:prstGeom prst="cloudCallout">
            <a:avLst/>
          </a:prstGeom>
          <a:solidFill>
            <a:schemeClr val="tx2">
              <a:lumMod val="25000"/>
            </a:schemeClr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Litosféru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 </a:t>
            </a:r>
            <a:r>
              <a:rPr lang="cs-CZ" sz="1200" dirty="0" smtClean="0"/>
              <a:t>JEŘÁBEK, Milan; ANDĚL, Jiří; PEŠTOVÁ, Jana. </a:t>
            </a:r>
            <a:r>
              <a:rPr lang="cs-CZ" sz="1200" i="1" dirty="0" smtClean="0"/>
              <a:t>Zeměpis 6 učebnice pro základní školy a víceletá gymnázia</a:t>
            </a:r>
            <a:r>
              <a:rPr lang="cs-CZ" sz="1200" dirty="0" smtClean="0"/>
              <a:t>. Plzeň: </a:t>
            </a:r>
            <a:r>
              <a:rPr lang="cs-CZ" sz="1200" dirty="0" err="1" smtClean="0"/>
              <a:t>Fraus</a:t>
            </a:r>
            <a:r>
              <a:rPr lang="cs-CZ" sz="1200" dirty="0" smtClean="0"/>
              <a:t>, 2006, ISBN 80-7238-486-4.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pl-PL" sz="2400" dirty="0" smtClean="0"/>
              <a:t>Obr. 1.-</a:t>
            </a:r>
            <a:r>
              <a:rPr lang="cs-CZ" sz="1200" dirty="0" smtClean="0"/>
              <a:t> 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 [online]. [cit. 25.11.2012]. Dostupný na WWW: http://fyzweb.cz/clanky/img/00112/zemske-jadro.jpg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2400" dirty="0" smtClean="0"/>
              <a:t>Obr. 2. </a:t>
            </a:r>
            <a:r>
              <a:rPr lang="cs-CZ" sz="2400" dirty="0" smtClean="0"/>
              <a:t>–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 [online]. [cit. 25.11.2012]. Dostupný na WWW: http://zs5vajgar.wu.cz/</a:t>
            </a:r>
            <a:r>
              <a:rPr lang="cs-CZ" sz="1200" dirty="0" err="1" smtClean="0"/>
              <a:t>Prirodopis</a:t>
            </a:r>
            <a:r>
              <a:rPr lang="cs-CZ" sz="1200" dirty="0" smtClean="0"/>
              <a:t>/Stavba_Zeme1.jpg</a:t>
            </a:r>
            <a:endParaRPr lang="cs-CZ" sz="1200" dirty="0" smtClean="0"/>
          </a:p>
          <a:p>
            <a:pPr marL="0" indent="0">
              <a:buNone/>
            </a:pPr>
            <a:r>
              <a:rPr lang="pl-PL" sz="2400" dirty="0" smtClean="0"/>
              <a:t>Obr. 3.-</a:t>
            </a:r>
            <a:r>
              <a:rPr lang="cs-CZ" sz="1200" dirty="0" smtClean="0"/>
              <a:t> 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 [online]. [cit. 25.11.2012]. Dostupný na WWW: http://www.</a:t>
            </a:r>
            <a:r>
              <a:rPr lang="cs-CZ" sz="1200" dirty="0" err="1" smtClean="0"/>
              <a:t>ig.cas.cz</a:t>
            </a:r>
            <a:r>
              <a:rPr lang="cs-CZ" sz="1200" dirty="0" smtClean="0"/>
              <a:t>/</a:t>
            </a:r>
            <a:r>
              <a:rPr lang="cs-CZ" sz="1200" dirty="0" err="1" smtClean="0"/>
              <a:t>userdata</a:t>
            </a:r>
            <a:r>
              <a:rPr lang="cs-CZ" sz="1200" dirty="0" smtClean="0"/>
              <a:t>/</a:t>
            </a:r>
            <a:r>
              <a:rPr lang="cs-CZ" sz="1200" dirty="0" err="1" smtClean="0"/>
              <a:t>pictures</a:t>
            </a:r>
            <a:r>
              <a:rPr lang="cs-CZ" sz="1200" dirty="0" smtClean="0"/>
              <a:t>/</a:t>
            </a:r>
            <a:r>
              <a:rPr lang="cs-CZ" sz="1200" dirty="0" err="1" smtClean="0"/>
              <a:t>geopark</a:t>
            </a:r>
            <a:r>
              <a:rPr lang="cs-CZ" sz="1200" dirty="0" smtClean="0"/>
              <a:t>/postery/</a:t>
            </a:r>
            <a:r>
              <a:rPr lang="cs-CZ" sz="1200" dirty="0" err="1" smtClean="0"/>
              <a:t>Zeme</a:t>
            </a:r>
            <a:r>
              <a:rPr lang="cs-CZ" sz="1200" dirty="0" smtClean="0"/>
              <a:t>-o07.png</a:t>
            </a:r>
            <a:endParaRPr lang="cs-CZ" sz="1200" dirty="0" smtClean="0"/>
          </a:p>
          <a:p>
            <a:pPr marL="0" indent="0">
              <a:buNone/>
            </a:pPr>
            <a:endParaRPr lang="pl-PL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1662</TotalTime>
  <Words>326</Words>
  <Application>Microsoft Office PowerPoint</Application>
  <PresentationFormat>Předvádění na obrazovce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Technický</vt:lpstr>
      <vt:lpstr>Snímek 1</vt:lpstr>
      <vt:lpstr>Anotace</vt:lpstr>
      <vt:lpstr>Zemské těleso</vt:lpstr>
      <vt:lpstr>Zemské těleso</vt:lpstr>
      <vt:lpstr>Zemská kůra</vt:lpstr>
      <vt:lpstr>Zemský plášť</vt:lpstr>
      <vt:lpstr>LITOSFÉRA</vt:lpstr>
      <vt:lpstr>Zemské jádro</vt:lpstr>
      <vt:lpstr>Otázky a úkoly</vt:lpstr>
      <vt:lpstr>Snímek 10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207</cp:revision>
  <dcterms:created xsi:type="dcterms:W3CDTF">2011-03-22T17:13:23Z</dcterms:created>
  <dcterms:modified xsi:type="dcterms:W3CDTF">2012-11-25T10:46:27Z</dcterms:modified>
</cp:coreProperties>
</file>