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9"/>
  </p:notesMasterIdLst>
  <p:sldIdLst>
    <p:sldId id="256" r:id="rId2"/>
    <p:sldId id="269" r:id="rId3"/>
    <p:sldId id="257" r:id="rId4"/>
    <p:sldId id="259" r:id="rId5"/>
    <p:sldId id="275" r:id="rId6"/>
    <p:sldId id="271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FF33"/>
    <a:srgbClr val="0A0A0A"/>
    <a:srgbClr val="151515"/>
    <a:srgbClr val="0F0F0F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648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957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786742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21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VY_32_INOVACE_21_08_Z6_Skála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34467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TÉMA: </a:t>
            </a:r>
            <a:r>
              <a:rPr lang="cs-CZ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Bez vody není život</a:t>
            </a:r>
            <a:endParaRPr lang="cs-CZ" sz="20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lvl="0"/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60601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 smtClean="0"/>
              <a:t>: </a:t>
            </a:r>
            <a:r>
              <a:rPr lang="cs-CZ" sz="2000" dirty="0" smtClean="0"/>
              <a:t>Voda na Zemi, oběh vody, pramen, přítoky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Bez vody není život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</a:t>
            </a:r>
            <a:r>
              <a:rPr lang="cs-CZ" dirty="0" smtClean="0"/>
              <a:t>s vodou na Zemi, jejím skupenstvím, oběhem, prameny a přítoky</a:t>
            </a:r>
            <a:endParaRPr lang="cs-CZ" dirty="0" smtClean="0"/>
          </a:p>
          <a:p>
            <a:r>
              <a:rPr lang="cs-CZ" dirty="0" smtClean="0"/>
              <a:t>Prezentace je určena pro interaktivní tabuli</a:t>
            </a:r>
          </a:p>
          <a:p>
            <a:r>
              <a:rPr lang="cs-CZ" dirty="0" smtClean="0"/>
              <a:t>Práce je pro žáky 6. třídy</a:t>
            </a:r>
          </a:p>
          <a:p>
            <a:r>
              <a:rPr lang="cs-CZ" dirty="0" smtClean="0"/>
              <a:t>Své vědomosti si žáci mohou ověřit v závěrečných otázkách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Voda na Zemi</a:t>
            </a:r>
            <a:endParaRPr lang="cs-CZ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79512" y="1285861"/>
            <a:ext cx="8640960" cy="2308324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36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Velké množství vody obsahují </a:t>
            </a:r>
            <a:r>
              <a:rPr lang="cs-CZ" sz="36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oceány a moře</a:t>
            </a:r>
            <a:r>
              <a:rPr lang="cs-CZ" sz="36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kde žije spousta  </a:t>
            </a:r>
            <a:r>
              <a:rPr lang="cs-CZ" sz="36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mořských rostlin </a:t>
            </a:r>
            <a:r>
              <a:rPr lang="cs-CZ" sz="36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 </a:t>
            </a:r>
            <a:r>
              <a:rPr lang="cs-CZ" sz="36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živočichů</a:t>
            </a:r>
            <a:r>
              <a:rPr lang="cs-CZ" sz="3200" b="1" cap="al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</a:t>
            </a:r>
            <a:endParaRPr lang="cs-CZ" sz="3200" b="1" i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79512" y="3933056"/>
            <a:ext cx="8640960" cy="2554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FF0066"/>
                </a:solidFill>
              </a:rPr>
              <a:t>VODA NA PEVNINĚ </a:t>
            </a:r>
            <a:r>
              <a:rPr lang="cs-CZ" sz="3200" dirty="0"/>
              <a:t>-</a:t>
            </a:r>
            <a:r>
              <a:rPr lang="cs-CZ" sz="3200" dirty="0" smtClean="0"/>
              <a:t> </a:t>
            </a:r>
            <a:r>
              <a:rPr lang="cs-CZ" sz="3200" dirty="0" smtClean="0"/>
              <a:t>LEDOVCE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                        - ŘEKY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                        - JEZERA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                        - PŮDNÍ VODA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                        - PODZEMNÍ VODA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Oběh vody na Zemi</a:t>
            </a:r>
            <a:endParaRPr lang="cs-CZ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9512" y="1142984"/>
            <a:ext cx="8712968" cy="1384995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Voda na Zemi je v neustálém pohybu, kterému říkáme oběh vody. Voda padá na Zem v podobě srážek a opět se ve formě vodní páry vypařuje.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56176" y="2996952"/>
            <a:ext cx="2858177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66"/>
                </a:solidFill>
              </a:rPr>
              <a:t>Velký koloběh – </a:t>
            </a:r>
            <a:r>
              <a:rPr lang="cs-CZ" sz="2800" dirty="0" smtClean="0"/>
              <a:t>mezi oceánem a pevninou</a:t>
            </a:r>
            <a:endParaRPr lang="cs-CZ" sz="2800" dirty="0" smtClean="0"/>
          </a:p>
        </p:txBody>
      </p:sp>
      <p:sp>
        <p:nvSpPr>
          <p:cNvPr id="10" name="TextovéPole 9"/>
          <p:cNvSpPr txBox="1"/>
          <p:nvPr/>
        </p:nvSpPr>
        <p:spPr>
          <a:xfrm>
            <a:off x="6136621" y="4816494"/>
            <a:ext cx="2858177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66"/>
                </a:solidFill>
              </a:rPr>
              <a:t>Malý koloběh – </a:t>
            </a:r>
            <a:r>
              <a:rPr lang="cs-CZ" sz="2800" dirty="0" smtClean="0"/>
              <a:t>mezi pevninou a pevninou</a:t>
            </a:r>
            <a:endParaRPr lang="cs-CZ" sz="2800" dirty="0" smtClean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77069"/>
            <a:ext cx="5737969" cy="399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allAtOnce" animBg="1"/>
      <p:bldP spid="3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Od pramene k moři</a:t>
            </a:r>
            <a:endParaRPr lang="cs-CZ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1268760"/>
            <a:ext cx="8712968" cy="523220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Každá řeka na Zemi někde vzniká a někde zaniká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2132856"/>
            <a:ext cx="8712968" cy="39703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i="1" u="sng" dirty="0" smtClean="0">
                <a:solidFill>
                  <a:srgbClr val="FF0066"/>
                </a:solidFill>
              </a:rPr>
              <a:t>PRAMEN</a:t>
            </a:r>
            <a:r>
              <a:rPr lang="cs-CZ" sz="2800" dirty="0" smtClean="0">
                <a:solidFill>
                  <a:srgbClr val="FF0066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– místo kde na zemský povrch vyvěrá                podzemní voda</a:t>
            </a:r>
          </a:p>
          <a:p>
            <a:pPr marL="457200" indent="-457200">
              <a:buFontTx/>
              <a:buChar char="-"/>
            </a:pPr>
            <a:r>
              <a:rPr lang="cs-CZ" sz="2800" i="1" u="sng" dirty="0" smtClean="0">
                <a:solidFill>
                  <a:srgbClr val="FF0066"/>
                </a:solidFill>
              </a:rPr>
              <a:t>PŘÍTOKY</a:t>
            </a:r>
            <a:r>
              <a:rPr lang="cs-CZ" sz="2800" dirty="0" smtClean="0">
                <a:solidFill>
                  <a:schemeClr val="bg1"/>
                </a:solidFill>
              </a:rPr>
              <a:t> – dělíme je na pravé a levé, podle směru hlavního toku, zleva ústí levé a zprava pravé</a:t>
            </a:r>
          </a:p>
          <a:p>
            <a:pPr marL="457200" indent="-457200">
              <a:buFontTx/>
              <a:buChar char="-"/>
            </a:pPr>
            <a:r>
              <a:rPr lang="cs-CZ" sz="2800" i="1" u="sng" dirty="0" smtClean="0">
                <a:solidFill>
                  <a:srgbClr val="FF0066"/>
                </a:solidFill>
              </a:rPr>
              <a:t>POVODÍ</a:t>
            </a:r>
            <a:r>
              <a:rPr lang="cs-CZ" sz="2800" dirty="0" smtClean="0">
                <a:solidFill>
                  <a:schemeClr val="bg1"/>
                </a:solidFill>
              </a:rPr>
              <a:t> – území, ze kterého je voda odváděna do určité řeky</a:t>
            </a:r>
          </a:p>
          <a:p>
            <a:pPr marL="457200" indent="-457200">
              <a:buFontTx/>
              <a:buChar char="-"/>
            </a:pPr>
            <a:r>
              <a:rPr lang="cs-CZ" sz="2800" i="1" u="sng" dirty="0" smtClean="0">
                <a:solidFill>
                  <a:srgbClr val="FF0066"/>
                </a:solidFill>
              </a:rPr>
              <a:t>ÚMOŘÍ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>
                <a:solidFill>
                  <a:schemeClr val="bg1"/>
                </a:solidFill>
              </a:rPr>
              <a:t>- území, ze </a:t>
            </a:r>
            <a:r>
              <a:rPr lang="cs-CZ" sz="2800" dirty="0" smtClean="0">
                <a:solidFill>
                  <a:schemeClr val="bg1"/>
                </a:solidFill>
              </a:rPr>
              <a:t>kterého </a:t>
            </a:r>
            <a:r>
              <a:rPr lang="cs-CZ" sz="2800" dirty="0">
                <a:solidFill>
                  <a:schemeClr val="bg1"/>
                </a:solidFill>
              </a:rPr>
              <a:t>voda </a:t>
            </a:r>
            <a:r>
              <a:rPr lang="cs-CZ" sz="2800" dirty="0" smtClean="0">
                <a:solidFill>
                  <a:schemeClr val="bg1"/>
                </a:solidFill>
              </a:rPr>
              <a:t>odtéká </a:t>
            </a:r>
            <a:r>
              <a:rPr lang="cs-CZ" sz="2800" dirty="0">
                <a:solidFill>
                  <a:schemeClr val="bg1"/>
                </a:solidFill>
              </a:rPr>
              <a:t>do </a:t>
            </a:r>
            <a:r>
              <a:rPr lang="cs-CZ" sz="2800" dirty="0" smtClean="0">
                <a:solidFill>
                  <a:schemeClr val="bg1"/>
                </a:solidFill>
              </a:rPr>
              <a:t>určitého moře nebo oceánu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3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allAtOnce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spc="300" dirty="0" smtClean="0">
                <a:ln w="11430" cmpd="sng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Otázky a úkoly</a:t>
            </a:r>
            <a:endParaRPr lang="cs-CZ" b="1" spc="300" dirty="0">
              <a:ln w="11430" cmpd="sng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Vývojový diagram: děrná páska 7"/>
          <p:cNvSpPr/>
          <p:nvPr/>
        </p:nvSpPr>
        <p:spPr>
          <a:xfrm>
            <a:off x="642910" y="2214554"/>
            <a:ext cx="6500858" cy="1500198"/>
          </a:xfrm>
          <a:prstGeom prst="flowChartPunchedTape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je nejvíce vody na pevnině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6072198" y="571480"/>
            <a:ext cx="2928958" cy="1827094"/>
          </a:xfrm>
          <a:prstGeom prst="cloudCallout">
            <a:avLst/>
          </a:prstGeom>
          <a:solidFill>
            <a:srgbClr val="FF0066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V ledovcích</a:t>
            </a:r>
            <a:endParaRPr lang="cs-CZ" sz="2400" b="1" dirty="0" smtClean="0">
              <a:solidFill>
                <a:schemeClr val="bg1"/>
              </a:solidFill>
            </a:endParaRPr>
          </a:p>
        </p:txBody>
      </p:sp>
      <p:sp>
        <p:nvSpPr>
          <p:cNvPr id="10" name="Vývojový diagram: děrná páska 9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rgbClr val="FF0066"/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nazývá místo, kde se řeka vlévá do moře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bláček 10"/>
          <p:cNvSpPr/>
          <p:nvPr/>
        </p:nvSpPr>
        <p:spPr>
          <a:xfrm>
            <a:off x="5857884" y="3500438"/>
            <a:ext cx="2928958" cy="1541342"/>
          </a:xfrm>
          <a:prstGeom prst="cloudCallout">
            <a:avLst/>
          </a:prstGeom>
          <a:solidFill>
            <a:schemeClr val="tx2">
              <a:lumMod val="25000"/>
            </a:schemeClr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Úmoří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 </a:t>
            </a:r>
            <a:r>
              <a:rPr lang="cs-CZ" sz="1200" dirty="0" smtClean="0"/>
              <a:t>JEŘÁBEK, Milan; ANDĚL, Jiří; PEŠTOVÁ, Jana. </a:t>
            </a:r>
            <a:r>
              <a:rPr lang="cs-CZ" sz="1200" i="1" dirty="0" smtClean="0"/>
              <a:t>Zeměpis 6 učebnice pro základní školy a víceletá gymnázia</a:t>
            </a:r>
            <a:r>
              <a:rPr lang="cs-CZ" sz="1200" dirty="0" smtClean="0"/>
              <a:t>. Plzeň: </a:t>
            </a:r>
            <a:r>
              <a:rPr lang="cs-CZ" sz="1200" dirty="0" err="1" smtClean="0"/>
              <a:t>Fraus</a:t>
            </a:r>
            <a:r>
              <a:rPr lang="cs-CZ" sz="1200" dirty="0" smtClean="0"/>
              <a:t>, 2006, ISBN 80-7238-486-4.</a:t>
            </a:r>
            <a:endParaRPr lang="cs-CZ" sz="1200" b="1" u="sng" dirty="0" smtClean="0"/>
          </a:p>
          <a:p>
            <a:pPr marL="36576" indent="0">
              <a:buNone/>
            </a:pPr>
            <a:r>
              <a:rPr lang="pl-PL" sz="2400" dirty="0" smtClean="0"/>
              <a:t>Obr. 1.-</a:t>
            </a:r>
            <a:r>
              <a:rPr lang="cs-CZ" sz="1200" dirty="0" smtClean="0"/>
              <a:t> </a:t>
            </a:r>
            <a:r>
              <a:rPr lang="cs-CZ" sz="1200" dirty="0" smtClean="0"/>
              <a:t>AUTOR </a:t>
            </a:r>
            <a:r>
              <a:rPr lang="cs-CZ" sz="1200" dirty="0"/>
              <a:t>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17.1.2013]. Dostupný na WWW: http://</a:t>
            </a:r>
            <a:r>
              <a:rPr lang="cs-CZ" sz="1200" dirty="0" smtClean="0"/>
              <a:t>upload.wikimedia.org/wikipedia/commons/4/42/Watercycleczechhigh.jpg</a:t>
            </a:r>
          </a:p>
          <a:p>
            <a:pPr marL="0" indent="0">
              <a:buNone/>
            </a:pPr>
            <a:endParaRPr lang="pl-PL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3165</TotalTime>
  <Words>303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Technický</vt:lpstr>
      <vt:lpstr>Prezentace aplikace PowerPoint</vt:lpstr>
      <vt:lpstr>Anotace</vt:lpstr>
      <vt:lpstr>Voda na Zemi</vt:lpstr>
      <vt:lpstr>Oběh vody na Zemi</vt:lpstr>
      <vt:lpstr>Od pramene k moři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233</cp:revision>
  <dcterms:created xsi:type="dcterms:W3CDTF">2011-03-22T17:13:23Z</dcterms:created>
  <dcterms:modified xsi:type="dcterms:W3CDTF">2013-01-17T17:12:05Z</dcterms:modified>
</cp:coreProperties>
</file>