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8"/>
  </p:notesMasterIdLst>
  <p:sldIdLst>
    <p:sldId id="256" r:id="rId2"/>
    <p:sldId id="269" r:id="rId3"/>
    <p:sldId id="259" r:id="rId4"/>
    <p:sldId id="275" r:id="rId5"/>
    <p:sldId id="271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008000"/>
    <a:srgbClr val="66FF33"/>
    <a:srgbClr val="0A0A0A"/>
    <a:srgbClr val="151515"/>
    <a:srgbClr val="0F0F0F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89578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:Vegetation-no-legend.PN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f/f8/UN_Human_Development_Report_2007_%281%29.sv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727478" y="2857496"/>
            <a:ext cx="7786742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9" name="Zaoblený obdélník 8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0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3500438"/>
            <a:ext cx="533210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VY_32_INOVACE_21_18_Z6_Skála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857224" y="3929066"/>
            <a:ext cx="499848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TÉMA: </a:t>
            </a:r>
            <a:r>
              <a:rPr lang="cs-CZ" sz="2000" b="1" dirty="0" smtClean="0"/>
              <a:t>Rozdělení zemí podle vyspělosti</a:t>
            </a:r>
            <a:endParaRPr lang="cs-CZ" sz="200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lvl="0"/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6" name="Obdélník 15"/>
          <p:cNvSpPr/>
          <p:nvPr/>
        </p:nvSpPr>
        <p:spPr>
          <a:xfrm>
            <a:off x="857224" y="4357694"/>
            <a:ext cx="679545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 smtClean="0"/>
              <a:t>: </a:t>
            </a:r>
            <a:r>
              <a:rPr lang="cs-CZ" sz="2000" dirty="0" smtClean="0"/>
              <a:t>Rozdělení zemí na rozvinuté a rozvojové, poloha</a:t>
            </a:r>
            <a:endParaRPr lang="cs-CZ" sz="2000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Rozdělení zemí podle vyspělosti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seznamuje žáky </a:t>
            </a:r>
            <a:r>
              <a:rPr lang="cs-CZ" dirty="0" smtClean="0"/>
              <a:t>s rozvojovými a rozvinutými zeměmi a jejich polohou</a:t>
            </a:r>
            <a:endParaRPr lang="cs-CZ" dirty="0" smtClean="0"/>
          </a:p>
          <a:p>
            <a:r>
              <a:rPr lang="cs-CZ" dirty="0" smtClean="0"/>
              <a:t>Prezentace je určena pro interaktivní tabuli</a:t>
            </a:r>
          </a:p>
          <a:p>
            <a:r>
              <a:rPr lang="cs-CZ" dirty="0" smtClean="0"/>
              <a:t>Práce je pro žáky 6. třídy</a:t>
            </a:r>
          </a:p>
          <a:p>
            <a:r>
              <a:rPr lang="cs-CZ" dirty="0" smtClean="0"/>
              <a:t>Své vědomosti si žáci mohou ověřit v závěrečných otázkách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3" name="Picture 7" descr="http://bits.wikimedia.org/static-1.22wmf12/skins/common/images/magnify-clip.png">
            <a:hlinkClick r:id="rId2" tooltip="Zvětšit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575" y="-136525"/>
            <a:ext cx="142875" cy="104775"/>
          </a:xfrm>
          <a:prstGeom prst="rect">
            <a:avLst/>
          </a:prstGeom>
          <a:noFill/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457200" y="294822"/>
            <a:ext cx="7239000" cy="680068"/>
          </a:xfrm>
          <a:prstGeom prst="rect">
            <a:avLst/>
          </a:prstGeom>
        </p:spPr>
        <p:txBody>
          <a:bodyPr vert="horz" lIns="45720" rIns="45720" anchor="ctr">
            <a:normAutofit fontScale="90000" lnSpcReduction="100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endParaRPr lang="cs-CZ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70708" y="1124744"/>
            <a:ext cx="7874015" cy="2677656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- </a:t>
            </a:r>
            <a:r>
              <a:rPr lang="cs-CZ" sz="2800" b="1" dirty="0" smtClean="0">
                <a:solidFill>
                  <a:schemeClr val="bg1"/>
                </a:solidFill>
              </a:rPr>
              <a:t>Všechny země světa nejsou stejně vyspělé, je mnoho ukazatelů, podle kterých se odlišují (</a:t>
            </a:r>
            <a:r>
              <a:rPr lang="cs-CZ" sz="2800" b="1" dirty="0" smtClean="0">
                <a:solidFill>
                  <a:srgbClr val="FF0066"/>
                </a:solidFill>
              </a:rPr>
              <a:t>kvalita zdravotní péče, životní prostředí</a:t>
            </a:r>
            <a:r>
              <a:rPr lang="cs-CZ" sz="2800" b="1" dirty="0" smtClean="0">
                <a:solidFill>
                  <a:schemeClr val="bg1"/>
                </a:solidFill>
              </a:rPr>
              <a:t>…) Podle ukazatele </a:t>
            </a:r>
            <a:r>
              <a:rPr lang="cs-CZ" sz="2800" b="1" dirty="0" smtClean="0">
                <a:solidFill>
                  <a:srgbClr val="FF0066"/>
                </a:solidFill>
              </a:rPr>
              <a:t>HDP</a:t>
            </a:r>
            <a:r>
              <a:rPr lang="cs-CZ" sz="2800" b="1" dirty="0" smtClean="0">
                <a:solidFill>
                  <a:schemeClr val="bg1"/>
                </a:solidFill>
              </a:rPr>
              <a:t> (hrubého domácího produktu) je lze rozdělit na </a:t>
            </a:r>
            <a:r>
              <a:rPr lang="cs-CZ" sz="2800" b="1" dirty="0" smtClean="0">
                <a:solidFill>
                  <a:srgbClr val="FF0066"/>
                </a:solidFill>
              </a:rPr>
              <a:t>rozvojové a rozvinuté</a:t>
            </a:r>
            <a:endParaRPr lang="cs-CZ" sz="2800" dirty="0" smtClean="0">
              <a:solidFill>
                <a:srgbClr val="FF0066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70708" y="3933056"/>
            <a:ext cx="7874015" cy="1384995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- </a:t>
            </a:r>
            <a:r>
              <a:rPr lang="cs-CZ" sz="2800" b="1" dirty="0" smtClean="0">
                <a:solidFill>
                  <a:srgbClr val="FF0066"/>
                </a:solidFill>
              </a:rPr>
              <a:t>ROZVOJOVÉ ZEMĚ- </a:t>
            </a:r>
            <a:r>
              <a:rPr lang="cs-CZ" sz="2800" b="1" dirty="0" smtClean="0">
                <a:solidFill>
                  <a:schemeClr val="bg1"/>
                </a:solidFill>
              </a:rPr>
              <a:t>jedná se o zaostalé země, bez velkých peněžních příjmů a vyspělých služeb</a:t>
            </a:r>
            <a:endParaRPr lang="cs-CZ" sz="2800" dirty="0" smtClean="0"/>
          </a:p>
        </p:txBody>
      </p:sp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859216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Rozdělení zemí podle vyspělosti</a:t>
            </a:r>
            <a:endParaRPr lang="cs-CZ" sz="4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70708" y="5454119"/>
            <a:ext cx="7874015" cy="1384995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- </a:t>
            </a:r>
            <a:r>
              <a:rPr lang="cs-CZ" sz="2800" b="1" dirty="0" smtClean="0">
                <a:solidFill>
                  <a:srgbClr val="FF0066"/>
                </a:solidFill>
              </a:rPr>
              <a:t>ROZVINUTÉ ZEMĚ </a:t>
            </a:r>
            <a:r>
              <a:rPr lang="cs-CZ" sz="2800" b="1" dirty="0" smtClean="0">
                <a:solidFill>
                  <a:schemeClr val="bg1"/>
                </a:solidFill>
              </a:rPr>
              <a:t>– nebo též bohaté, mají vysoké HDP na občana, mají vyspělé služby a průmysl a také zemědělství</a:t>
            </a: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260840734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8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  <p:bldP spid="8" grpId="0" animBg="1"/>
      <p:bldP spid="10" grpId="0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50779"/>
            <a:ext cx="8229600" cy="1066800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dirty="0" smtClean="0"/>
              <a:t>Mapa </a:t>
            </a:r>
            <a:r>
              <a:rPr lang="cs-CZ" dirty="0" smtClean="0"/>
              <a:t>rozvojových a rozvinutých zemí</a:t>
            </a:r>
            <a:endParaRPr lang="cs-CZ" dirty="0"/>
          </a:p>
        </p:txBody>
      </p:sp>
      <p:pic>
        <p:nvPicPr>
          <p:cNvPr id="1028" name="Picture 4" descr="Soubor:UN Human Development Report 2007 (1)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26985"/>
            <a:ext cx="9336588" cy="4738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67544" y="6165304"/>
            <a:ext cx="432048" cy="360040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899592" y="6165304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Rozvinuté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275856" y="6165304"/>
            <a:ext cx="432048" cy="3600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3491880" y="6165304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Středně rozvinuté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940152" y="6165335"/>
            <a:ext cx="432048" cy="36004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6372200" y="6165335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Rozvojové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635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" grpId="0" animBg="1"/>
      <p:bldP spid="3" grpId="0"/>
      <p:bldP spid="8" grpId="0" animBg="1"/>
      <p:bldP spid="9" grpId="0"/>
      <p:bldP spid="10" grpId="0" animBg="1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22944"/>
          </a:xfrm>
        </p:spPr>
        <p:txBody>
          <a:bodyPr>
            <a:normAutofit/>
          </a:bodyPr>
          <a:lstStyle/>
          <a:p>
            <a:pPr algn="ctr"/>
            <a:r>
              <a:rPr lang="cs-CZ" b="1" spc="300" dirty="0" smtClean="0">
                <a:ln w="11430" cmpd="sng">
                  <a:solidFill>
                    <a:schemeClr val="tx2">
                      <a:lumMod val="75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50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Otázky a úkoly</a:t>
            </a:r>
            <a:endParaRPr lang="cs-CZ" b="1" spc="300" dirty="0">
              <a:ln w="11430" cmpd="sng">
                <a:solidFill>
                  <a:schemeClr val="tx2">
                    <a:lumMod val="75000"/>
                  </a:schemeClr>
                </a:solidFill>
                <a:prstDash val="solid"/>
                <a:miter lim="800000"/>
              </a:ln>
              <a:solidFill>
                <a:schemeClr val="tx2">
                  <a:lumMod val="50000"/>
                </a:schemeClr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8" name="Vývojový diagram: děrná páska 7"/>
          <p:cNvSpPr/>
          <p:nvPr/>
        </p:nvSpPr>
        <p:spPr>
          <a:xfrm>
            <a:off x="642910" y="2214554"/>
            <a:ext cx="6500858" cy="1500198"/>
          </a:xfrm>
          <a:prstGeom prst="flowChartPunchedTape">
            <a:avLst/>
          </a:prstGeom>
          <a:solidFill>
            <a:schemeClr val="tx2">
              <a:lumMod val="2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je to G8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5580112" y="571480"/>
            <a:ext cx="3563888" cy="1827094"/>
          </a:xfrm>
          <a:prstGeom prst="cloudCallout">
            <a:avLst/>
          </a:prstGeom>
          <a:solidFill>
            <a:srgbClr val="FF0066"/>
          </a:solidFill>
          <a:ln>
            <a:solidFill>
              <a:schemeClr val="tx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8 hospodářsky </a:t>
            </a:r>
            <a:r>
              <a:rPr lang="cs-CZ" sz="2400" b="1" dirty="0" err="1" smtClean="0">
                <a:solidFill>
                  <a:schemeClr val="bg1"/>
                </a:solidFill>
              </a:rPr>
              <a:t>nej</a:t>
            </a:r>
            <a:r>
              <a:rPr lang="cs-CZ" sz="2400" b="1" dirty="0" smtClean="0">
                <a:solidFill>
                  <a:schemeClr val="bg1"/>
                </a:solidFill>
              </a:rPr>
              <a:t>. </a:t>
            </a:r>
            <a:r>
              <a:rPr lang="cs-CZ" sz="2400" b="1" dirty="0">
                <a:solidFill>
                  <a:schemeClr val="bg1"/>
                </a:solidFill>
              </a:rPr>
              <a:t>z</a:t>
            </a:r>
            <a:r>
              <a:rPr lang="cs-CZ" sz="2400" b="1" dirty="0" smtClean="0">
                <a:solidFill>
                  <a:schemeClr val="bg1"/>
                </a:solidFill>
              </a:rPr>
              <a:t>emí světa</a:t>
            </a:r>
            <a:endParaRPr lang="cs-CZ" sz="2400" b="1" dirty="0" smtClean="0">
              <a:solidFill>
                <a:schemeClr val="bg1"/>
              </a:solidFill>
            </a:endParaRPr>
          </a:p>
        </p:txBody>
      </p:sp>
      <p:sp>
        <p:nvSpPr>
          <p:cNvPr id="10" name="Vývojový diagram: děrná páska 9"/>
          <p:cNvSpPr/>
          <p:nvPr/>
        </p:nvSpPr>
        <p:spPr>
          <a:xfrm>
            <a:off x="714348" y="5000636"/>
            <a:ext cx="6786610" cy="1357322"/>
          </a:xfrm>
          <a:prstGeom prst="flowChartPunchedTape">
            <a:avLst/>
          </a:prstGeom>
          <a:solidFill>
            <a:srgbClr val="FF0066"/>
          </a:solidFill>
          <a:ln>
            <a:solidFill>
              <a:schemeClr val="tx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</a:t>
            </a: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je to HDP?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Obláček 10"/>
          <p:cNvSpPr/>
          <p:nvPr/>
        </p:nvSpPr>
        <p:spPr>
          <a:xfrm>
            <a:off x="6036479" y="3625588"/>
            <a:ext cx="2928958" cy="1541342"/>
          </a:xfrm>
          <a:prstGeom prst="cloudCallout">
            <a:avLst/>
          </a:prstGeom>
          <a:solidFill>
            <a:schemeClr val="tx2">
              <a:lumMod val="25000"/>
            </a:schemeClr>
          </a:solidFill>
          <a:ln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Hrubý </a:t>
            </a:r>
            <a:r>
              <a:rPr lang="cs-CZ" sz="2400" b="1" smtClean="0">
                <a:solidFill>
                  <a:schemeClr val="tx1"/>
                </a:solidFill>
              </a:rPr>
              <a:t>domácí produkt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animBg="1"/>
      <p:bldP spid="9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 </a:t>
            </a:r>
            <a:r>
              <a:rPr lang="cs-CZ" sz="1200" dirty="0" smtClean="0"/>
              <a:t>JEŘÁBEK, Milan; ANDĚL, Jiří; PEŠTOVÁ, Jana. </a:t>
            </a:r>
            <a:r>
              <a:rPr lang="cs-CZ" sz="1200" i="1" dirty="0" smtClean="0"/>
              <a:t>Zeměpis 6 učebnice pro základní školy a víceletá gymnázia</a:t>
            </a:r>
            <a:r>
              <a:rPr lang="cs-CZ" sz="1200" dirty="0" smtClean="0"/>
              <a:t>. Plzeň: </a:t>
            </a:r>
            <a:r>
              <a:rPr lang="cs-CZ" sz="1200" dirty="0" err="1" smtClean="0"/>
              <a:t>Fraus</a:t>
            </a:r>
            <a:r>
              <a:rPr lang="cs-CZ" sz="1200" dirty="0" smtClean="0"/>
              <a:t>, 2006, ISBN 80-7238-486-4.</a:t>
            </a:r>
            <a:endParaRPr lang="cs-CZ" sz="1200" b="1" u="sng" dirty="0" smtClean="0"/>
          </a:p>
          <a:p>
            <a:pPr marL="0" indent="0">
              <a:buNone/>
            </a:pPr>
            <a:r>
              <a:rPr lang="pl-PL" sz="2400" dirty="0" smtClean="0"/>
              <a:t>Obr. 1.-</a:t>
            </a:r>
            <a:r>
              <a:rPr lang="cs-CZ" sz="1200" dirty="0" smtClean="0"/>
              <a:t> </a:t>
            </a:r>
            <a:r>
              <a:rPr lang="cs-CZ" sz="1200" dirty="0"/>
              <a:t>FELIPE MENEGAZ. </a:t>
            </a:r>
            <a:r>
              <a:rPr lang="cs-CZ" sz="1200" i="1" dirty="0"/>
              <a:t>wikipedia.org</a:t>
            </a:r>
            <a:r>
              <a:rPr lang="cs-CZ" sz="1200" dirty="0"/>
              <a:t> [online]. [cit. 25.9.2013]. Dostupný na WWW: http://cs.wikipedia.org/wiki/Soubor:UN_Human_Development_Report_2007_(1).svg 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4597</TotalTime>
  <Words>231</Words>
  <Application>Microsoft Office PowerPoint</Application>
  <PresentationFormat>Předvádění na obrazovce (4:3)</PresentationFormat>
  <Paragraphs>31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Technický</vt:lpstr>
      <vt:lpstr>Prezentace aplikace PowerPoint</vt:lpstr>
      <vt:lpstr>Anotace</vt:lpstr>
      <vt:lpstr>Rozdělení zemí podle vyspělosti</vt:lpstr>
      <vt:lpstr>Mapa rozvojových a rozvinutých zemí</vt:lpstr>
      <vt:lpstr>Otázky a úkoly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288</cp:revision>
  <dcterms:created xsi:type="dcterms:W3CDTF">2011-03-22T17:13:23Z</dcterms:created>
  <dcterms:modified xsi:type="dcterms:W3CDTF">2013-09-25T18:31:02Z</dcterms:modified>
</cp:coreProperties>
</file>