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C4E995-CF37-4F42-A40E-9D4A53D9A3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758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03DE0B-0596-471A-B9D3-7A73C80C9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786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DE8603-E4D4-4505-8DD7-4F826C3C90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55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A7A62B-C639-40D8-B2AA-92C91447B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966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021DC8-AFDF-4C55-82A4-DAC86725B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52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93818A-107F-446E-A033-59E29003EA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499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0AD071-6FA5-4556-A52A-6F72FC91E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83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795BF5-C145-4E59-B3C7-66C6E0CF8D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879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BAD56F-49F9-426C-B185-A1C6F8A02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98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A426A-A787-4630-9BEA-A89BD68CC2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74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699223-723A-45BC-86A7-20EB7A6487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4026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137EC5-1B34-46DF-AD9B-1E31B2C9C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1967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0E36F-C8BA-4321-B0BD-1187C1057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30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92D69DAD-A694-4DF1-AB8D-9EDC9B2E1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VY_32_INOVACE_22B_Porovnávání celých čísel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600" smtClean="0"/>
              <a:t>Porovnej celá čísla, na místo rámečku doplň symbol </a:t>
            </a:r>
            <a:r>
              <a:rPr lang="cs-CZ" sz="4000" b="1" smtClean="0"/>
              <a:t>‹</a:t>
            </a:r>
            <a:r>
              <a:rPr lang="cs-CZ" sz="3600" smtClean="0"/>
              <a:t> nebo </a:t>
            </a:r>
            <a:r>
              <a:rPr lang="cs-CZ" sz="4000" b="1" smtClean="0"/>
              <a:t>›</a:t>
            </a:r>
            <a:r>
              <a:rPr lang="cs-CZ" sz="3200" smtClean="0"/>
              <a:t>;  příp. </a:t>
            </a:r>
            <a:r>
              <a:rPr lang="cs-CZ" sz="3200" b="1" smtClean="0"/>
              <a:t>=  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20938"/>
          <a:ext cx="7772400" cy="31086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1  □  - 5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4  □  - 3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- 12  □  21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- 8  □ -  6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</a:t>
                      </a:r>
                      <a:r>
                        <a:rPr lang="cs-CZ" sz="2800" baseline="0" dirty="0" smtClean="0"/>
                        <a:t> 4 </a:t>
                      </a:r>
                      <a:r>
                        <a:rPr lang="cs-CZ" sz="2800" dirty="0" smtClean="0"/>
                        <a:t>□ +</a:t>
                      </a:r>
                      <a:r>
                        <a:rPr lang="cs-CZ" sz="2800" baseline="0" dirty="0" smtClean="0"/>
                        <a:t>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50  □  + 50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- 7  □ + 2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4  </a:t>
                      </a:r>
                      <a:r>
                        <a:rPr lang="cs-CZ" sz="2800" dirty="0" smtClean="0"/>
                        <a:t>□ + 3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-</a:t>
                      </a:r>
                      <a:r>
                        <a:rPr lang="cs-CZ" sz="2800" baseline="0" dirty="0" smtClean="0"/>
                        <a:t> 5  </a:t>
                      </a:r>
                      <a:r>
                        <a:rPr lang="cs-CZ" sz="2800" dirty="0" smtClean="0"/>
                        <a:t>□  - 53   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 0  □  - 3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- 4  □ - 3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61  □  - 28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0 □ + 9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5  </a:t>
                      </a:r>
                      <a:r>
                        <a:rPr lang="cs-CZ" sz="2800" dirty="0" smtClean="0"/>
                        <a:t>□  - 8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- 61 □  - 28  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-4 □ - 15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</a:t>
                      </a:r>
                      <a:r>
                        <a:rPr lang="cs-CZ" sz="2800" smtClean="0"/>
                        <a:t>5  □  </a:t>
                      </a:r>
                      <a:r>
                        <a:rPr lang="cs-CZ" sz="2800" dirty="0" smtClean="0"/>
                        <a:t>- 8  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-1 □  - 10</a:t>
                      </a:r>
                      <a:endParaRPr lang="cs-CZ" sz="2800" dirty="0"/>
                    </a:p>
                  </a:txBody>
                  <a:tcPr marT="45692" marB="45692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200" b="1" smtClean="0"/>
              <a:t>KONTROLA: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20938"/>
          <a:ext cx="7772400" cy="31086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1 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</a:t>
                      </a:r>
                      <a:r>
                        <a:rPr lang="cs-CZ" sz="2800" dirty="0" smtClean="0"/>
                        <a:t> - 5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- 8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-  6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- 7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+ 2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cs-CZ" sz="2800" dirty="0" smtClean="0"/>
                        <a:t> 0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0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b="1" baseline="0" dirty="0" smtClean="0">
                          <a:solidFill>
                            <a:srgbClr val="7030A0"/>
                          </a:solidFill>
                        </a:rPr>
                        <a:t> </a:t>
                      </a:r>
                      <a:r>
                        <a:rPr lang="cs-CZ" sz="2800" dirty="0" smtClean="0"/>
                        <a:t>+ 9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-4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- 15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200" b="1" smtClean="0"/>
              <a:t>KONTROLA: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20938"/>
          <a:ext cx="7772400" cy="31086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4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 </a:t>
                      </a:r>
                      <a:r>
                        <a:rPr lang="cs-CZ" sz="2800" dirty="0" smtClean="0"/>
                        <a:t>- 3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</a:t>
                      </a:r>
                      <a:r>
                        <a:rPr lang="cs-CZ" sz="2800" baseline="0" dirty="0" smtClean="0"/>
                        <a:t> 4 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 </a:t>
                      </a:r>
                      <a:r>
                        <a:rPr lang="cs-CZ" sz="2800" dirty="0" smtClean="0"/>
                        <a:t>+</a:t>
                      </a:r>
                      <a:r>
                        <a:rPr lang="cs-CZ" sz="2800" baseline="0" dirty="0" smtClean="0"/>
                        <a:t>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4  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+ 3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- 4 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 </a:t>
                      </a:r>
                      <a:r>
                        <a:rPr lang="cs-CZ" sz="2800" dirty="0" smtClean="0"/>
                        <a:t>- 3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cs-CZ" sz="2800" baseline="0" smtClean="0"/>
                        <a:t>5  </a:t>
                      </a:r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- 8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- 5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 </a:t>
                      </a:r>
                      <a:r>
                        <a:rPr lang="cs-CZ" sz="2800" dirty="0" smtClean="0"/>
                        <a:t>- 8  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200" b="1" smtClean="0"/>
              <a:t>KONTROLA: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20938"/>
          <a:ext cx="7772400" cy="3108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- 12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 21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50  </a:t>
                      </a:r>
                      <a:r>
                        <a:rPr lang="cs-CZ" sz="2800" b="1" dirty="0" smtClean="0">
                          <a:solidFill>
                            <a:srgbClr val="FFC000"/>
                          </a:solidFill>
                        </a:rPr>
                        <a:t>=</a:t>
                      </a:r>
                      <a:r>
                        <a:rPr lang="cs-CZ" sz="2800" dirty="0" smtClean="0"/>
                        <a:t>  + 50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-</a:t>
                      </a:r>
                      <a:r>
                        <a:rPr lang="cs-CZ" sz="2800" baseline="0" dirty="0" smtClean="0"/>
                        <a:t> 5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- 53   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61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 </a:t>
                      </a:r>
                      <a:r>
                        <a:rPr lang="cs-CZ" sz="2800" dirty="0" smtClean="0"/>
                        <a:t>- 28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- 61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 - 28  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- 1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- 10</a:t>
                      </a:r>
                      <a:endParaRPr lang="cs-CZ" sz="2800" dirty="0"/>
                    </a:p>
                  </a:txBody>
                  <a:tcPr marT="45692" marB="45692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200" b="1" smtClean="0"/>
              <a:t>KONTROLA: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20938"/>
          <a:ext cx="7772400" cy="3108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1 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</a:t>
                      </a:r>
                      <a:r>
                        <a:rPr lang="cs-CZ" sz="2800" dirty="0" smtClean="0"/>
                        <a:t> - 5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4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 </a:t>
                      </a:r>
                      <a:r>
                        <a:rPr lang="cs-CZ" sz="2800" dirty="0" smtClean="0"/>
                        <a:t>- 3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- 12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 21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- 8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-  6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</a:t>
                      </a:r>
                      <a:r>
                        <a:rPr lang="cs-CZ" sz="2800" baseline="0" dirty="0" smtClean="0"/>
                        <a:t> 4 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 </a:t>
                      </a:r>
                      <a:r>
                        <a:rPr lang="cs-CZ" sz="2800" dirty="0" smtClean="0"/>
                        <a:t>+</a:t>
                      </a:r>
                      <a:r>
                        <a:rPr lang="cs-CZ" sz="2800" baseline="0" dirty="0" smtClean="0"/>
                        <a:t>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50  </a:t>
                      </a:r>
                      <a:r>
                        <a:rPr lang="cs-CZ" sz="2800" b="1" dirty="0" smtClean="0">
                          <a:solidFill>
                            <a:srgbClr val="FFC000"/>
                          </a:solidFill>
                        </a:rPr>
                        <a:t>=</a:t>
                      </a:r>
                      <a:r>
                        <a:rPr lang="cs-CZ" sz="2800" dirty="0" smtClean="0"/>
                        <a:t>  + 50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- 7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+ 2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4  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+ 3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-</a:t>
                      </a:r>
                      <a:r>
                        <a:rPr lang="cs-CZ" sz="2800" baseline="0" dirty="0" smtClean="0"/>
                        <a:t> 5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- 53   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</a:t>
                      </a:r>
                      <a:r>
                        <a:rPr lang="cs-CZ" sz="2800" baseline="0" dirty="0" smtClean="0"/>
                        <a:t>   </a:t>
                      </a:r>
                      <a:r>
                        <a:rPr lang="cs-CZ" sz="2800" dirty="0" smtClean="0"/>
                        <a:t>0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- 4 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 </a:t>
                      </a:r>
                      <a:r>
                        <a:rPr lang="cs-CZ" sz="2800" dirty="0" smtClean="0"/>
                        <a:t>- 3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61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 </a:t>
                      </a:r>
                      <a:r>
                        <a:rPr lang="cs-CZ" sz="2800" dirty="0" smtClean="0"/>
                        <a:t>- 28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0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b="1" baseline="0" dirty="0" smtClean="0">
                          <a:solidFill>
                            <a:srgbClr val="7030A0"/>
                          </a:solidFill>
                        </a:rPr>
                        <a:t> </a:t>
                      </a:r>
                      <a:r>
                        <a:rPr lang="cs-CZ" sz="2800" dirty="0" smtClean="0"/>
                        <a:t>+ 9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cs-CZ" sz="2800" baseline="0" smtClean="0"/>
                        <a:t>5  </a:t>
                      </a:r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- 8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- 61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 - 28  </a:t>
                      </a:r>
                      <a:endParaRPr lang="cs-CZ" sz="2800" dirty="0"/>
                    </a:p>
                  </a:txBody>
                  <a:tcPr marT="45692" marB="45692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-4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- 15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- 5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 </a:t>
                      </a:r>
                      <a:r>
                        <a:rPr lang="cs-CZ" sz="2800" dirty="0" smtClean="0"/>
                        <a:t>- 8  </a:t>
                      </a:r>
                      <a:endParaRPr lang="cs-CZ" sz="2800" dirty="0"/>
                    </a:p>
                  </a:txBody>
                  <a:tcPr marT="45692" marB="456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- 1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- 10</a:t>
                      </a:r>
                      <a:endParaRPr lang="cs-CZ" sz="2800" dirty="0"/>
                    </a:p>
                  </a:txBody>
                  <a:tcPr marT="45692" marB="45692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332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Times New Roman</vt:lpstr>
      <vt:lpstr>Arial</vt:lpstr>
      <vt:lpstr>Calibri</vt:lpstr>
      <vt:lpstr>Default Design</vt:lpstr>
      <vt:lpstr>VY_32_INOVACE_22B_Porovnávání celých čísel</vt:lpstr>
      <vt:lpstr>Porovnej celá čísla, na místo rámečku doplň symbol ‹ nebo ›;  příp. =  </vt:lpstr>
      <vt:lpstr>KONTROLA:</vt:lpstr>
      <vt:lpstr>KONTROLA:</vt:lpstr>
      <vt:lpstr>KONTROLA: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Habisonova</cp:lastModifiedBy>
  <cp:revision>57</cp:revision>
  <dcterms:created xsi:type="dcterms:W3CDTF">2003-11-19T14:30:33Z</dcterms:created>
  <dcterms:modified xsi:type="dcterms:W3CDTF">2012-03-13T08:56:50Z</dcterms:modified>
</cp:coreProperties>
</file>