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8"/>
  </p:notesMasterIdLst>
  <p:sldIdLst>
    <p:sldId id="256" r:id="rId2"/>
    <p:sldId id="269" r:id="rId3"/>
    <p:sldId id="259" r:id="rId4"/>
    <p:sldId id="275" r:id="rId5"/>
    <p:sldId id="27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8000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ČR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Zemědělství</c:v>
                </c:pt>
                <c:pt idx="1">
                  <c:v>Průmysl</c:v>
                </c:pt>
                <c:pt idx="2">
                  <c:v>Služby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5</c:v>
                </c:pt>
                <c:pt idx="1">
                  <c:v>30</c:v>
                </c:pt>
                <c:pt idx="2">
                  <c:v>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INDIE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Zemědělství</c:v>
                </c:pt>
                <c:pt idx="1">
                  <c:v>Průmysl</c:v>
                </c:pt>
                <c:pt idx="2">
                  <c:v>Služby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55</c:v>
                </c:pt>
                <c:pt idx="1">
                  <c:v>20</c:v>
                </c:pt>
                <c:pt idx="2">
                  <c:v>20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27478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VY_32_INOVACE_21_19_Z6_Skála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50113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/>
              <a:t>Život ve velmi vyspělých zemích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4622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Srovnání úrovně žití ve vyspělých a zaostalých zemích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Život ve velmi vyspělých zemích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životní úrovní ve vyspělých a zaostalých zemích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0707" y="974890"/>
            <a:ext cx="7874015" cy="304698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Vyspělé země </a:t>
            </a:r>
            <a:r>
              <a:rPr lang="cs-CZ" sz="3200" b="1" dirty="0" smtClean="0">
                <a:solidFill>
                  <a:schemeClr val="bg1"/>
                </a:solidFill>
              </a:rPr>
              <a:t>mají k dispozici velké finanční prostředky, hospodářství vyrábí mnoho potravin i průmyslových výrobků. Peníze často využívají na výzkum a vývoj nových materiálů ( </a:t>
            </a:r>
            <a:r>
              <a:rPr lang="cs-CZ" sz="3200" b="1" dirty="0" smtClean="0">
                <a:solidFill>
                  <a:srgbClr val="FF0066"/>
                </a:solidFill>
              </a:rPr>
              <a:t>léky, výzkum kosmu</a:t>
            </a:r>
            <a:r>
              <a:rPr lang="cs-CZ" sz="3200" b="1" dirty="0" smtClean="0">
                <a:solidFill>
                  <a:schemeClr val="bg1"/>
                </a:solidFill>
              </a:rPr>
              <a:t>…)</a:t>
            </a:r>
            <a:endParaRPr lang="cs-CZ" sz="3200" dirty="0" smtClean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1243" y="4149080"/>
            <a:ext cx="7874015" cy="255454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chemeClr val="bg1"/>
                </a:solidFill>
              </a:rPr>
              <a:t>Mezi obyvateli jsou však velké rozdíly, na jedné straně jsou</a:t>
            </a:r>
            <a:r>
              <a:rPr lang="cs-CZ" sz="3200" b="1" dirty="0" smtClean="0">
                <a:solidFill>
                  <a:srgbClr val="FF0066"/>
                </a:solidFill>
              </a:rPr>
              <a:t> lidé bohatí</a:t>
            </a:r>
            <a:r>
              <a:rPr lang="cs-CZ" sz="3200" b="1" dirty="0" smtClean="0">
                <a:solidFill>
                  <a:schemeClr val="bg1"/>
                </a:solidFill>
              </a:rPr>
              <a:t>, kteří mají co jíst a kde bydlet a na druhé straně se najdou</a:t>
            </a:r>
            <a:r>
              <a:rPr lang="cs-CZ" sz="3200" b="1" dirty="0" smtClean="0">
                <a:solidFill>
                  <a:srgbClr val="FF0066"/>
                </a:solidFill>
              </a:rPr>
              <a:t> lidé bez domova</a:t>
            </a:r>
            <a:r>
              <a:rPr lang="cs-CZ" sz="3200" b="1" dirty="0" smtClean="0">
                <a:solidFill>
                  <a:schemeClr val="bg1"/>
                </a:solidFill>
              </a:rPr>
              <a:t>, žebrající nebo žijící na ulici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378" y="116632"/>
            <a:ext cx="7859216" cy="680068"/>
          </a:xfrm>
        </p:spPr>
        <p:txBody>
          <a:bodyPr>
            <a:normAutofit fontScale="90000"/>
          </a:bodyPr>
          <a:lstStyle/>
          <a:p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Život ve velmi vyspělých zemích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50779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Rozdíl podílu hospodářství v ČR a INDII</a:t>
            </a:r>
            <a:endParaRPr lang="cs-CZ" dirty="0"/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1211616842"/>
              </p:ext>
            </p:extLst>
          </p:nvPr>
        </p:nvGraphicFramePr>
        <p:xfrm>
          <a:off x="20394" y="1844824"/>
          <a:ext cx="4680520" cy="2752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4" name="Graf 13"/>
          <p:cNvGraphicFramePr/>
          <p:nvPr>
            <p:extLst>
              <p:ext uri="{D42A27DB-BD31-4B8C-83A1-F6EECF244321}">
                <p14:modId xmlns:p14="http://schemas.microsoft.com/office/powerpoint/2010/main" val="2662573941"/>
              </p:ext>
            </p:extLst>
          </p:nvPr>
        </p:nvGraphicFramePr>
        <p:xfrm>
          <a:off x="4283968" y="3717032"/>
          <a:ext cx="4536504" cy="2752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Graphic spid="6" grpId="0">
        <p:bldAsOne/>
      </p:bldGraphic>
      <p:bldGraphic spid="1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část planety je rozvojová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Jižní polokoule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žijí lidé ve vyspělých zemích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036479" y="362558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 vrcholu a </a:t>
            </a:r>
            <a:r>
              <a:rPr lang="cs-CZ" sz="2400" b="1" dirty="0" smtClean="0">
                <a:solidFill>
                  <a:schemeClr val="tx1"/>
                </a:solidFill>
              </a:rPr>
              <a:t>na okraji společnosti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Fraus, 2006, ISBN 80-7238-486-4</a:t>
            </a:r>
            <a:r>
              <a:rPr lang="cs-CZ" sz="1200" dirty="0" smtClean="0"/>
              <a:t>.</a:t>
            </a:r>
            <a:endParaRPr lang="cs-CZ" sz="12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4632</TotalTime>
  <Words>229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Technický</vt:lpstr>
      <vt:lpstr>Prezentace aplikace PowerPoint</vt:lpstr>
      <vt:lpstr>Anotace</vt:lpstr>
      <vt:lpstr>Život ve velmi vyspělých zemích</vt:lpstr>
      <vt:lpstr>Rozdíl podílu hospodářství v ČR a INDII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294</cp:revision>
  <dcterms:created xsi:type="dcterms:W3CDTF">2011-03-22T17:13:23Z</dcterms:created>
  <dcterms:modified xsi:type="dcterms:W3CDTF">2013-09-26T07:48:02Z</dcterms:modified>
</cp:coreProperties>
</file>