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drawing2.xml" ContentType="application/vnd.ms-office.drawingml.diagramDrawing+xml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1"/>
  </p:notes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252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EC350-1AA7-43E7-A711-53BFA60F3F90}">
      <dsp:nvSpPr>
        <dsp:cNvPr id="0" name=""/>
        <dsp:cNvSpPr/>
      </dsp:nvSpPr>
      <dsp:spPr>
        <a:xfrm>
          <a:off x="603916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Rozloha </a:t>
          </a:r>
          <a:endParaRPr lang="cs-CZ" sz="5300" kern="1200" dirty="0"/>
        </a:p>
      </dsp:txBody>
      <dsp:txXfrm>
        <a:off x="644659" y="43201"/>
        <a:ext cx="2700632" cy="1309573"/>
      </dsp:txXfrm>
    </dsp:sp>
    <dsp:sp modelId="{D3D5D600-DE05-4AF5-B4DB-7846E093298D}">
      <dsp:nvSpPr>
        <dsp:cNvPr id="0" name=""/>
        <dsp:cNvSpPr/>
      </dsp:nvSpPr>
      <dsp:spPr>
        <a:xfrm>
          <a:off x="882128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0509C9-652A-453A-80EC-9121814F2D20}">
      <dsp:nvSpPr>
        <dsp:cNvPr id="0" name=""/>
        <dsp:cNvSpPr/>
      </dsp:nvSpPr>
      <dsp:spPr>
        <a:xfrm>
          <a:off x="1160340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44,4 mil. km</a:t>
          </a:r>
          <a:endParaRPr lang="cs-CZ" sz="3500" kern="1200" dirty="0"/>
        </a:p>
      </dsp:txBody>
      <dsp:txXfrm>
        <a:off x="1201083" y="1782025"/>
        <a:ext cx="2144208" cy="1309573"/>
      </dsp:txXfrm>
    </dsp:sp>
    <dsp:sp modelId="{7E86C0D8-19DF-498B-89E1-6427F8128FCB}">
      <dsp:nvSpPr>
        <dsp:cNvPr id="0" name=""/>
        <dsp:cNvSpPr/>
      </dsp:nvSpPr>
      <dsp:spPr>
        <a:xfrm>
          <a:off x="882128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B4EA02-05E6-422E-A14C-6E85021A1FA4}">
      <dsp:nvSpPr>
        <dsp:cNvPr id="0" name=""/>
        <dsp:cNvSpPr/>
      </dsp:nvSpPr>
      <dsp:spPr>
        <a:xfrm>
          <a:off x="1160340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1/3 souše</a:t>
          </a:r>
          <a:endParaRPr lang="cs-CZ" sz="3500" kern="1200" dirty="0"/>
        </a:p>
      </dsp:txBody>
      <dsp:txXfrm>
        <a:off x="1201083" y="3520849"/>
        <a:ext cx="2144208" cy="1309573"/>
      </dsp:txXfrm>
    </dsp:sp>
    <dsp:sp modelId="{54458F02-F64E-4A7A-BB20-C97C3F2378F3}">
      <dsp:nvSpPr>
        <dsp:cNvPr id="0" name=""/>
        <dsp:cNvSpPr/>
      </dsp:nvSpPr>
      <dsp:spPr>
        <a:xfrm>
          <a:off x="4081564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Poloha </a:t>
          </a:r>
          <a:endParaRPr lang="cs-CZ" sz="5300" kern="1200" dirty="0"/>
        </a:p>
      </dsp:txBody>
      <dsp:txXfrm>
        <a:off x="4122307" y="43201"/>
        <a:ext cx="2700632" cy="1309573"/>
      </dsp:txXfrm>
    </dsp:sp>
    <dsp:sp modelId="{98127034-D4DC-495F-97F8-034F649D3DBC}">
      <dsp:nvSpPr>
        <dsp:cNvPr id="0" name=""/>
        <dsp:cNvSpPr/>
      </dsp:nvSpPr>
      <dsp:spPr>
        <a:xfrm>
          <a:off x="4359776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847879-6E17-417D-91C8-E23F8A17D0DE}">
      <dsp:nvSpPr>
        <dsp:cNvPr id="0" name=""/>
        <dsp:cNvSpPr/>
      </dsp:nvSpPr>
      <dsp:spPr>
        <a:xfrm>
          <a:off x="4637988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S polokoule</a:t>
          </a:r>
          <a:endParaRPr lang="cs-CZ" sz="3500" kern="1200" dirty="0"/>
        </a:p>
      </dsp:txBody>
      <dsp:txXfrm>
        <a:off x="4678731" y="1782025"/>
        <a:ext cx="2144208" cy="1309573"/>
      </dsp:txXfrm>
    </dsp:sp>
    <dsp:sp modelId="{D55AD7F0-CDFC-4319-B520-B02BCC36C95F}">
      <dsp:nvSpPr>
        <dsp:cNvPr id="0" name=""/>
        <dsp:cNvSpPr/>
      </dsp:nvSpPr>
      <dsp:spPr>
        <a:xfrm>
          <a:off x="4359776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2DA263-804D-4551-92B0-ED3493D35D1A}">
      <dsp:nvSpPr>
        <dsp:cNvPr id="0" name=""/>
        <dsp:cNvSpPr/>
      </dsp:nvSpPr>
      <dsp:spPr>
        <a:xfrm>
          <a:off x="4637988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 polokoule</a:t>
          </a:r>
          <a:endParaRPr lang="cs-CZ" sz="3500" kern="1200" dirty="0"/>
        </a:p>
      </dsp:txBody>
      <dsp:txXfrm>
        <a:off x="4678731" y="3520849"/>
        <a:ext cx="2144208" cy="13095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AC94C-AFC4-4614-8639-B9BD4B40823F}">
      <dsp:nvSpPr>
        <dsp:cNvPr id="0" name=""/>
        <dsp:cNvSpPr/>
      </dsp:nvSpPr>
      <dsp:spPr>
        <a:xfrm>
          <a:off x="911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Hranice s Afrikou</a:t>
          </a:r>
          <a:endParaRPr lang="cs-CZ" sz="3600" kern="1200" dirty="0"/>
        </a:p>
      </dsp:txBody>
      <dsp:txXfrm>
        <a:off x="911" y="0"/>
        <a:ext cx="2370087" cy="1462087"/>
      </dsp:txXfrm>
    </dsp:sp>
    <dsp:sp modelId="{EEC98C75-C857-4A5A-BAA6-14A1169C82B4}">
      <dsp:nvSpPr>
        <dsp:cNvPr id="0" name=""/>
        <dsp:cNvSpPr/>
      </dsp:nvSpPr>
      <dsp:spPr>
        <a:xfrm>
          <a:off x="237920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Suezský průplav</a:t>
          </a:r>
          <a:endParaRPr lang="cs-CZ" sz="2200" kern="1200" dirty="0"/>
        </a:p>
      </dsp:txBody>
      <dsp:txXfrm>
        <a:off x="280959" y="1506554"/>
        <a:ext cx="1809992" cy="1383386"/>
      </dsp:txXfrm>
    </dsp:sp>
    <dsp:sp modelId="{2E8F7B23-CBAE-44B4-9901-9AEEF67B85DE}">
      <dsp:nvSpPr>
        <dsp:cNvPr id="0" name=""/>
        <dsp:cNvSpPr/>
      </dsp:nvSpPr>
      <dsp:spPr>
        <a:xfrm>
          <a:off x="237920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Rudé moře</a:t>
          </a:r>
          <a:endParaRPr lang="cs-CZ" sz="2200" kern="1200" dirty="0"/>
        </a:p>
      </dsp:txBody>
      <dsp:txXfrm>
        <a:off x="280959" y="3202090"/>
        <a:ext cx="1809992" cy="1383386"/>
      </dsp:txXfrm>
    </dsp:sp>
    <dsp:sp modelId="{42CBF88B-EE9B-4B48-928A-38F93988B9C4}">
      <dsp:nvSpPr>
        <dsp:cNvPr id="0" name=""/>
        <dsp:cNvSpPr/>
      </dsp:nvSpPr>
      <dsp:spPr>
        <a:xfrm>
          <a:off x="2548756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Amerikou</a:t>
          </a:r>
          <a:endParaRPr lang="cs-CZ" sz="3600" kern="1200" dirty="0"/>
        </a:p>
      </dsp:txBody>
      <dsp:txXfrm>
        <a:off x="2548756" y="0"/>
        <a:ext cx="2370087" cy="1462087"/>
      </dsp:txXfrm>
    </dsp:sp>
    <dsp:sp modelId="{BEAD3978-3313-47B2-9C66-8618F51C16D3}">
      <dsp:nvSpPr>
        <dsp:cNvPr id="0" name=""/>
        <dsp:cNvSpPr/>
      </dsp:nvSpPr>
      <dsp:spPr>
        <a:xfrm>
          <a:off x="2785764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Tichý oceán</a:t>
          </a:r>
          <a:endParaRPr lang="cs-CZ" sz="2200" kern="1200" dirty="0"/>
        </a:p>
      </dsp:txBody>
      <dsp:txXfrm>
        <a:off x="2828803" y="1506554"/>
        <a:ext cx="1809992" cy="1383386"/>
      </dsp:txXfrm>
    </dsp:sp>
    <dsp:sp modelId="{06C28BFD-5B9D-4B17-B915-B8118D03A520}">
      <dsp:nvSpPr>
        <dsp:cNvPr id="0" name=""/>
        <dsp:cNvSpPr/>
      </dsp:nvSpPr>
      <dsp:spPr>
        <a:xfrm>
          <a:off x="2785764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Beringův průliv</a:t>
          </a:r>
          <a:endParaRPr lang="cs-CZ" sz="2200" kern="1200" dirty="0"/>
        </a:p>
      </dsp:txBody>
      <dsp:txXfrm>
        <a:off x="2828803" y="3202090"/>
        <a:ext cx="1809992" cy="1383386"/>
      </dsp:txXfrm>
    </dsp:sp>
    <dsp:sp modelId="{ED4D8026-2031-4C61-B436-274D3945E3BE}">
      <dsp:nvSpPr>
        <dsp:cNvPr id="0" name=""/>
        <dsp:cNvSpPr/>
      </dsp:nvSpPr>
      <dsp:spPr>
        <a:xfrm>
          <a:off x="5096600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Austrálií</a:t>
          </a:r>
          <a:endParaRPr lang="cs-CZ" sz="3600" kern="1200" dirty="0"/>
        </a:p>
      </dsp:txBody>
      <dsp:txXfrm>
        <a:off x="5096600" y="0"/>
        <a:ext cx="2370087" cy="1462087"/>
      </dsp:txXfrm>
    </dsp:sp>
    <dsp:sp modelId="{71FB58FB-D9A9-4B11-87AE-8420F85F3004}">
      <dsp:nvSpPr>
        <dsp:cNvPr id="0" name=""/>
        <dsp:cNvSpPr/>
      </dsp:nvSpPr>
      <dsp:spPr>
        <a:xfrm>
          <a:off x="5333609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Tichý oceán </a:t>
          </a:r>
          <a:endParaRPr lang="cs-CZ" sz="2200" kern="1200" dirty="0"/>
        </a:p>
      </dsp:txBody>
      <dsp:txXfrm>
        <a:off x="5376648" y="1506554"/>
        <a:ext cx="1809992" cy="1383386"/>
      </dsp:txXfrm>
    </dsp:sp>
    <dsp:sp modelId="{431E30D2-1DEF-4910-B329-1B8AC40FE79F}">
      <dsp:nvSpPr>
        <dsp:cNvPr id="0" name=""/>
        <dsp:cNvSpPr/>
      </dsp:nvSpPr>
      <dsp:spPr>
        <a:xfrm>
          <a:off x="5333609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Hlubokomoř</a:t>
          </a:r>
          <a:r>
            <a:rPr lang="cs-CZ" sz="2200" kern="1200" dirty="0" smtClean="0"/>
            <a:t>-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ské</a:t>
          </a:r>
          <a:r>
            <a:rPr lang="cs-CZ" sz="2200" kern="1200" dirty="0" smtClean="0"/>
            <a:t> příkopy</a:t>
          </a:r>
          <a:endParaRPr lang="cs-CZ" sz="2200" kern="1200" dirty="0"/>
        </a:p>
      </dsp:txBody>
      <dsp:txXfrm>
        <a:off x="5376648" y="3202090"/>
        <a:ext cx="1809992" cy="13833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839857-24FD-4565-B5F0-FB8E068181CA}">
      <dsp:nvSpPr>
        <dsp:cNvPr id="0" name=""/>
        <dsp:cNvSpPr/>
      </dsp:nvSpPr>
      <dsp:spPr>
        <a:xfrm rot="5400000">
          <a:off x="-343116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658F8BC-36C5-411E-89FF-039E748B84F5}">
      <dsp:nvSpPr>
        <dsp:cNvPr id="0" name=""/>
        <dsp:cNvSpPr/>
      </dsp:nvSpPr>
      <dsp:spPr>
        <a:xfrm>
          <a:off x="3755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Malá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Asie</a:t>
          </a:r>
          <a:endParaRPr lang="cs-CZ" sz="2800" kern="1200" dirty="0"/>
        </a:p>
      </dsp:txBody>
      <dsp:txXfrm>
        <a:off x="39574" y="332442"/>
        <a:ext cx="1966637" cy="1151327"/>
      </dsp:txXfrm>
    </dsp:sp>
    <dsp:sp modelId="{511D4F0E-16DA-4160-B97F-C0EE4F72BA84}">
      <dsp:nvSpPr>
        <dsp:cNvPr id="0" name=""/>
        <dsp:cNvSpPr/>
      </dsp:nvSpPr>
      <dsp:spPr>
        <a:xfrm rot="5400000">
          <a:off x="-343116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3B5CE2A-0C70-4968-8E80-20A0746920AB}">
      <dsp:nvSpPr>
        <dsp:cNvPr id="0" name=""/>
        <dsp:cNvSpPr/>
      </dsp:nvSpPr>
      <dsp:spPr>
        <a:xfrm>
          <a:off x="3755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Arabský</a:t>
          </a:r>
          <a:endParaRPr lang="cs-CZ" sz="2800" kern="1200" dirty="0"/>
        </a:p>
      </dsp:txBody>
      <dsp:txXfrm>
        <a:off x="39574" y="1861148"/>
        <a:ext cx="1966637" cy="1151327"/>
      </dsp:txXfrm>
    </dsp:sp>
    <dsp:sp modelId="{87A5814C-F97A-4369-B929-E706155123C4}">
      <dsp:nvSpPr>
        <dsp:cNvPr id="0" name=""/>
        <dsp:cNvSpPr/>
      </dsp:nvSpPr>
      <dsp:spPr>
        <a:xfrm>
          <a:off x="421236" y="3562777"/>
          <a:ext cx="27010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E61170C-7980-4B0F-A259-610A361EEF55}">
      <dsp:nvSpPr>
        <dsp:cNvPr id="0" name=""/>
        <dsp:cNvSpPr/>
      </dsp:nvSpPr>
      <dsp:spPr>
        <a:xfrm>
          <a:off x="3755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Přední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Indie</a:t>
          </a:r>
          <a:endParaRPr lang="cs-CZ" sz="2800" kern="1200" dirty="0"/>
        </a:p>
      </dsp:txBody>
      <dsp:txXfrm>
        <a:off x="39574" y="3389855"/>
        <a:ext cx="1966637" cy="1151327"/>
      </dsp:txXfrm>
    </dsp:sp>
    <dsp:sp modelId="{314223CE-1CF0-4AB3-B700-995D98B0D3DE}">
      <dsp:nvSpPr>
        <dsp:cNvPr id="0" name=""/>
        <dsp:cNvSpPr/>
      </dsp:nvSpPr>
      <dsp:spPr>
        <a:xfrm rot="16200000">
          <a:off x="2367790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CB7AAE0-5D00-4695-B1C6-050870BF25B7}">
      <dsp:nvSpPr>
        <dsp:cNvPr id="0" name=""/>
        <dsp:cNvSpPr/>
      </dsp:nvSpPr>
      <dsp:spPr>
        <a:xfrm>
          <a:off x="2714662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Korejský</a:t>
          </a:r>
          <a:endParaRPr lang="cs-CZ" sz="2800" kern="1200" dirty="0"/>
        </a:p>
      </dsp:txBody>
      <dsp:txXfrm>
        <a:off x="2750481" y="3389855"/>
        <a:ext cx="1966637" cy="1151327"/>
      </dsp:txXfrm>
    </dsp:sp>
    <dsp:sp modelId="{07FE84C9-88C9-4C6C-9563-46834CDCFE61}">
      <dsp:nvSpPr>
        <dsp:cNvPr id="0" name=""/>
        <dsp:cNvSpPr/>
      </dsp:nvSpPr>
      <dsp:spPr>
        <a:xfrm rot="16200000">
          <a:off x="2367790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041E6EA-0F41-45A3-A205-D80B9D20A476}">
      <dsp:nvSpPr>
        <dsp:cNvPr id="0" name=""/>
        <dsp:cNvSpPr/>
      </dsp:nvSpPr>
      <dsp:spPr>
        <a:xfrm>
          <a:off x="2714662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Malajský</a:t>
          </a:r>
          <a:endParaRPr lang="cs-CZ" sz="2800" kern="1200" dirty="0"/>
        </a:p>
      </dsp:txBody>
      <dsp:txXfrm>
        <a:off x="2750481" y="1861148"/>
        <a:ext cx="1966637" cy="1151327"/>
      </dsp:txXfrm>
    </dsp:sp>
    <dsp:sp modelId="{D139AD0D-CF9B-4818-A1D8-294C815DB57B}">
      <dsp:nvSpPr>
        <dsp:cNvPr id="0" name=""/>
        <dsp:cNvSpPr/>
      </dsp:nvSpPr>
      <dsp:spPr>
        <a:xfrm>
          <a:off x="3132143" y="505363"/>
          <a:ext cx="27010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ECCEE9-32A5-43BF-9F85-24BA085C7CD9}">
      <dsp:nvSpPr>
        <dsp:cNvPr id="0" name=""/>
        <dsp:cNvSpPr/>
      </dsp:nvSpPr>
      <dsp:spPr>
        <a:xfrm>
          <a:off x="2714662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Zadní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Indie</a:t>
          </a:r>
          <a:endParaRPr lang="cs-CZ" sz="2800" kern="1200" dirty="0"/>
        </a:p>
      </dsp:txBody>
      <dsp:txXfrm>
        <a:off x="2750481" y="332442"/>
        <a:ext cx="1966637" cy="1151327"/>
      </dsp:txXfrm>
    </dsp:sp>
    <dsp:sp modelId="{F7E01CDA-1643-4884-8AA6-B7C6B6B41EEA}">
      <dsp:nvSpPr>
        <dsp:cNvPr id="0" name=""/>
        <dsp:cNvSpPr/>
      </dsp:nvSpPr>
      <dsp:spPr>
        <a:xfrm rot="5400000">
          <a:off x="5078696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4B70241-6208-4561-992A-C82D021373AB}">
      <dsp:nvSpPr>
        <dsp:cNvPr id="0" name=""/>
        <dsp:cNvSpPr/>
      </dsp:nvSpPr>
      <dsp:spPr>
        <a:xfrm>
          <a:off x="5425568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Kamčatka</a:t>
          </a:r>
          <a:endParaRPr lang="cs-CZ" sz="2800" kern="1200" dirty="0"/>
        </a:p>
      </dsp:txBody>
      <dsp:txXfrm>
        <a:off x="5461387" y="332442"/>
        <a:ext cx="1966637" cy="1151327"/>
      </dsp:txXfrm>
    </dsp:sp>
    <dsp:sp modelId="{C9916D3B-E2B6-4E2B-AB5E-86FCD2932ED7}">
      <dsp:nvSpPr>
        <dsp:cNvPr id="0" name=""/>
        <dsp:cNvSpPr/>
      </dsp:nvSpPr>
      <dsp:spPr>
        <a:xfrm rot="5400000">
          <a:off x="5078696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C85AF28-0C9D-4053-B524-E01FF30C9D3A}">
      <dsp:nvSpPr>
        <dsp:cNvPr id="0" name=""/>
        <dsp:cNvSpPr/>
      </dsp:nvSpPr>
      <dsp:spPr>
        <a:xfrm>
          <a:off x="5425568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Čukotský</a:t>
          </a:r>
          <a:endParaRPr lang="cs-CZ" sz="2800" kern="1200" dirty="0"/>
        </a:p>
      </dsp:txBody>
      <dsp:txXfrm>
        <a:off x="5461387" y="1861148"/>
        <a:ext cx="1966637" cy="1151327"/>
      </dsp:txXfrm>
    </dsp:sp>
    <dsp:sp modelId="{F17BDF93-1D8E-46D1-ADCC-AD232CF84E7D}">
      <dsp:nvSpPr>
        <dsp:cNvPr id="0" name=""/>
        <dsp:cNvSpPr/>
      </dsp:nvSpPr>
      <dsp:spPr>
        <a:xfrm>
          <a:off x="5425568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Tajmyr</a:t>
          </a:r>
          <a:endParaRPr lang="cs-CZ" sz="2800" kern="1200" dirty="0"/>
        </a:p>
      </dsp:txBody>
      <dsp:txXfrm>
        <a:off x="5461387" y="3389855"/>
        <a:ext cx="1966637" cy="1151327"/>
      </dsp:txXfrm>
    </dsp:sp>
  </dsp:spTree>
</dsp:drawing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7" Type="http://schemas.microsoft.com/office/2007/relationships/diagramDrawing" Target="../diagrams/drawing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214554"/>
            <a:ext cx="8001056" cy="4357718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844094" y="3038485"/>
            <a:ext cx="68784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VY_32_INOVACE_22_04_Z7_Skála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870289" y="2552432"/>
            <a:ext cx="39155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</a:t>
            </a:r>
            <a:r>
              <a:rPr lang="cs-CZ" sz="2800" dirty="0" smtClean="0"/>
              <a:t>Mgr. Aleš Skála</a:t>
            </a:r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868130" y="3561705"/>
            <a:ext cx="31947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Afrika - test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4348" y="248538"/>
            <a:ext cx="8230304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</a:t>
            </a:r>
            <a:r>
              <a:rPr lang="cs-CZ" sz="1600" dirty="0" smtClean="0"/>
              <a:t>oblast: Člověk a příroda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25" name="Obdélník 24"/>
          <p:cNvSpPr/>
          <p:nvPr/>
        </p:nvSpPr>
        <p:spPr>
          <a:xfrm>
            <a:off x="844094" y="4072225"/>
            <a:ext cx="78397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Test na povrch, podnebí a vodstvo Afriky</a:t>
            </a:r>
            <a:endParaRPr lang="cs-CZ" sz="28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V testu musí žáci dokázat své vědomosti z povrchu, podnebí a vodstva Afriky</a:t>
            </a:r>
          </a:p>
          <a:p>
            <a:r>
              <a:rPr lang="cs-CZ" sz="2000" dirty="0" smtClean="0"/>
              <a:t>Ze slepé mapy poznávají umístění pohoří, pouští, </a:t>
            </a:r>
            <a:r>
              <a:rPr lang="cs-CZ" sz="2000" smtClean="0"/>
              <a:t>řek </a:t>
            </a:r>
            <a:r>
              <a:rPr lang="cs-CZ" sz="2000" smtClean="0"/>
              <a:t>a moří</a:t>
            </a:r>
            <a:endParaRPr lang="cs-CZ" sz="2000" dirty="0" smtClean="0"/>
          </a:p>
          <a:p>
            <a:r>
              <a:rPr lang="cs-CZ" sz="2000" dirty="0" smtClean="0"/>
              <a:t>Své znalosti si mohou zpětně ověřit v řešení testu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1. část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14282" y="2143116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Na jakých litosférických deskách se Afrika rozkládá?</a:t>
            </a: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1357298"/>
            <a:ext cx="814393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-Otázky 1. části - odpovězte písemně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3000372"/>
            <a:ext cx="764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Jaké je nejnižší místo na pevnině Afriky a kolik měří?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2844" y="3857628"/>
            <a:ext cx="66437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Jaké má Afrika podnebné oblasti?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282" y="4786322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Které jezero je v Africe nejhlubší?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uiExpand="1" build="p"/>
      <p:bldP spid="9" grpId="1" animBg="1"/>
      <p:bldP spid="10" grpId="0"/>
      <p:bldP spid="11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2. část 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8662" y="1214422"/>
            <a:ext cx="671517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 v 2. části testu poznejte přírodní krajiny a jezera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78605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3438" y="2714620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7158" y="500063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4857760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</a:t>
            </a:r>
            <a:endParaRPr lang="cs-CZ" sz="2400" dirty="0"/>
          </a:p>
        </p:txBody>
      </p:sp>
      <p:pic>
        <p:nvPicPr>
          <p:cNvPr id="13" name="Picture 4" descr="http://beautifulscenerys.com/wp-content/uploads/2012/08/Sahara-Scene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000240"/>
            <a:ext cx="3071834" cy="2051910"/>
          </a:xfrm>
          <a:prstGeom prst="rect">
            <a:avLst/>
          </a:prstGeom>
          <a:noFill/>
        </p:spPr>
      </p:pic>
      <p:pic>
        <p:nvPicPr>
          <p:cNvPr id="15" name="Picture 2" descr="http://mtbs.cz/media/2011/05/13/_MG_2045.jpe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2000240"/>
            <a:ext cx="3140427" cy="2095253"/>
          </a:xfrm>
          <a:prstGeom prst="rect">
            <a:avLst/>
          </a:prstGeom>
          <a:noFill/>
        </p:spPr>
      </p:pic>
      <p:pic>
        <p:nvPicPr>
          <p:cNvPr id="16" name="Picture 6" descr="http://heckeranddecker.files.wordpress.com/2008/06/shrinking-lake-chad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4357694"/>
            <a:ext cx="3738191" cy="1987769"/>
          </a:xfrm>
          <a:prstGeom prst="rect">
            <a:avLst/>
          </a:prstGeom>
          <a:noFill/>
        </p:spPr>
      </p:pic>
      <p:pic>
        <p:nvPicPr>
          <p:cNvPr id="17" name="Picture 4" descr="http://www.ls-aquarium.cz/images/Fotky%20na%20homepage/0814-03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43570" y="4357694"/>
            <a:ext cx="3169455" cy="20717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8" grpId="0"/>
      <p:bldP spid="10" grpId="0"/>
      <p:bldP spid="12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www.afrikaonline.cz/image/picture/201001202301_slepa-mapa-Afrik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928802"/>
            <a:ext cx="6161497" cy="492919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3. část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00108"/>
            <a:ext cx="8001056" cy="785818"/>
          </a:xfrm>
          <a:solidFill>
            <a:schemeClr val="accent3">
              <a:lumMod val="75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- ve 3. části testu napište dle mapy o jaké místo se jedná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57488" y="2071678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86116" y="4214818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43570" y="378619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29190" y="621508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14810" y="3000372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571501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71934" y="5572140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cxnSp>
        <p:nvCxnSpPr>
          <p:cNvPr id="21" name="Přímá spojovací šipka 20"/>
          <p:cNvCxnSpPr/>
          <p:nvPr/>
        </p:nvCxnSpPr>
        <p:spPr>
          <a:xfrm rot="10800000" flipV="1">
            <a:off x="5500694" y="4143380"/>
            <a:ext cx="1071570" cy="3571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500826" y="3929066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cxnSp>
        <p:nvCxnSpPr>
          <p:cNvPr id="28" name="Přímá spojovací šipka 27"/>
          <p:cNvCxnSpPr/>
          <p:nvPr/>
        </p:nvCxnSpPr>
        <p:spPr>
          <a:xfrm rot="10800000" flipV="1">
            <a:off x="5214942" y="4500570"/>
            <a:ext cx="1214446" cy="4286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6429388" y="428625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072066" y="257174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cxnSp>
        <p:nvCxnSpPr>
          <p:cNvPr id="36" name="Přímá spojovací šipka 35"/>
          <p:cNvCxnSpPr>
            <a:stCxn id="39" idx="2"/>
          </p:cNvCxnSpPr>
          <p:nvPr/>
        </p:nvCxnSpPr>
        <p:spPr>
          <a:xfrm rot="5400000">
            <a:off x="6904138" y="3037830"/>
            <a:ext cx="59296" cy="11516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7286644" y="3214686"/>
            <a:ext cx="445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endParaRPr lang="cs-CZ" u="sng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28596" y="1071546"/>
            <a:ext cx="7239000" cy="428628"/>
          </a:xfrm>
          <a:prstGeom prst="rect">
            <a:avLst/>
          </a:prstGeom>
        </p:spPr>
        <p:txBody>
          <a:bodyPr vert="horz" anchor="ctr">
            <a:normAutofit fontScale="6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Test – 1. část</a:t>
            </a:r>
            <a:endParaRPr kumimoji="0" lang="cs-CZ" sz="4000" b="0" i="0" u="sng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3929066"/>
            <a:ext cx="66437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400" dirty="0" smtClean="0"/>
              <a:t>3. Jaké má Afrika podnebné oblasti?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072074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Které jezero je v Africe nejhlubší? 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7158" y="2214554"/>
            <a:ext cx="6572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- na somálské a africké litosférické desce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7158" y="3500438"/>
            <a:ext cx="4286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- </a:t>
            </a:r>
            <a:r>
              <a:rPr lang="cs-CZ" sz="2000" dirty="0" err="1" smtClean="0">
                <a:solidFill>
                  <a:srgbClr val="FF0000"/>
                </a:solidFill>
              </a:rPr>
              <a:t>Assalská</a:t>
            </a:r>
            <a:r>
              <a:rPr lang="cs-CZ" sz="2000" dirty="0" smtClean="0">
                <a:solidFill>
                  <a:srgbClr val="FF0000"/>
                </a:solidFill>
              </a:rPr>
              <a:t> proláklina  -155 m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2844" y="4500570"/>
            <a:ext cx="85725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- suché tropy, vlhké tropy, střídavě vlhké tropy, subtropy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7158" y="5572140"/>
            <a:ext cx="89297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- Tanganika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Zástupný symbol pro obsah 5"/>
          <p:cNvSpPr>
            <a:spLocks noGrp="1"/>
          </p:cNvSpPr>
          <p:nvPr>
            <p:ph idx="1"/>
          </p:nvPr>
        </p:nvSpPr>
        <p:spPr>
          <a:xfrm>
            <a:off x="142844" y="1571612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Na jakých litosférických deskách se Afrika rozkládá?</a:t>
            </a: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282" y="2857496"/>
            <a:ext cx="764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Jaké je nejnižší místo na pevnině Afriky a kolik měří?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0" grpId="0"/>
      <p:bldP spid="11" grpId="0"/>
      <p:bldP spid="17" grpId="0"/>
      <p:bldP spid="12" grpId="0"/>
      <p:bldP spid="13" grpId="0"/>
      <p:bldP spid="14" grpId="0" uiExpand="1" build="p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br>
              <a:rPr lang="cs-CZ" u="sng" dirty="0" smtClean="0"/>
            </a:br>
            <a:r>
              <a:rPr lang="cs-CZ" sz="3600" u="sng" dirty="0" smtClean="0"/>
              <a:t>Test 2. část </a:t>
            </a:r>
            <a:endParaRPr lang="cs-CZ" sz="3600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7158" y="278605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3438" y="2714620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7158" y="5000636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4857760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00100" y="1643050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Sahara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72132" y="1714488"/>
            <a:ext cx="1285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Velký Atlas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00100" y="3857628"/>
            <a:ext cx="15522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Čadské jezero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429256" y="3857628"/>
            <a:ext cx="1217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Tanganika</a:t>
            </a:r>
            <a:endParaRPr lang="cs-CZ" dirty="0"/>
          </a:p>
        </p:txBody>
      </p:sp>
      <p:pic>
        <p:nvPicPr>
          <p:cNvPr id="25" name="Picture 4" descr="http://beautifulscenerys.com/wp-content/uploads/2012/08/Sahara-Scene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000240"/>
            <a:ext cx="2566729" cy="1714512"/>
          </a:xfrm>
          <a:prstGeom prst="rect">
            <a:avLst/>
          </a:prstGeom>
          <a:noFill/>
        </p:spPr>
      </p:pic>
      <p:pic>
        <p:nvPicPr>
          <p:cNvPr id="26" name="Picture 2" descr="http://mtbs.cz/media/2011/05/13/_MG_2045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2071678"/>
            <a:ext cx="2568923" cy="1713953"/>
          </a:xfrm>
          <a:prstGeom prst="rect">
            <a:avLst/>
          </a:prstGeom>
          <a:noFill/>
        </p:spPr>
      </p:pic>
      <p:pic>
        <p:nvPicPr>
          <p:cNvPr id="27" name="Picture 6" descr="http://heckeranddecker.files.wordpress.com/2008/06/shrinking-lake-chad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4357694"/>
            <a:ext cx="3738191" cy="1987769"/>
          </a:xfrm>
          <a:prstGeom prst="rect">
            <a:avLst/>
          </a:prstGeom>
          <a:noFill/>
        </p:spPr>
      </p:pic>
      <p:pic>
        <p:nvPicPr>
          <p:cNvPr id="28" name="Picture 4" descr="http://www.ls-aquarium.cz/images/Fotky%20na%20homepage/0814-03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29256" y="4357694"/>
            <a:ext cx="3169455" cy="20717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16" grpId="0"/>
      <p:bldP spid="18" grpId="0"/>
      <p:bldP spid="20" grpId="0"/>
      <p:bldP spid="21" grpId="0"/>
      <p:bldP spid="22" grpId="0"/>
      <p:bldP spid="23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br>
              <a:rPr lang="cs-CZ" u="sng" dirty="0" smtClean="0"/>
            </a:br>
            <a:r>
              <a:rPr lang="cs-CZ" sz="3600" u="sng" dirty="0" smtClean="0"/>
              <a:t>Test 3. část</a:t>
            </a:r>
            <a:endParaRPr lang="cs-CZ" sz="3600" u="sng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500562" y="2928934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500298" y="5643578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000364" y="414338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643570" y="485776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285984" y="2357430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14810" y="521495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143372" y="435769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cxnSp>
        <p:nvCxnSpPr>
          <p:cNvPr id="36" name="Přímá spojovací šipka 35"/>
          <p:cNvCxnSpPr/>
          <p:nvPr/>
        </p:nvCxnSpPr>
        <p:spPr>
          <a:xfrm rot="16200000" flipH="1">
            <a:off x="3571868" y="4143380"/>
            <a:ext cx="428628" cy="1428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3428992" y="3714752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cxnSp>
        <p:nvCxnSpPr>
          <p:cNvPr id="38" name="Přímá spojovací šipka 37"/>
          <p:cNvCxnSpPr/>
          <p:nvPr/>
        </p:nvCxnSpPr>
        <p:spPr>
          <a:xfrm rot="16200000" flipH="1">
            <a:off x="2250265" y="3750471"/>
            <a:ext cx="571504" cy="3571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2071670" y="335756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929190" y="485776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cxnSp>
        <p:nvCxnSpPr>
          <p:cNvPr id="41" name="Přímá spojovací šipka 40"/>
          <p:cNvCxnSpPr>
            <a:stCxn id="42" idx="2"/>
          </p:cNvCxnSpPr>
          <p:nvPr/>
        </p:nvCxnSpPr>
        <p:spPr>
          <a:xfrm rot="16200000" flipH="1">
            <a:off x="3439395" y="3153651"/>
            <a:ext cx="630800" cy="9200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3071802" y="2928934"/>
            <a:ext cx="445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pic>
        <p:nvPicPr>
          <p:cNvPr id="19" name="Picture 2" descr="http://www.afrikaonline.cz/image/picture/201001202301_slepa-mapa-Afrik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928802"/>
            <a:ext cx="6161497" cy="4929198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2857488" y="2071678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86116" y="4214818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43570" y="378619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929190" y="621508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214810" y="3000372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571501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071934" y="5572140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500826" y="3929066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cxnSp>
        <p:nvCxnSpPr>
          <p:cNvPr id="45" name="Přímá spojovací šipka 44"/>
          <p:cNvCxnSpPr/>
          <p:nvPr/>
        </p:nvCxnSpPr>
        <p:spPr>
          <a:xfrm rot="10800000" flipV="1">
            <a:off x="5500694" y="4143380"/>
            <a:ext cx="1071570" cy="3571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6429388" y="428625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cxnSp>
        <p:nvCxnSpPr>
          <p:cNvPr id="47" name="Přímá spojovací šipka 46"/>
          <p:cNvCxnSpPr/>
          <p:nvPr/>
        </p:nvCxnSpPr>
        <p:spPr>
          <a:xfrm rot="10800000" flipV="1">
            <a:off x="5214942" y="4500570"/>
            <a:ext cx="1214446" cy="4286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5072066" y="257174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cxnSp>
        <p:nvCxnSpPr>
          <p:cNvPr id="49" name="Přímá spojovací šipka 48"/>
          <p:cNvCxnSpPr/>
          <p:nvPr/>
        </p:nvCxnSpPr>
        <p:spPr>
          <a:xfrm rot="5400000">
            <a:off x="6904138" y="3037830"/>
            <a:ext cx="59296" cy="11516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7286644" y="3214686"/>
            <a:ext cx="445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14282" y="2214554"/>
            <a:ext cx="21431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Velký Atlas</a:t>
            </a:r>
          </a:p>
          <a:p>
            <a:pPr marL="342900" indent="-342900">
              <a:buAutoNum type="arabicPeriod"/>
            </a:pPr>
            <a:r>
              <a:rPr lang="cs-CZ" dirty="0" smtClean="0"/>
              <a:t>Guinejský záliv</a:t>
            </a:r>
          </a:p>
          <a:p>
            <a:pPr marL="342900" indent="-342900">
              <a:buAutoNum type="arabicPeriod"/>
            </a:pPr>
            <a:r>
              <a:rPr lang="cs-CZ" dirty="0" smtClean="0"/>
              <a:t>Etiopská </a:t>
            </a:r>
            <a:r>
              <a:rPr lang="cs-CZ" dirty="0" err="1" smtClean="0"/>
              <a:t>vys</a:t>
            </a:r>
            <a:r>
              <a:rPr lang="cs-CZ" dirty="0" smtClean="0"/>
              <a:t>.</a:t>
            </a:r>
          </a:p>
          <a:p>
            <a:pPr marL="342900" indent="-342900">
              <a:buAutoNum type="arabicPeriod"/>
            </a:pPr>
            <a:r>
              <a:rPr lang="cs-CZ" dirty="0" smtClean="0"/>
              <a:t>Dračí hory</a:t>
            </a:r>
          </a:p>
          <a:p>
            <a:pPr marL="342900" indent="-342900">
              <a:buAutoNum type="arabicPeriod"/>
            </a:pPr>
            <a:r>
              <a:rPr lang="cs-CZ" dirty="0" smtClean="0"/>
              <a:t>Sahara</a:t>
            </a:r>
          </a:p>
          <a:p>
            <a:pPr marL="342900" indent="-342900">
              <a:buAutoNum type="arabicPeriod"/>
            </a:pPr>
            <a:r>
              <a:rPr lang="cs-CZ" dirty="0" smtClean="0"/>
              <a:t>Kalahari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Namib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err="1" smtClean="0"/>
              <a:t>Ukerewe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Tanganika</a:t>
            </a:r>
          </a:p>
          <a:p>
            <a:pPr marL="342900" indent="-342900">
              <a:buAutoNum type="arabicPeriod"/>
            </a:pPr>
            <a:r>
              <a:rPr lang="cs-CZ" dirty="0" smtClean="0"/>
              <a:t>Nil</a:t>
            </a:r>
          </a:p>
          <a:p>
            <a:pPr marL="342900" indent="-342900">
              <a:buAutoNum type="arabicPeriod"/>
            </a:pPr>
            <a:r>
              <a:rPr lang="cs-CZ" dirty="0" smtClean="0"/>
              <a:t>Adenský záliv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4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Obr. 1., 6. -</a:t>
            </a:r>
            <a:r>
              <a:rPr lang="cs-CZ" sz="1200" dirty="0" smtClean="0"/>
              <a:t>  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15.10.2012]. Dostupný na WWW: &lt;http://commons.wikimedia.org/w/index.php?title=File:Flag_of_Romania.svg&amp;page=1&amp;uselang=cs&gt;.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Obr.2., 7.-</a:t>
            </a:r>
            <a:r>
              <a:rPr lang="cs-CZ" sz="1200" dirty="0" smtClean="0"/>
              <a:t>AUTOR NEUVEDEN. </a:t>
            </a:r>
            <a:r>
              <a:rPr lang="nl-NL" sz="1200" dirty="0" smtClean="0"/>
              <a:t> GOOGLE. </a:t>
            </a:r>
            <a:r>
              <a:rPr lang="nl-NL" sz="1200" i="1" dirty="0" smtClean="0"/>
              <a:t>google.cz</a:t>
            </a:r>
            <a:r>
              <a:rPr lang="nl-NL" sz="1200" dirty="0" smtClean="0"/>
              <a:t> [online]. [cit. 1</a:t>
            </a:r>
            <a:r>
              <a:rPr lang="cs-CZ" sz="1200" dirty="0" smtClean="0"/>
              <a:t>5</a:t>
            </a:r>
            <a:r>
              <a:rPr lang="nl-NL" sz="1200" dirty="0" smtClean="0"/>
              <a:t>.</a:t>
            </a:r>
            <a:r>
              <a:rPr lang="cs-CZ" sz="1200" dirty="0" smtClean="0"/>
              <a:t>10</a:t>
            </a:r>
            <a:r>
              <a:rPr lang="nl-NL" sz="1200" dirty="0" smtClean="0"/>
              <a:t>.2012]. Dostupný na WWW: &lt;http://mtbs.cz/media/2011/05/13/_MG_2045.jpeg&gt;.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Obr.3., 8.-</a:t>
            </a:r>
            <a:r>
              <a:rPr lang="cs-CZ" sz="1200" dirty="0" smtClean="0"/>
              <a:t>.  AUTOR NEUVEDEN".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15.10.2012]. Dostupný na WWW: &lt;http://heckeranddecker.files.wordpress.com/2008/06/shrinking-lake-chad.jpg&gt;.</a:t>
            </a:r>
          </a:p>
          <a:p>
            <a:pPr marL="0" indent="0">
              <a:buNone/>
            </a:pPr>
            <a:r>
              <a:rPr lang="cs-CZ" sz="2400" dirty="0" smtClean="0"/>
              <a:t>Obr.4., 9.-</a:t>
            </a:r>
            <a:r>
              <a:rPr lang="cs-CZ" sz="1200" dirty="0" smtClean="0"/>
              <a:t> AUTOR NEUVEDEN".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15.10.2012]. Dostupný na WWW: &lt;http://www.</a:t>
            </a:r>
            <a:r>
              <a:rPr lang="cs-CZ" sz="1200" dirty="0" err="1" smtClean="0"/>
              <a:t>ls</a:t>
            </a:r>
            <a:r>
              <a:rPr lang="cs-CZ" sz="1200" dirty="0" smtClean="0"/>
              <a:t>-</a:t>
            </a:r>
            <a:r>
              <a:rPr lang="cs-CZ" sz="1200" dirty="0" err="1" smtClean="0"/>
              <a:t>aquarium.cz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/Fotky%20na%20homepage/0814-03.jpg&gt;.</a:t>
            </a:r>
          </a:p>
          <a:p>
            <a:pPr marL="0" indent="0">
              <a:buNone/>
            </a:pPr>
            <a:r>
              <a:rPr lang="cs-CZ" sz="2400" dirty="0" smtClean="0"/>
              <a:t>Obr.5., 10.-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15.10.2012]. Dostupný na WWW: &lt;http://www.</a:t>
            </a:r>
            <a:r>
              <a:rPr lang="cs-CZ" sz="1200" dirty="0" err="1" smtClean="0"/>
              <a:t>afrikaonline.cz</a:t>
            </a:r>
            <a:r>
              <a:rPr lang="cs-CZ" sz="1200" dirty="0" smtClean="0"/>
              <a:t>/image/</a:t>
            </a:r>
            <a:r>
              <a:rPr lang="cs-CZ" sz="1200" dirty="0" err="1" smtClean="0"/>
              <a:t>picture</a:t>
            </a:r>
            <a:r>
              <a:rPr lang="cs-CZ" sz="1200" dirty="0" smtClean="0"/>
              <a:t>/201001202301_</a:t>
            </a:r>
            <a:r>
              <a:rPr lang="cs-CZ" sz="1200" dirty="0" err="1" smtClean="0"/>
              <a:t>slepa</a:t>
            </a:r>
            <a:r>
              <a:rPr lang="cs-CZ" sz="1200" dirty="0" smtClean="0"/>
              <a:t>-mapa-Afriky.</a:t>
            </a:r>
            <a:r>
              <a:rPr lang="cs-CZ" sz="1200" dirty="0" err="1" smtClean="0"/>
              <a:t>jpg</a:t>
            </a:r>
            <a:r>
              <a:rPr lang="cs-CZ" sz="1200" dirty="0" smtClean="0"/>
              <a:t>&gt;.</a:t>
            </a:r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1590</TotalTime>
  <Words>380</Words>
  <Application>Microsoft Office PowerPoint</Application>
  <PresentationFormat>Předvádění na obrazovce (4:3)</PresentationFormat>
  <Paragraphs>109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Anotace:</vt:lpstr>
      <vt:lpstr>Test – 1. část</vt:lpstr>
      <vt:lpstr>Test – 2. část </vt:lpstr>
      <vt:lpstr>Test – 3. část</vt:lpstr>
      <vt:lpstr>Správné odpovědi</vt:lpstr>
      <vt:lpstr>Správné odpovědi Test 2. část </vt:lpstr>
      <vt:lpstr>Správné odpovědi Test 3. část</vt:lpstr>
      <vt:lpstr>Snímek 9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153</cp:revision>
  <dcterms:created xsi:type="dcterms:W3CDTF">2011-03-22T17:13:23Z</dcterms:created>
  <dcterms:modified xsi:type="dcterms:W3CDTF">2012-11-10T10:07:29Z</dcterms:modified>
</cp:coreProperties>
</file>