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69" r:id="rId3"/>
    <p:sldId id="257" r:id="rId4"/>
    <p:sldId id="260" r:id="rId5"/>
    <p:sldId id="259" r:id="rId6"/>
    <p:sldId id="261" r:id="rId7"/>
    <p:sldId id="26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858E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7. 11. 2012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7527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VY_32_INOVACE_22_08_Z7_Skála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2817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Afrika – Státy /východ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4340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obyvatelstvo, hospodářství, východní Afriky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AFRIKA – STÁTY/VÝCHOD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oblastí východní Afriky, jejími státy, obyvatelstvem, hospodářstvím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Oblasti Afriky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124744"/>
            <a:ext cx="5400600" cy="553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928670"/>
            <a:ext cx="3508315" cy="5151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Afrika - státy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000108"/>
            <a:ext cx="1402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1- Eritrea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1071546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0694" y="185736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2500306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29256" y="2786058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27146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2066" y="350043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29256" y="4429132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1357298"/>
            <a:ext cx="1447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2- Etiopie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643050"/>
            <a:ext cx="1793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3- Somálsko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2000240"/>
            <a:ext cx="1188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4- Keňa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2357430"/>
            <a:ext cx="1538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5- Uganda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2714620"/>
            <a:ext cx="1692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6- Tanzanie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3000372"/>
            <a:ext cx="1885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7- Mosambik</a:t>
            </a:r>
            <a:endParaRPr lang="cs-CZ" sz="2400" b="1" dirty="0"/>
          </a:p>
        </p:txBody>
      </p:sp>
      <p:pic>
        <p:nvPicPr>
          <p:cNvPr id="2051" name="Picture 3" descr="C:\Users\skalal\AppData\Local\Microsoft\Windows\Temporary Internet Files\Content.IE5\IFMSLZE4\MC9004421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949280"/>
            <a:ext cx="761628" cy="75648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1331640" y="6093296"/>
            <a:ext cx="6845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Ke státům dopiš dle atlasu hlavní města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0" y="3357562"/>
            <a:ext cx="1636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 – Zambie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3438" y="4214818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00628" y="435769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3643314"/>
            <a:ext cx="1542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9 - Malawi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00562" y="5000636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86512" y="5072074"/>
            <a:ext cx="39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Čárový popisek 1 28"/>
          <p:cNvSpPr/>
          <p:nvPr/>
        </p:nvSpPr>
        <p:spPr>
          <a:xfrm>
            <a:off x="6286512" y="1285860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217705"/>
              <a:gd name="adj4" fmla="val -55867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Čárový popisek 1 29"/>
          <p:cNvSpPr/>
          <p:nvPr/>
        </p:nvSpPr>
        <p:spPr>
          <a:xfrm>
            <a:off x="4000496" y="2714620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195787"/>
              <a:gd name="adj4" fmla="val 166232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Čárový popisek 1 30"/>
          <p:cNvSpPr/>
          <p:nvPr/>
        </p:nvSpPr>
        <p:spPr>
          <a:xfrm>
            <a:off x="4071934" y="3571876"/>
            <a:ext cx="428628" cy="285752"/>
          </a:xfrm>
          <a:prstGeom prst="borderCallout1">
            <a:avLst>
              <a:gd name="adj1" fmla="val 12905"/>
              <a:gd name="adj2" fmla="val 99794"/>
              <a:gd name="adj3" fmla="val -35078"/>
              <a:gd name="adj4" fmla="val 148698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0" y="4000504"/>
            <a:ext cx="2065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10- </a:t>
            </a:r>
            <a:r>
              <a:rPr lang="cs-CZ" sz="2400" b="1" dirty="0" smtClean="0"/>
              <a:t>Zimbabwe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0" y="4286256"/>
            <a:ext cx="2347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11 - Madagaskar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0" y="4572008"/>
            <a:ext cx="2063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12 - Džibutsko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0" y="4857760"/>
            <a:ext cx="1796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13 - Rwanda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0" y="5214950"/>
            <a:ext cx="1786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14 - </a:t>
            </a:r>
            <a:r>
              <a:rPr lang="cs-CZ" sz="2400" b="1" dirty="0" smtClean="0"/>
              <a:t>Burundi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8" grpId="0"/>
      <p:bldP spid="23" grpId="0"/>
      <p:bldP spid="26" grpId="0"/>
      <p:bldP spid="27" grpId="0"/>
      <p:bldP spid="29" grpId="0" animBg="1"/>
      <p:bldP spid="30" grpId="0" animBg="1"/>
      <p:bldP spid="31" grpId="0" animBg="1"/>
      <p:bldP spid="32" grpId="0"/>
      <p:bldP spid="33" grpId="0"/>
      <p:bldP spid="34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20040"/>
            <a:ext cx="741048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 Afrika - obyvatelstvo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8143932" cy="92869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- Region patří mezi </a:t>
            </a:r>
            <a:r>
              <a:rPr lang="cs-CZ" b="1" cap="all" dirty="0" err="1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obydlenější</a:t>
            </a:r>
            <a:r>
              <a:rPr lang="cs-CZ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části afriky, hlavně při jezeru </a:t>
            </a:r>
            <a:r>
              <a:rPr lang="cs-CZ" b="1" cap="all" dirty="0" err="1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Ukerewe</a:t>
            </a:r>
            <a:endParaRPr lang="cs-CZ" b="1" u="sng" cap="all" dirty="0">
              <a:ln w="9000" cmpd="sng">
                <a:solidFill>
                  <a:schemeClr val="tx1"/>
                </a:solidFill>
                <a:prstDash val="solid"/>
              </a:ln>
              <a:solidFill>
                <a:schemeClr val="accent2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2285992"/>
            <a:ext cx="8429684" cy="92869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11480" lvl="0" indent="-342900" algn="ctr">
              <a:spcBef>
                <a:spcPts val="700"/>
              </a:spcBef>
              <a:buClr>
                <a:schemeClr val="tx2"/>
              </a:buClr>
              <a:buSzPct val="95000"/>
              <a:defRPr/>
            </a:pPr>
            <a:r>
              <a:rPr kumimoji="0" lang="cs-CZ" sz="3000" b="1" i="0" u="none" strike="noStrike" kern="1200" cap="all" spc="0" normalizeH="0" baseline="0" noProof="0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- Obyvatelé se řadí k jazykové skupině </a:t>
            </a:r>
            <a:r>
              <a:rPr kumimoji="0" lang="cs-CZ" sz="3000" b="1" i="0" u="sng" strike="noStrike" kern="1200" cap="all" spc="0" normalizeH="0" baseline="0" noProof="0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chemeClr val="accent2"/>
                </a:soli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KUŠITSKÉ</a:t>
            </a:r>
            <a:r>
              <a:rPr kumimoji="0" lang="cs-CZ" sz="3000" b="1" i="0" u="none" strike="noStrike" kern="1200" cap="all" spc="0" normalizeH="0" baseline="0" noProof="0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cs-CZ" sz="3000" b="1" i="0" u="sng" strike="noStrike" kern="1200" cap="all" spc="0" normalizeH="0" baseline="0" noProof="0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chemeClr val="accent2"/>
                </a:soli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SEMITSKÉ</a:t>
            </a:r>
            <a:r>
              <a:rPr kumimoji="0" lang="cs-CZ" sz="3000" b="1" i="0" u="none" strike="noStrike" kern="1200" cap="all" spc="0" normalizeH="0" baseline="0" noProof="0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,tvoří je </a:t>
            </a:r>
            <a:r>
              <a:rPr kumimoji="0" lang="cs-CZ" sz="3000" b="1" i="0" u="sng" strike="noStrike" kern="1200" cap="all" spc="0" normalizeH="0" baseline="0" noProof="0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chemeClr val="accent2"/>
                </a:soli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SOMÁLCI, MASAJOVÉ, GALLOVÉ A AMFAROVÉ</a:t>
            </a:r>
            <a:endParaRPr kumimoji="0" lang="cs-CZ" sz="3000" b="1" i="0" u="sng" strike="noStrike" kern="1200" cap="all" spc="0" normalizeH="0" baseline="0" noProof="0" dirty="0">
              <a:ln w="9000" cmpd="sng">
                <a:solidFill>
                  <a:schemeClr val="tx1"/>
                </a:solidFill>
                <a:prstDash val="solid"/>
              </a:ln>
              <a:solidFill>
                <a:schemeClr val="accent2"/>
              </a:solidFill>
              <a:effectLst>
                <a:reflection blurRad="12700" stA="28000" endPos="45000" dist="1000" dir="5400000" sy="-100000" algn="bl" rotWithShape="0"/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 descr="http://www.dianibikes.com/files/images/masajove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857628"/>
            <a:ext cx="4705342" cy="2651545"/>
          </a:xfrm>
          <a:prstGeom prst="rect">
            <a:avLst/>
          </a:prstGeom>
          <a:noFill/>
        </p:spPr>
      </p:pic>
      <p:pic>
        <p:nvPicPr>
          <p:cNvPr id="5" name="Picture 4" descr="http://cdn.lightgalleries.net/4bd5ebf22afec/images/Somalia_Famine_3_PRINT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3857628"/>
            <a:ext cx="3935733" cy="264320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20040"/>
            <a:ext cx="741048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 Afrika - hospodářství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5678372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2800" b="1" u="sng" dirty="0" smtClean="0">
                <a:ln/>
                <a:solidFill>
                  <a:schemeClr val="accent3"/>
                </a:solidFill>
              </a:rPr>
              <a:t>ZEMĚDĚLSTVÍ</a:t>
            </a:r>
            <a:r>
              <a:rPr lang="cs-CZ" sz="2800" b="1" dirty="0" smtClean="0">
                <a:ln/>
                <a:solidFill>
                  <a:schemeClr val="accent3"/>
                </a:solidFill>
              </a:rPr>
              <a:t> – banánovník, bavlník, tabák, kávovník</a:t>
            </a:r>
          </a:p>
          <a:p>
            <a:r>
              <a:rPr lang="cs-CZ" sz="2800" b="1" dirty="0" smtClean="0">
                <a:ln/>
                <a:solidFill>
                  <a:schemeClr val="accent3"/>
                </a:solidFill>
              </a:rPr>
              <a:t>                                          </a:t>
            </a:r>
            <a:endParaRPr lang="cs-CZ" sz="2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214818"/>
            <a:ext cx="4749678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2800" b="1" u="sng" dirty="0" smtClean="0">
                <a:ln/>
                <a:solidFill>
                  <a:srgbClr val="FF0000"/>
                </a:solidFill>
              </a:rPr>
              <a:t>PRŮMYSL</a:t>
            </a:r>
            <a:r>
              <a:rPr lang="cs-CZ" sz="2800" b="1" dirty="0" smtClean="0">
                <a:ln/>
                <a:solidFill>
                  <a:srgbClr val="FF0000"/>
                </a:solidFill>
              </a:rPr>
              <a:t> –wolfram, zlato,  diamanty, měď, cín</a:t>
            </a:r>
          </a:p>
          <a:p>
            <a:r>
              <a:rPr lang="cs-CZ" sz="2800" b="1" dirty="0" smtClean="0">
                <a:ln/>
                <a:solidFill>
                  <a:srgbClr val="FF0000"/>
                </a:solidFill>
              </a:rPr>
              <a:t>                          </a:t>
            </a:r>
            <a:endParaRPr lang="cs-CZ" sz="2800" b="1" dirty="0">
              <a:ln/>
              <a:solidFill>
                <a:srgbClr val="FF0000"/>
              </a:solidFill>
            </a:endParaRPr>
          </a:p>
        </p:txBody>
      </p:sp>
      <p:pic>
        <p:nvPicPr>
          <p:cNvPr id="3" name="Picture 2" descr="http://upload.wikimedia.org/wikipedia/commons/thumb/e/ed/Tobacco.jpg/258px-Tobacc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000108"/>
            <a:ext cx="2119709" cy="3138485"/>
          </a:xfrm>
          <a:prstGeom prst="rect">
            <a:avLst/>
          </a:prstGeom>
          <a:noFill/>
        </p:spPr>
      </p:pic>
      <p:pic>
        <p:nvPicPr>
          <p:cNvPr id="5" name="Picture 4" descr="http://www.ukockyzakominem.cz/statek/prednaska-afrika-zlata-horecka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214818"/>
            <a:ext cx="3235146" cy="24479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 se jmenuje skupina obyvatel , kteří jsou pastevci východní Afriky?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474877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Masajové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2.Ve kterém státu východní Afriky došlo ke genocidě?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428892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/>
                <a:solidFill>
                  <a:schemeClr val="tx1"/>
                </a:solidFill>
              </a:rPr>
              <a:t>Rwanda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1.-2. –</a:t>
            </a:r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 [online]. [cit. 24.10.2012]. Dostupný na WWW: &lt;http://upload.wikimedia.org/wikipedia/commons/f/f1/Africa_map_regions.svg&gt;. 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6.11.2012]. Dostupný na WWW: http://cdn.lightgalleries.net/4bd5ebf22afec/images/Somalia_Famine_3_PRINT-2.jpg</a:t>
            </a:r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6.11.2012]. Dostupný na WWW: http://www.</a:t>
            </a:r>
            <a:r>
              <a:rPr lang="cs-CZ" sz="1200" dirty="0" err="1" smtClean="0"/>
              <a:t>dianibikes.com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/masajove2.jpg</a:t>
            </a:r>
          </a:p>
          <a:p>
            <a:pPr marL="0" indent="0">
              <a:buNone/>
            </a:pPr>
            <a:r>
              <a:rPr lang="pl-PL" sz="2400" dirty="0" smtClean="0"/>
              <a:t>Obr.5.-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6.11.2012]. Dostupný na WWW: http://upload.wikimedia.org/wikipedia/commons/thumb/e/ed/Tobacco.jpg/258px-Tobacco.jpg</a:t>
            </a:r>
          </a:p>
          <a:p>
            <a:pPr marL="0" indent="0">
              <a:buNone/>
            </a:pPr>
            <a:r>
              <a:rPr lang="cs-CZ" sz="2400" dirty="0" smtClean="0"/>
              <a:t>Obr.6.-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6.11.2012]. Dostupný na WWW: http://www.</a:t>
            </a:r>
            <a:r>
              <a:rPr lang="cs-CZ" sz="1200" dirty="0" err="1" smtClean="0"/>
              <a:t>ukockyzakominem.cz</a:t>
            </a:r>
            <a:r>
              <a:rPr lang="cs-CZ" sz="1200" dirty="0" smtClean="0"/>
              <a:t>/statek/</a:t>
            </a:r>
            <a:r>
              <a:rPr lang="cs-CZ" sz="1200" dirty="0" err="1" smtClean="0"/>
              <a:t>prednaska</a:t>
            </a:r>
            <a:r>
              <a:rPr lang="cs-CZ" sz="1200" dirty="0" smtClean="0"/>
              <a:t>-</a:t>
            </a:r>
            <a:r>
              <a:rPr lang="cs-CZ" sz="1200" dirty="0" err="1" smtClean="0"/>
              <a:t>afrika</a:t>
            </a:r>
            <a:r>
              <a:rPr lang="cs-CZ" sz="1200" dirty="0" smtClean="0"/>
              <a:t>-zlata-</a:t>
            </a:r>
            <a:r>
              <a:rPr lang="cs-CZ" sz="1200" dirty="0" err="1" smtClean="0"/>
              <a:t>horecka</a:t>
            </a:r>
            <a:r>
              <a:rPr lang="cs-CZ" sz="1200" dirty="0" smtClean="0"/>
              <a:t>-1.jpg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1640</TotalTime>
  <Words>260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Anotace</vt:lpstr>
      <vt:lpstr>Oblasti Afriky</vt:lpstr>
      <vt:lpstr>Východní Afrika - státy</vt:lpstr>
      <vt:lpstr>Východní Afrika - obyvatelstvo</vt:lpstr>
      <vt:lpstr>Východní Afrika - hospodářství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203</cp:revision>
  <dcterms:created xsi:type="dcterms:W3CDTF">2011-03-22T17:13:23Z</dcterms:created>
  <dcterms:modified xsi:type="dcterms:W3CDTF">2012-11-07T11:22:29Z</dcterms:modified>
</cp:coreProperties>
</file>