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56" r:id="rId2"/>
    <p:sldId id="269" r:id="rId3"/>
    <p:sldId id="257" r:id="rId4"/>
    <p:sldId id="258" r:id="rId5"/>
    <p:sldId id="270" r:id="rId6"/>
    <p:sldId id="259" r:id="rId7"/>
    <p:sldId id="260" r:id="rId8"/>
    <p:sldId id="261" r:id="rId9"/>
    <p:sldId id="27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034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VY_32_INOVACE_22_10_Z7_Skála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4103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Afrika - </a:t>
            </a:r>
            <a:r>
              <a:rPr lang="cs-CZ" sz="2800" dirty="0" smtClean="0"/>
              <a:t>státy test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6028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</a:t>
            </a:r>
            <a:r>
              <a:rPr lang="cs-CZ" sz="2800" dirty="0" smtClean="0"/>
              <a:t>státy a povrch Afriky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V testu musí žáci dokázat své vědomosti </a:t>
            </a:r>
            <a:r>
              <a:rPr lang="cs-CZ" sz="2000" dirty="0" smtClean="0"/>
              <a:t>ze států a povrchu Afriky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Ze </a:t>
            </a:r>
            <a:r>
              <a:rPr lang="cs-CZ" sz="2000" dirty="0" smtClean="0"/>
              <a:t>slepé mapy poznávají umístění </a:t>
            </a:r>
            <a:r>
              <a:rPr lang="cs-CZ" sz="2000" dirty="0" smtClean="0"/>
              <a:t>jednotlivých států pohoří</a:t>
            </a:r>
            <a:r>
              <a:rPr lang="cs-CZ" sz="2000" dirty="0" smtClean="0"/>
              <a:t>, pouští, </a:t>
            </a:r>
            <a:r>
              <a:rPr lang="cs-CZ" sz="2000" dirty="0" smtClean="0"/>
              <a:t>řek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Své </a:t>
            </a:r>
            <a:r>
              <a:rPr lang="cs-CZ" sz="2000" dirty="0" smtClean="0"/>
              <a:t>znalosti si mohou zpětně ověřit v řešení testu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</a:t>
            </a:r>
            <a:r>
              <a:rPr lang="cs-CZ" sz="9600" dirty="0" smtClean="0"/>
              <a:t>Hospodářství severní Afriky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0037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Obyvatelstvo jižní Afriky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Afrika </a:t>
            </a:r>
            <a:r>
              <a:rPr lang="cs-CZ" sz="2400" dirty="0" smtClean="0"/>
              <a:t>nejvyšší a nejnižší místo na pevnině?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Vyjmenuj 3 pohoří, 3 jezera a 3 pouště Afriky 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0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071546"/>
            <a:ext cx="5400600" cy="553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4480" y="1214422"/>
            <a:ext cx="5000660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</a:t>
            </a:r>
            <a:r>
              <a:rPr lang="cs-CZ" sz="2400" i="1" dirty="0" smtClean="0">
                <a:solidFill>
                  <a:schemeClr val="bg1"/>
                </a:solidFill>
              </a:rPr>
              <a:t>státy Afriky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71604" y="4143380"/>
            <a:ext cx="2000264" cy="2214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000364" y="1714488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14612" y="235743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00826" y="3071810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4876" y="378619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0628" y="2714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28860" y="321468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00562" y="607220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29256" y="42148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57554" y="314324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71934" y="47148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72066" y="521495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3" name="Čárový popisek 1 32"/>
          <p:cNvSpPr/>
          <p:nvPr/>
        </p:nvSpPr>
        <p:spPr>
          <a:xfrm>
            <a:off x="6072198" y="228599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217705"/>
              <a:gd name="adj4" fmla="val -55867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" name="Čárový popisek 1 33"/>
          <p:cNvSpPr/>
          <p:nvPr/>
        </p:nvSpPr>
        <p:spPr>
          <a:xfrm>
            <a:off x="4572000" y="3500438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195787"/>
              <a:gd name="adj4" fmla="val 166232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Čárový popisek 1 34"/>
          <p:cNvSpPr/>
          <p:nvPr/>
        </p:nvSpPr>
        <p:spPr>
          <a:xfrm>
            <a:off x="6429388" y="4429132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500"/>
                            </p:stCondLst>
                            <p:childTnLst>
                              <p:par>
                                <p:cTn id="5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1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20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</a:t>
            </a:r>
            <a:r>
              <a:rPr lang="cs-CZ" u="sng" dirty="0" smtClean="0"/>
              <a:t>3. </a:t>
            </a:r>
            <a:r>
              <a:rPr lang="cs-CZ" u="sng" dirty="0" smtClean="0"/>
              <a:t>část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</a:t>
            </a:r>
            <a:r>
              <a:rPr lang="cs-CZ" sz="2400" i="1" dirty="0" smtClean="0">
                <a:solidFill>
                  <a:schemeClr val="bg1"/>
                </a:solidFill>
              </a:rPr>
              <a:t>3. </a:t>
            </a:r>
            <a:r>
              <a:rPr lang="cs-CZ" sz="2400" i="1" dirty="0" smtClean="0">
                <a:solidFill>
                  <a:schemeClr val="bg1"/>
                </a:solidFill>
              </a:rPr>
              <a:t>části </a:t>
            </a:r>
            <a:r>
              <a:rPr lang="cs-CZ" sz="2400" i="1" dirty="0" smtClean="0">
                <a:solidFill>
                  <a:schemeClr val="bg1"/>
                </a:solidFill>
              </a:rPr>
              <a:t>– seřaďte dvojice, které patří k sobě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500034" y="2143116"/>
            <a:ext cx="2971792" cy="4395798"/>
          </a:xfrm>
        </p:spPr>
        <p:txBody>
          <a:bodyPr/>
          <a:lstStyle/>
          <a:p>
            <a:r>
              <a:rPr lang="cs-CZ" dirty="0" smtClean="0"/>
              <a:t>MAROKO</a:t>
            </a:r>
          </a:p>
          <a:p>
            <a:r>
              <a:rPr lang="cs-CZ" dirty="0" smtClean="0"/>
              <a:t>JAR</a:t>
            </a:r>
          </a:p>
          <a:p>
            <a:r>
              <a:rPr lang="cs-CZ" dirty="0" smtClean="0"/>
              <a:t>SOMÁLSKO</a:t>
            </a:r>
          </a:p>
          <a:p>
            <a:r>
              <a:rPr lang="cs-CZ" dirty="0" smtClean="0"/>
              <a:t>RWANDA</a:t>
            </a:r>
          </a:p>
          <a:p>
            <a:r>
              <a:rPr lang="cs-CZ" dirty="0" smtClean="0"/>
              <a:t>ETIOPIE</a:t>
            </a:r>
          </a:p>
          <a:p>
            <a:r>
              <a:rPr lang="cs-CZ" dirty="0" smtClean="0"/>
              <a:t>KEŇA</a:t>
            </a:r>
          </a:p>
          <a:p>
            <a:r>
              <a:rPr lang="cs-CZ" dirty="0" smtClean="0"/>
              <a:t>KAMERUN</a:t>
            </a:r>
          </a:p>
          <a:p>
            <a:r>
              <a:rPr lang="cs-CZ" dirty="0" smtClean="0"/>
              <a:t>KONGO</a:t>
            </a:r>
          </a:p>
          <a:p>
            <a:r>
              <a:rPr lang="cs-CZ" dirty="0" smtClean="0"/>
              <a:t>MALAWI</a:t>
            </a:r>
            <a:endParaRPr lang="cs-CZ" dirty="0"/>
          </a:p>
        </p:txBody>
      </p:sp>
      <p:sp>
        <p:nvSpPr>
          <p:cNvPr id="11" name="Zástupný symbol pro obsah 9"/>
          <p:cNvSpPr txBox="1">
            <a:spLocks/>
          </p:cNvSpPr>
          <p:nvPr/>
        </p:nvSpPr>
        <p:spPr>
          <a:xfrm>
            <a:off x="4572000" y="2214554"/>
            <a:ext cx="2971792" cy="43957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MUQDÍSHO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lang="cs-CZ" sz="2600" dirty="0" smtClean="0"/>
              <a:t>LILONGWE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KIGALI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YAOUNDE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ÁDDÍS ÁBEBA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BRAZZAVILLE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PRETORIA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lang="cs-CZ" sz="2600" dirty="0" smtClean="0"/>
              <a:t>AR-RIBÁT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NAIROBI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0" grpId="0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afrikaonline.cz/image/picture/201001202301_slepa-mapa-Afri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928802"/>
            <a:ext cx="6161497" cy="492919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</a:t>
            </a:r>
            <a:r>
              <a:rPr lang="cs-CZ" u="sng" dirty="0" smtClean="0"/>
              <a:t>4. </a:t>
            </a:r>
            <a:r>
              <a:rPr lang="cs-CZ" u="sng" dirty="0" smtClean="0"/>
              <a:t>část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mapy 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342900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7950" y="342900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7686" y="200024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550070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00166" y="321468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414338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607220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5500694" y="4143380"/>
            <a:ext cx="1071570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500826" y="3929066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5643570" y="4786322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786578" y="45720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86116" y="428625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Zástupný symbol pro obsah 5"/>
          <p:cNvSpPr>
            <a:spLocks noGrp="1"/>
          </p:cNvSpPr>
          <p:nvPr>
            <p:ph idx="1"/>
          </p:nvPr>
        </p:nvSpPr>
        <p:spPr>
          <a:xfrm>
            <a:off x="0" y="142873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1371600" indent="-1371600">
              <a:buNone/>
            </a:pPr>
            <a:r>
              <a:rPr lang="cs-CZ" sz="9600" dirty="0" smtClean="0"/>
              <a:t>1. Hospodářství severní Afriky</a:t>
            </a:r>
          </a:p>
          <a:p>
            <a:pPr marL="1371600" indent="-1371600"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300037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Obyvatelstvo jižní Afriky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4000504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Afrika </a:t>
            </a:r>
            <a:r>
              <a:rPr lang="cs-CZ" sz="2400" dirty="0" smtClean="0"/>
              <a:t>nejvyšší a nejnižší místo na pevnině?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5214950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Vyjmenuj 3 pohoří, 3 jezera a 3 pouště Afriky 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1857364"/>
            <a:ext cx="7777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ZEMĚDĚLSTVÍ – vinná réva, pšenice, olivy, brambory, citrusové plody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                                - chov ovcí,koz a buvolů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PRŮMYSL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– rudy barevných kovů, ropa, zemní plyn, fosfáty, hutnictví, 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                          strojírenství a chemické závody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3429000"/>
            <a:ext cx="81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Obyvatelé se řadí k jazykové skupině Bantu a tvoří je Hamité, Křováci a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Kojsanové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14884"/>
            <a:ext cx="81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Nejvyšší místo – Kilimandžáro 5895 m n. m.</a:t>
            </a:r>
          </a:p>
          <a:p>
            <a:r>
              <a:rPr lang="cs-CZ" b="1" dirty="0" err="1" smtClean="0">
                <a:ln/>
                <a:solidFill>
                  <a:srgbClr val="FF0000"/>
                </a:solidFill>
              </a:rPr>
              <a:t>Nejnižšší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místo –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Assalská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proláklina -155 m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643578"/>
            <a:ext cx="81439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3 pohoří– Atlas, Dračí hory,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Adamauské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poh</a:t>
            </a:r>
            <a:r>
              <a:rPr lang="cs-CZ" b="1" dirty="0" smtClean="0">
                <a:ln/>
                <a:solidFill>
                  <a:srgbClr val="FF0000"/>
                </a:solidFill>
              </a:rPr>
              <a:t>……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3 jezera- Viktoriino, Tanganika, Malawi….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3 pouště- Sahara,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Namib</a:t>
            </a:r>
            <a:r>
              <a:rPr lang="cs-CZ" b="1" dirty="0" smtClean="0">
                <a:ln/>
                <a:solidFill>
                  <a:srgbClr val="FF0000"/>
                </a:solidFill>
              </a:rPr>
              <a:t>, Kalahari….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9" grpId="0" build="p"/>
      <p:bldP spid="20" grpId="0"/>
      <p:bldP spid="21" grpId="0"/>
      <p:bldP spid="22" grpId="0"/>
      <p:bldP spid="23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071546"/>
            <a:ext cx="5400600" cy="553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bdélník 18"/>
          <p:cNvSpPr/>
          <p:nvPr/>
        </p:nvSpPr>
        <p:spPr>
          <a:xfrm>
            <a:off x="1571604" y="4143380"/>
            <a:ext cx="2000264" cy="2214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1714488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14612" y="235743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00826" y="3071810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14876" y="378619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0628" y="2714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28860" y="321468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00562" y="607220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29256" y="42148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357554" y="314324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71934" y="47148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72066" y="521495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0" name="Čárový popisek 1 39"/>
          <p:cNvSpPr/>
          <p:nvPr/>
        </p:nvSpPr>
        <p:spPr>
          <a:xfrm>
            <a:off x="6072198" y="228599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217705"/>
              <a:gd name="adj4" fmla="val -55867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Čárový popisek 1 40"/>
          <p:cNvSpPr/>
          <p:nvPr/>
        </p:nvSpPr>
        <p:spPr>
          <a:xfrm>
            <a:off x="4572000" y="3500438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195787"/>
              <a:gd name="adj4" fmla="val 166232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Čárový popisek 1 41"/>
          <p:cNvSpPr/>
          <p:nvPr/>
        </p:nvSpPr>
        <p:spPr>
          <a:xfrm>
            <a:off x="6429388" y="4429132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14282" y="2887682"/>
            <a:ext cx="23574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Alžírsko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Mali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Somálsko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Dem</a:t>
            </a:r>
            <a:r>
              <a:rPr lang="cs-CZ" dirty="0" smtClean="0"/>
              <a:t>. </a:t>
            </a:r>
            <a:r>
              <a:rPr lang="cs-CZ" dirty="0" err="1" smtClean="0"/>
              <a:t>Rep</a:t>
            </a:r>
            <a:r>
              <a:rPr lang="cs-CZ" dirty="0" smtClean="0"/>
              <a:t>. Kongo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Súdán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Pobř</a:t>
            </a:r>
            <a:r>
              <a:rPr lang="cs-CZ" dirty="0" smtClean="0"/>
              <a:t>. Slonoviny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JAR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Tanzánie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Nigérie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Angola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Zimbabwe</a:t>
            </a:r>
          </a:p>
          <a:p>
            <a:pPr marL="342900" indent="-342900">
              <a:buAutoNum type="arabicPeriod"/>
            </a:pPr>
            <a:r>
              <a:rPr lang="cs-CZ" dirty="0" smtClean="0"/>
              <a:t>Eritrea</a:t>
            </a:r>
          </a:p>
          <a:p>
            <a:pPr marL="342900" indent="-342900">
              <a:buAutoNum type="arabicPeriod"/>
            </a:pPr>
            <a:r>
              <a:rPr lang="cs-CZ" dirty="0" smtClean="0"/>
              <a:t>Rwanda</a:t>
            </a:r>
          </a:p>
          <a:p>
            <a:pPr marL="342900" indent="-342900">
              <a:buAutoNum type="arabicPeriod"/>
            </a:pPr>
            <a:r>
              <a:rPr lang="cs-CZ" dirty="0" smtClean="0"/>
              <a:t>Malawi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 animBg="1"/>
      <p:bldP spid="41" grpId="0" animBg="1"/>
      <p:bldP spid="42" grpId="0" animBg="1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5" name="Zástupný symbol pro obsah 9"/>
          <p:cNvSpPr>
            <a:spLocks noGrp="1"/>
          </p:cNvSpPr>
          <p:nvPr>
            <p:ph idx="1"/>
          </p:nvPr>
        </p:nvSpPr>
        <p:spPr>
          <a:xfrm>
            <a:off x="500034" y="1714488"/>
            <a:ext cx="2971792" cy="4395798"/>
          </a:xfrm>
        </p:spPr>
        <p:txBody>
          <a:bodyPr/>
          <a:lstStyle/>
          <a:p>
            <a:r>
              <a:rPr lang="cs-CZ" dirty="0" smtClean="0"/>
              <a:t>MAROKO</a:t>
            </a:r>
          </a:p>
          <a:p>
            <a:r>
              <a:rPr lang="cs-CZ" dirty="0" smtClean="0"/>
              <a:t>JAR</a:t>
            </a:r>
          </a:p>
          <a:p>
            <a:r>
              <a:rPr lang="cs-CZ" dirty="0" smtClean="0"/>
              <a:t>SOMÁLSKO</a:t>
            </a:r>
          </a:p>
          <a:p>
            <a:r>
              <a:rPr lang="cs-CZ" dirty="0" smtClean="0"/>
              <a:t>RWANDA</a:t>
            </a:r>
          </a:p>
          <a:p>
            <a:r>
              <a:rPr lang="cs-CZ" dirty="0" smtClean="0"/>
              <a:t>ETIOPIE</a:t>
            </a:r>
          </a:p>
          <a:p>
            <a:r>
              <a:rPr lang="cs-CZ" dirty="0" smtClean="0"/>
              <a:t>KEŇA</a:t>
            </a:r>
          </a:p>
          <a:p>
            <a:r>
              <a:rPr lang="cs-CZ" dirty="0" smtClean="0"/>
              <a:t>KAMERUN</a:t>
            </a:r>
          </a:p>
          <a:p>
            <a:r>
              <a:rPr lang="cs-CZ" dirty="0" smtClean="0"/>
              <a:t>KONGO</a:t>
            </a:r>
          </a:p>
          <a:p>
            <a:r>
              <a:rPr lang="cs-CZ" dirty="0" smtClean="0"/>
              <a:t>MALAWI</a:t>
            </a:r>
            <a:endParaRPr lang="cs-CZ" dirty="0"/>
          </a:p>
        </p:txBody>
      </p:sp>
      <p:sp>
        <p:nvSpPr>
          <p:cNvPr id="6" name="Zástupný symbol pro obsah 9"/>
          <p:cNvSpPr txBox="1">
            <a:spLocks/>
          </p:cNvSpPr>
          <p:nvPr/>
        </p:nvSpPr>
        <p:spPr>
          <a:xfrm>
            <a:off x="4572000" y="1714488"/>
            <a:ext cx="2971792" cy="43957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AR-RIBÁT</a:t>
            </a:r>
          </a:p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PRETORIA</a:t>
            </a:r>
            <a:endParaRPr lang="cs-CZ" sz="2600" dirty="0" smtClean="0"/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MUQDÍSHO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KIGALI</a:t>
            </a:r>
            <a:endParaRPr lang="cs-CZ" sz="2600" dirty="0" smtClean="0"/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ÁDDÍS ÁBEBA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NAIROBI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YAOUNDE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BRAZZAVILLE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LILONGWE</a:t>
            </a: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2" descr="http://www.afrikaonline.cz/image/picture/201001202301_slepa-mapa-Afri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928802"/>
            <a:ext cx="6161497" cy="4929198"/>
          </a:xfrm>
          <a:prstGeom prst="rect">
            <a:avLst/>
          </a:prstGeom>
          <a:noFill/>
        </p:spPr>
      </p:pic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</a:t>
            </a:r>
            <a:r>
              <a:rPr lang="cs-CZ" sz="3600" u="sng" dirty="0" smtClean="0"/>
              <a:t>4. </a:t>
            </a:r>
            <a:r>
              <a:rPr lang="cs-CZ" sz="3600" u="sng" dirty="0" smtClean="0"/>
              <a:t>část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14282" y="3857628"/>
            <a:ext cx="21431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/>
              <a:t>Sahel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Adenský záliv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Středoz</a:t>
            </a:r>
            <a:r>
              <a:rPr lang="cs-CZ" dirty="0" smtClean="0"/>
              <a:t>. moře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Madagaskar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Kapverdy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Kongo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Orange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Ukerewe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Malawi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Guinejský záliv</a:t>
            </a:r>
            <a:endParaRPr lang="cs-CZ" dirty="0" smtClean="0"/>
          </a:p>
        </p:txBody>
      </p:sp>
      <p:sp>
        <p:nvSpPr>
          <p:cNvPr id="51" name="TextovéPole 50"/>
          <p:cNvSpPr txBox="1"/>
          <p:nvPr/>
        </p:nvSpPr>
        <p:spPr>
          <a:xfrm>
            <a:off x="4500562" y="342900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357950" y="342900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7686" y="200024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215074" y="550070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500166" y="321468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714876" y="414338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72000" y="607220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58" name="Přímá spojovací šipka 57"/>
          <p:cNvCxnSpPr/>
          <p:nvPr/>
        </p:nvCxnSpPr>
        <p:spPr>
          <a:xfrm rot="10800000" flipV="1">
            <a:off x="5500694" y="4143380"/>
            <a:ext cx="1071570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500826" y="3929066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60" name="Přímá spojovací šipka 59"/>
          <p:cNvCxnSpPr/>
          <p:nvPr/>
        </p:nvCxnSpPr>
        <p:spPr>
          <a:xfrm rot="10800000" flipV="1">
            <a:off x="5643570" y="4786322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6786578" y="45720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286116" y="428625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1., </a:t>
            </a:r>
            <a:r>
              <a:rPr lang="cs-CZ" sz="2400" dirty="0" smtClean="0"/>
              <a:t>3. </a:t>
            </a:r>
            <a:r>
              <a:rPr lang="cs-CZ" sz="2400" dirty="0" smtClean="0"/>
              <a:t>-</a:t>
            </a:r>
            <a:r>
              <a:rPr lang="cs-CZ" sz="1200" dirty="0" smtClean="0"/>
              <a:t>  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 [online]. [cit. 8.11.2012]. Dostupný na WWW: &lt;http://upload.wikimedia.org/wikipedia/commons/f/f1/Africa_map_regions.svg&gt;. 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Obr.2., </a:t>
            </a:r>
            <a:r>
              <a:rPr lang="pl-PL" sz="2400" dirty="0" smtClean="0"/>
              <a:t>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15.10.2012]. Dostupný na WWW: </a:t>
            </a:r>
            <a:r>
              <a:rPr lang="cs-CZ" sz="1200" dirty="0" smtClean="0"/>
              <a:t>&lt;http</a:t>
            </a:r>
            <a:r>
              <a:rPr lang="cs-CZ" sz="1200" dirty="0" smtClean="0"/>
              <a:t>://</a:t>
            </a:r>
            <a:r>
              <a:rPr lang="cs-CZ" sz="1200" dirty="0" smtClean="0"/>
              <a:t>www.</a:t>
            </a:r>
            <a:r>
              <a:rPr lang="cs-CZ" sz="1200" dirty="0" err="1" smtClean="0"/>
              <a:t>afrikaonline.cz</a:t>
            </a:r>
            <a:r>
              <a:rPr lang="cs-CZ" sz="1200" dirty="0" smtClean="0"/>
              <a:t>/image/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/201001202301_</a:t>
            </a:r>
            <a:r>
              <a:rPr lang="cs-CZ" sz="1200" dirty="0" err="1" smtClean="0"/>
              <a:t>slepa</a:t>
            </a:r>
            <a:r>
              <a:rPr lang="cs-CZ" sz="1200" dirty="0" smtClean="0"/>
              <a:t>-mapa-Afriky.</a:t>
            </a:r>
            <a:r>
              <a:rPr lang="cs-CZ" sz="1200" dirty="0" err="1" smtClean="0"/>
              <a:t>jpg</a:t>
            </a:r>
            <a:r>
              <a:rPr lang="cs-CZ" sz="1200" dirty="0" smtClean="0"/>
              <a:t>&gt;.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1653</TotalTime>
  <Words>492</Words>
  <Application>Microsoft Office PowerPoint</Application>
  <PresentationFormat>Předvádění na obrazovce (4:3)</PresentationFormat>
  <Paragraphs>170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Anotace:</vt:lpstr>
      <vt:lpstr>Test – 1. část</vt:lpstr>
      <vt:lpstr>Test – 2. část </vt:lpstr>
      <vt:lpstr>Test – 3. část</vt:lpstr>
      <vt:lpstr>Test – 4. část</vt:lpstr>
      <vt:lpstr>Správné odpovědi</vt:lpstr>
      <vt:lpstr>Správné odpovědi Test 2. část </vt:lpstr>
      <vt:lpstr>Správné odpovědi Test 3. část</vt:lpstr>
      <vt:lpstr>Správné odpovědi Test 4. část</vt:lpstr>
      <vt:lpstr>Snímek 11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165</cp:revision>
  <dcterms:created xsi:type="dcterms:W3CDTF">2011-03-22T17:13:23Z</dcterms:created>
  <dcterms:modified xsi:type="dcterms:W3CDTF">2012-11-10T10:05:57Z</dcterms:modified>
</cp:coreProperties>
</file>