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0"/>
  </p:notesMasterIdLst>
  <p:sldIdLst>
    <p:sldId id="256" r:id="rId2"/>
    <p:sldId id="269" r:id="rId3"/>
    <p:sldId id="257" r:id="rId4"/>
    <p:sldId id="258" r:id="rId5"/>
    <p:sldId id="270" r:id="rId6"/>
    <p:sldId id="259" r:id="rId7"/>
    <p:sldId id="260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5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603916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Rozloha </a:t>
          </a:r>
          <a:endParaRPr lang="cs-CZ" sz="5300" kern="1200" dirty="0"/>
        </a:p>
      </dsp:txBody>
      <dsp:txXfrm>
        <a:off x="644659" y="43201"/>
        <a:ext cx="2700632" cy="1309573"/>
      </dsp:txXfrm>
    </dsp:sp>
    <dsp:sp modelId="{D3D5D600-DE05-4AF5-B4DB-7846E093298D}">
      <dsp:nvSpPr>
        <dsp:cNvPr id="0" name=""/>
        <dsp:cNvSpPr/>
      </dsp:nvSpPr>
      <dsp:spPr>
        <a:xfrm>
          <a:off x="882128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509C9-652A-453A-80EC-9121814F2D20}">
      <dsp:nvSpPr>
        <dsp:cNvPr id="0" name=""/>
        <dsp:cNvSpPr/>
      </dsp:nvSpPr>
      <dsp:spPr>
        <a:xfrm>
          <a:off x="1160340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44,4 mil. km</a:t>
          </a:r>
          <a:endParaRPr lang="cs-CZ" sz="3500" kern="1200" dirty="0"/>
        </a:p>
      </dsp:txBody>
      <dsp:txXfrm>
        <a:off x="1201083" y="1782025"/>
        <a:ext cx="2144208" cy="1309573"/>
      </dsp:txXfrm>
    </dsp:sp>
    <dsp:sp modelId="{7E86C0D8-19DF-498B-89E1-6427F8128FCB}">
      <dsp:nvSpPr>
        <dsp:cNvPr id="0" name=""/>
        <dsp:cNvSpPr/>
      </dsp:nvSpPr>
      <dsp:spPr>
        <a:xfrm>
          <a:off x="882128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4EA02-05E6-422E-A14C-6E85021A1FA4}">
      <dsp:nvSpPr>
        <dsp:cNvPr id="0" name=""/>
        <dsp:cNvSpPr/>
      </dsp:nvSpPr>
      <dsp:spPr>
        <a:xfrm>
          <a:off x="1160340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1/3 souše</a:t>
          </a:r>
          <a:endParaRPr lang="cs-CZ" sz="3500" kern="1200" dirty="0"/>
        </a:p>
      </dsp:txBody>
      <dsp:txXfrm>
        <a:off x="1201083" y="3520849"/>
        <a:ext cx="2144208" cy="1309573"/>
      </dsp:txXfrm>
    </dsp:sp>
    <dsp:sp modelId="{54458F02-F64E-4A7A-BB20-C97C3F2378F3}">
      <dsp:nvSpPr>
        <dsp:cNvPr id="0" name=""/>
        <dsp:cNvSpPr/>
      </dsp:nvSpPr>
      <dsp:spPr>
        <a:xfrm>
          <a:off x="4081564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Poloha </a:t>
          </a:r>
          <a:endParaRPr lang="cs-CZ" sz="5300" kern="1200" dirty="0"/>
        </a:p>
      </dsp:txBody>
      <dsp:txXfrm>
        <a:off x="4122307" y="43201"/>
        <a:ext cx="2700632" cy="1309573"/>
      </dsp:txXfrm>
    </dsp:sp>
    <dsp:sp modelId="{98127034-D4DC-495F-97F8-034F649D3DBC}">
      <dsp:nvSpPr>
        <dsp:cNvPr id="0" name=""/>
        <dsp:cNvSpPr/>
      </dsp:nvSpPr>
      <dsp:spPr>
        <a:xfrm>
          <a:off x="4359776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47879-6E17-417D-91C8-E23F8A17D0DE}">
      <dsp:nvSpPr>
        <dsp:cNvPr id="0" name=""/>
        <dsp:cNvSpPr/>
      </dsp:nvSpPr>
      <dsp:spPr>
        <a:xfrm>
          <a:off x="4637988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 polokoule</a:t>
          </a:r>
          <a:endParaRPr lang="cs-CZ" sz="3500" kern="1200" dirty="0"/>
        </a:p>
      </dsp:txBody>
      <dsp:txXfrm>
        <a:off x="4678731" y="1782025"/>
        <a:ext cx="2144208" cy="1309573"/>
      </dsp:txXfrm>
    </dsp:sp>
    <dsp:sp modelId="{D55AD7F0-CDFC-4319-B520-B02BCC36C95F}">
      <dsp:nvSpPr>
        <dsp:cNvPr id="0" name=""/>
        <dsp:cNvSpPr/>
      </dsp:nvSpPr>
      <dsp:spPr>
        <a:xfrm>
          <a:off x="4359776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DA263-804D-4551-92B0-ED3493D35D1A}">
      <dsp:nvSpPr>
        <dsp:cNvPr id="0" name=""/>
        <dsp:cNvSpPr/>
      </dsp:nvSpPr>
      <dsp:spPr>
        <a:xfrm>
          <a:off x="4637988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 polokoule</a:t>
          </a:r>
          <a:endParaRPr lang="cs-CZ" sz="3500" kern="1200" dirty="0"/>
        </a:p>
      </dsp:txBody>
      <dsp:txXfrm>
        <a:off x="4678731" y="3520849"/>
        <a:ext cx="2144208" cy="1309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C94C-AFC4-4614-8639-B9BD4B40823F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Hranice s Afrikou</a:t>
          </a:r>
          <a:endParaRPr lang="cs-CZ" sz="3600" kern="1200" dirty="0"/>
        </a:p>
      </dsp:txBody>
      <dsp:txXfrm>
        <a:off x="911" y="0"/>
        <a:ext cx="2370087" cy="1462087"/>
      </dsp:txXfrm>
    </dsp:sp>
    <dsp:sp modelId="{EEC98C75-C857-4A5A-BAA6-14A1169C82B4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Suezský průplav</a:t>
          </a:r>
          <a:endParaRPr lang="cs-CZ" sz="2200" kern="1200" dirty="0"/>
        </a:p>
      </dsp:txBody>
      <dsp:txXfrm>
        <a:off x="280959" y="1506554"/>
        <a:ext cx="1809992" cy="1383386"/>
      </dsp:txXfrm>
    </dsp:sp>
    <dsp:sp modelId="{2E8F7B23-CBAE-44B4-9901-9AEEF67B85DE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Rudé moře</a:t>
          </a:r>
          <a:endParaRPr lang="cs-CZ" sz="2200" kern="1200" dirty="0"/>
        </a:p>
      </dsp:txBody>
      <dsp:txXfrm>
        <a:off x="280959" y="3202090"/>
        <a:ext cx="1809992" cy="1383386"/>
      </dsp:txXfrm>
    </dsp:sp>
    <dsp:sp modelId="{42CBF88B-EE9B-4B48-928A-38F93988B9C4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Amerikou</a:t>
          </a:r>
          <a:endParaRPr lang="cs-CZ" sz="3600" kern="1200" dirty="0"/>
        </a:p>
      </dsp:txBody>
      <dsp:txXfrm>
        <a:off x="2548756" y="0"/>
        <a:ext cx="2370087" cy="1462087"/>
      </dsp:txXfrm>
    </dsp:sp>
    <dsp:sp modelId="{BEAD3978-3313-47B2-9C66-8618F51C16D3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</a:t>
          </a:r>
          <a:endParaRPr lang="cs-CZ" sz="2200" kern="1200" dirty="0"/>
        </a:p>
      </dsp:txBody>
      <dsp:txXfrm>
        <a:off x="2828803" y="1506554"/>
        <a:ext cx="1809992" cy="1383386"/>
      </dsp:txXfrm>
    </dsp:sp>
    <dsp:sp modelId="{06C28BFD-5B9D-4B17-B915-B8118D03A520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Beringův průliv</a:t>
          </a:r>
          <a:endParaRPr lang="cs-CZ" sz="2200" kern="1200" dirty="0"/>
        </a:p>
      </dsp:txBody>
      <dsp:txXfrm>
        <a:off x="2828803" y="3202090"/>
        <a:ext cx="1809992" cy="1383386"/>
      </dsp:txXfrm>
    </dsp:sp>
    <dsp:sp modelId="{ED4D8026-2031-4C61-B436-274D3945E3BE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Austrálií</a:t>
          </a:r>
          <a:endParaRPr lang="cs-CZ" sz="3600" kern="1200" dirty="0"/>
        </a:p>
      </dsp:txBody>
      <dsp:txXfrm>
        <a:off x="5096600" y="0"/>
        <a:ext cx="2370087" cy="1462087"/>
      </dsp:txXfrm>
    </dsp:sp>
    <dsp:sp modelId="{71FB58FB-D9A9-4B11-87AE-8420F85F3004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 </a:t>
          </a:r>
          <a:endParaRPr lang="cs-CZ" sz="2200" kern="1200" dirty="0"/>
        </a:p>
      </dsp:txBody>
      <dsp:txXfrm>
        <a:off x="5376648" y="1506554"/>
        <a:ext cx="1809992" cy="1383386"/>
      </dsp:txXfrm>
    </dsp:sp>
    <dsp:sp modelId="{431E30D2-1DEF-4910-B329-1B8AC40FE79F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Hlubokomoř</a:t>
          </a:r>
          <a:r>
            <a:rPr lang="cs-CZ" sz="2200" kern="1200" dirty="0" smtClean="0"/>
            <a:t>-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ské</a:t>
          </a:r>
          <a:r>
            <a:rPr lang="cs-CZ" sz="2200" kern="1200" dirty="0" smtClean="0"/>
            <a:t> příkopy</a:t>
          </a:r>
          <a:endParaRPr lang="cs-CZ" sz="2200" kern="1200" dirty="0"/>
        </a:p>
      </dsp:txBody>
      <dsp:txXfrm>
        <a:off x="5376648" y="3202090"/>
        <a:ext cx="1809992" cy="1383386"/>
      </dsp:txXfrm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001056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68034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VY_32_INOVACE_22_11_Z7_Skála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38417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Atlantský oceán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67994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Atlantský oceán-poloha, využití…</a:t>
            </a:r>
            <a:endParaRPr lang="cs-CZ" sz="28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/>
          </a:bodyPr>
          <a:lstStyle/>
          <a:p>
            <a:r>
              <a:rPr lang="cs-CZ" sz="2000" dirty="0" smtClean="0"/>
              <a:t>Materiál seznamuje žáky s Atlantským oceánem, jeho polohou a využitím </a:t>
            </a:r>
          </a:p>
          <a:p>
            <a:endParaRPr lang="cs-CZ" sz="2000" dirty="0" smtClean="0"/>
          </a:p>
          <a:p>
            <a:r>
              <a:rPr lang="cs-CZ" sz="2000" dirty="0" smtClean="0"/>
              <a:t>Prezentace je určena pro žáky 7. ročníku a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Své znalosti si mohou žáci v závěrečných otázkách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Atlantský oceán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2844" y="1357298"/>
            <a:ext cx="8858312" cy="107721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bg1"/>
                </a:solidFill>
              </a:rPr>
              <a:t>Atlantský oceán nebo také Atlantik, je oceán který se rozkládá mezi Evropou, Afrikou a Amerikou</a:t>
            </a:r>
            <a:endParaRPr lang="cs-CZ" sz="3200" i="1" dirty="0">
              <a:solidFill>
                <a:schemeClr val="bg1"/>
              </a:solidFill>
            </a:endParaRPr>
          </a:p>
        </p:txBody>
      </p:sp>
      <p:pic>
        <p:nvPicPr>
          <p:cNvPr id="9218" name="Picture 2" descr="http://upload.wikimedia.org/wikipedia/commons/3/3a/Atlantik-map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2714620"/>
            <a:ext cx="3857652" cy="38576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Atlantský oceán</a:t>
            </a:r>
            <a:endParaRPr lang="cs-CZ" u="sng" dirty="0"/>
          </a:p>
        </p:txBody>
      </p:sp>
      <p:pic>
        <p:nvPicPr>
          <p:cNvPr id="8194" name="Picture 2" descr="http://www.komenskeho66.cz/materialy/zemepis/obrazky/ocea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3857628"/>
            <a:ext cx="7989877" cy="1857388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642910" y="1357298"/>
            <a:ext cx="7858180" cy="181588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Dno Atlantského oceánu není jednotvárné, najdeme na něm například nejdelší horské pásmo na Zemi – </a:t>
            </a:r>
            <a:r>
              <a:rPr lang="cs-CZ" sz="2800" b="1" i="1" dirty="0" smtClean="0"/>
              <a:t>STŘEDOOCEÁNSKÝ HŘBET</a:t>
            </a:r>
            <a:r>
              <a:rPr lang="cs-CZ" sz="2800" dirty="0" smtClean="0"/>
              <a:t> (má délku asi 20 tis. km)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Atlantský oceán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1357298"/>
            <a:ext cx="8143932" cy="2246769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bg1"/>
                </a:solidFill>
              </a:rPr>
              <a:t>Atlantský oceán zasahuje do všech podnebných pásů a tak je teplota vody dosti rozdílná. Vliv na to </a:t>
            </a:r>
            <a:r>
              <a:rPr lang="cs-CZ" sz="2800" i="1" smtClean="0">
                <a:solidFill>
                  <a:schemeClr val="bg1"/>
                </a:solidFill>
              </a:rPr>
              <a:t>mají </a:t>
            </a:r>
            <a:r>
              <a:rPr lang="cs-CZ" sz="2800" i="1" smtClean="0">
                <a:solidFill>
                  <a:schemeClr val="bg1"/>
                </a:solidFill>
              </a:rPr>
              <a:t>také </a:t>
            </a:r>
            <a:r>
              <a:rPr lang="cs-CZ" sz="2800" b="1" i="1" u="sng" dirty="0" smtClean="0">
                <a:solidFill>
                  <a:schemeClr val="bg1"/>
                </a:solidFill>
              </a:rPr>
              <a:t>oceánské proudy</a:t>
            </a:r>
            <a:r>
              <a:rPr lang="cs-CZ" sz="2800" i="1" dirty="0" smtClean="0">
                <a:solidFill>
                  <a:schemeClr val="bg1"/>
                </a:solidFill>
              </a:rPr>
              <a:t>, asi nejvýznamnějším je </a:t>
            </a:r>
            <a:r>
              <a:rPr lang="cs-CZ" sz="2800" b="1" i="1" u="sng" dirty="0" smtClean="0">
                <a:solidFill>
                  <a:schemeClr val="bg1"/>
                </a:solidFill>
              </a:rPr>
              <a:t>GOLFSKÝ PROUD </a:t>
            </a:r>
            <a:r>
              <a:rPr lang="cs-CZ" sz="2800" i="1" dirty="0" smtClean="0">
                <a:solidFill>
                  <a:schemeClr val="bg1"/>
                </a:solidFill>
              </a:rPr>
              <a:t>– je to teplý proud vznikající v </a:t>
            </a:r>
            <a:r>
              <a:rPr lang="cs-CZ" sz="2800" i="1" u="sng" dirty="0" smtClean="0">
                <a:solidFill>
                  <a:schemeClr val="bg1"/>
                </a:solidFill>
              </a:rPr>
              <a:t>Mexickém záli</a:t>
            </a:r>
            <a:r>
              <a:rPr lang="cs-CZ" sz="2800" i="1" dirty="0" smtClean="0">
                <a:solidFill>
                  <a:schemeClr val="bg1"/>
                </a:solidFill>
              </a:rPr>
              <a:t>vu a působící až u </a:t>
            </a:r>
            <a:r>
              <a:rPr lang="cs-CZ" sz="2800" i="1" u="sng" dirty="0" smtClean="0">
                <a:solidFill>
                  <a:schemeClr val="bg1"/>
                </a:solidFill>
              </a:rPr>
              <a:t>břehů Evropy</a:t>
            </a:r>
            <a:endParaRPr lang="cs-CZ" sz="2800" i="1" u="sng" dirty="0">
              <a:solidFill>
                <a:schemeClr val="bg1"/>
              </a:solidFill>
            </a:endParaRPr>
          </a:p>
        </p:txBody>
      </p:sp>
      <p:pic>
        <p:nvPicPr>
          <p:cNvPr id="7172" name="Picture 4" descr="http://1.bp.blogspot.com/_LI7ybGst9qA/SJY879_9LOI/AAAAAAAAAKY/PxH7w_2X7ww/s320/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3786190"/>
            <a:ext cx="28575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Atlantský oceán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001056" cy="785818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- Atlantský oceán se ze všech oceánů nejvíce používá k vodní dopravě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500034" y="2071678"/>
            <a:ext cx="8001056" cy="785818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3"/>
            </a:solidFill>
          </a:ln>
        </p:spPr>
        <p:txBody>
          <a:bodyPr vert="horz">
            <a:no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Dno oceánu skrývá velké zásoby nerostných surovin (ropa, zemní plyn…)</a:t>
            </a:r>
            <a:endParaRPr kumimoji="0" lang="cs-CZ" sz="2400" b="0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500034" y="3143248"/>
            <a:ext cx="8001056" cy="785818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3"/>
            </a:solidFill>
          </a:ln>
        </p:spPr>
        <p:txBody>
          <a:bodyPr vert="horz">
            <a:no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Přímořské státy využívají vody </a:t>
            </a:r>
            <a:r>
              <a:rPr lang="cs-CZ" sz="2400" i="1" dirty="0" err="1" smtClean="0">
                <a:solidFill>
                  <a:schemeClr val="bg1"/>
                </a:solidFill>
              </a:rPr>
              <a:t>A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tlantiku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 rybolovu 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 makrely, sledi, tresky, tuňáci…)</a:t>
            </a:r>
            <a:endParaRPr kumimoji="0" lang="cs-CZ" sz="2400" b="0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146" name="Picture 2" descr="http://www.ekobydleni.eu/i/ropna-plosina-580x43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071942"/>
            <a:ext cx="3429024" cy="2571769"/>
          </a:xfrm>
          <a:prstGeom prst="rect">
            <a:avLst/>
          </a:prstGeom>
          <a:noFill/>
        </p:spPr>
      </p:pic>
      <p:pic>
        <p:nvPicPr>
          <p:cNvPr id="6148" name="Picture 4" descr="http://www.ccb.cz/images_aqua/Altumare/2010/04/Krabbenkutter_Ivonne_Pellworm_P5242390j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4118892"/>
            <a:ext cx="3446364" cy="25787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18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19" name="Zástupný symbol pro obsah 5"/>
          <p:cNvSpPr>
            <a:spLocks noGrp="1"/>
          </p:cNvSpPr>
          <p:nvPr>
            <p:ph idx="1"/>
          </p:nvPr>
        </p:nvSpPr>
        <p:spPr>
          <a:xfrm>
            <a:off x="0" y="1214422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 marL="1371600" indent="-1371600">
              <a:buNone/>
            </a:pPr>
            <a:r>
              <a:rPr lang="cs-CZ" sz="9600" dirty="0" smtClean="0"/>
              <a:t>1. Jak se nazývá horské pásmo na dně Atlantského oceánu?</a:t>
            </a:r>
          </a:p>
          <a:p>
            <a:pPr marL="1371600" indent="-1371600">
              <a:buNone/>
            </a:pP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2500306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Jaký proud ovlivňuje podnebí severní Evropy?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3571876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Jaké nerostné suroviny se těží v šelfových mořích Atlantiku?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4929198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Které ryby se hlavně loví ve vodách Atlantského oceánu?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1643050"/>
            <a:ext cx="77775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ln/>
              <a:solidFill>
                <a:srgbClr val="FF0000"/>
              </a:solidFill>
            </a:endParaRP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…..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Středooceánský</a:t>
            </a:r>
            <a:r>
              <a:rPr lang="cs-CZ" b="1" dirty="0" smtClean="0">
                <a:ln/>
                <a:solidFill>
                  <a:srgbClr val="FF0000"/>
                </a:solidFill>
              </a:rPr>
              <a:t> hřbet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0" y="3071810"/>
            <a:ext cx="81439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…..Golfský proud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0" y="4429132"/>
            <a:ext cx="81439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……ropa a zemní plyn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0" y="5786454"/>
            <a:ext cx="81439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…..makrely, sledi, tresky, tuňáci</a:t>
            </a:r>
          </a:p>
        </p:txBody>
      </p:sp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  <p:bldP spid="20" grpId="0"/>
      <p:bldP spid="21" grpId="0"/>
      <p:bldP spid="22" grpId="0"/>
      <p:bldP spid="23" grpId="0"/>
      <p:bldP spid="25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DVOŘÁK, Jiří; KOHOUTOVÁ, Alice; TAIBR, Pavel. </a:t>
            </a:r>
            <a:r>
              <a:rPr lang="cs-CZ" sz="1200" i="1" dirty="0" smtClean="0"/>
              <a:t>Zeměpis 7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2005, ISBN 80-7238-304-3.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pl-PL" sz="2400" dirty="0" smtClean="0"/>
              <a:t>Obr.1. 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18.11.2012]. Dostupný na WWW: http://upload.wikimedia.org/wikipedia/commons/3/3a/Atlantik-mapa.png</a:t>
            </a:r>
          </a:p>
          <a:p>
            <a:pPr marL="0" indent="0">
              <a:buNone/>
            </a:pPr>
            <a:r>
              <a:rPr lang="cs-CZ" sz="2400" dirty="0" smtClean="0"/>
              <a:t>Obr.2.  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18.11.2012]. Dostupný na WWW: http://www.komenskeho66.cz/</a:t>
            </a:r>
            <a:r>
              <a:rPr lang="cs-CZ" sz="1200" dirty="0" err="1" smtClean="0"/>
              <a:t>materialy</a:t>
            </a:r>
            <a:r>
              <a:rPr lang="cs-CZ" sz="1200" dirty="0" smtClean="0"/>
              <a:t>/</a:t>
            </a:r>
            <a:r>
              <a:rPr lang="cs-CZ" sz="1200" dirty="0" err="1" smtClean="0"/>
              <a:t>zemepis</a:t>
            </a:r>
            <a:r>
              <a:rPr lang="cs-CZ" sz="1200" dirty="0" smtClean="0"/>
              <a:t>/</a:t>
            </a:r>
            <a:r>
              <a:rPr lang="cs-CZ" sz="1200" dirty="0" err="1" smtClean="0"/>
              <a:t>obrazky</a:t>
            </a:r>
            <a:r>
              <a:rPr lang="cs-CZ" sz="1200" dirty="0" smtClean="0"/>
              <a:t>/</a:t>
            </a:r>
            <a:r>
              <a:rPr lang="cs-CZ" sz="1200" dirty="0" err="1" smtClean="0"/>
              <a:t>ocean.png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Obr.3. 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18.11.2012]. Dostupný na WWW: http://1.bp.blogspot.com/_LI7ybGst9qA/SJY879_9LOI/AAAAAAAAAKY/PxH7w_2X7ww/s320/11.jpg</a:t>
            </a:r>
          </a:p>
          <a:p>
            <a:pPr marL="0" indent="0">
              <a:buNone/>
            </a:pPr>
            <a:r>
              <a:rPr lang="pl-PL" sz="2400" dirty="0" smtClean="0"/>
              <a:t>Obr.4. 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18.11.2012]. Dostupný na WWW: http://www.</a:t>
            </a:r>
            <a:r>
              <a:rPr lang="cs-CZ" sz="1200" dirty="0" err="1" smtClean="0"/>
              <a:t>ekobydleni.eu</a:t>
            </a:r>
            <a:r>
              <a:rPr lang="cs-CZ" sz="1200" dirty="0" smtClean="0"/>
              <a:t>/i/</a:t>
            </a:r>
            <a:r>
              <a:rPr lang="cs-CZ" sz="1200" dirty="0" err="1" smtClean="0"/>
              <a:t>ropna</a:t>
            </a:r>
            <a:r>
              <a:rPr lang="cs-CZ" sz="1200" dirty="0" smtClean="0"/>
              <a:t>-plosina-580x435.jpg</a:t>
            </a:r>
          </a:p>
          <a:p>
            <a:pPr marL="0" indent="0">
              <a:buNone/>
            </a:pPr>
            <a:r>
              <a:rPr lang="cs-CZ" sz="2400" dirty="0" smtClean="0"/>
              <a:t>Obr.5.  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18.11.2012]. Dostupný na WWW: http://www.</a:t>
            </a:r>
            <a:r>
              <a:rPr lang="cs-CZ" sz="1200" dirty="0" err="1" smtClean="0"/>
              <a:t>ccb.cz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_</a:t>
            </a:r>
            <a:r>
              <a:rPr lang="cs-CZ" sz="1200" dirty="0" err="1" smtClean="0"/>
              <a:t>aqua</a:t>
            </a:r>
            <a:r>
              <a:rPr lang="cs-CZ" sz="1200" dirty="0" smtClean="0"/>
              <a:t>/</a:t>
            </a:r>
            <a:r>
              <a:rPr lang="cs-CZ" sz="1200" dirty="0" err="1" smtClean="0"/>
              <a:t>Altumare</a:t>
            </a:r>
            <a:r>
              <a:rPr lang="cs-CZ" sz="1200" dirty="0" smtClean="0"/>
              <a:t>/2010/04/</a:t>
            </a:r>
            <a:r>
              <a:rPr lang="cs-CZ" sz="1200" dirty="0" err="1" smtClean="0"/>
              <a:t>Krabbenkutter</a:t>
            </a:r>
            <a:r>
              <a:rPr lang="cs-CZ" sz="1200" dirty="0" smtClean="0"/>
              <a:t>_</a:t>
            </a:r>
            <a:r>
              <a:rPr lang="cs-CZ" sz="1200" dirty="0" err="1" smtClean="0"/>
              <a:t>Ivonne</a:t>
            </a:r>
            <a:r>
              <a:rPr lang="cs-CZ" sz="1200" dirty="0" smtClean="0"/>
              <a:t>_</a:t>
            </a:r>
            <a:r>
              <a:rPr lang="cs-CZ" sz="1200" dirty="0" err="1" smtClean="0"/>
              <a:t>Pellworm</a:t>
            </a:r>
            <a:r>
              <a:rPr lang="cs-CZ" sz="1200" dirty="0" smtClean="0"/>
              <a:t>_P5242390jm.jpg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1721</TotalTime>
  <Words>311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Anotace:</vt:lpstr>
      <vt:lpstr>Atlantský oceán</vt:lpstr>
      <vt:lpstr>Atlantský oceán</vt:lpstr>
      <vt:lpstr>Atlantský oceán</vt:lpstr>
      <vt:lpstr>Atlantský oceán</vt:lpstr>
      <vt:lpstr>Otázky a odpovědi</vt:lpstr>
      <vt:lpstr>Snímek 8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183</cp:revision>
  <dcterms:created xsi:type="dcterms:W3CDTF">2011-03-22T17:13:23Z</dcterms:created>
  <dcterms:modified xsi:type="dcterms:W3CDTF">2012-11-18T16:06:41Z</dcterms:modified>
</cp:coreProperties>
</file>