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drawing3.xml" ContentType="application/vnd.ms-office.drawingml.diagramDrawing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diagrams/drawing5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70" r:id="rId3"/>
    <p:sldId id="258" r:id="rId4"/>
    <p:sldId id="261" r:id="rId5"/>
    <p:sldId id="262" r:id="rId6"/>
    <p:sldId id="264" r:id="rId7"/>
    <p:sldId id="271" r:id="rId8"/>
    <p:sldId id="272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600"/>
    <a:srgbClr val="D01075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12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6C3849-4214-452D-ADBF-66A8D70A1425}" type="doc">
      <dgm:prSet loTypeId="urn:microsoft.com/office/officeart/2005/8/layout/default#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D9A593-060B-4CB8-A2C4-D975358AC9E9}">
      <dgm:prSet phldrT="[Text]"/>
      <dgm:spPr>
        <a:solidFill>
          <a:srgbClr val="FF6600"/>
        </a:solidFill>
      </dgm:spPr>
      <dgm:t>
        <a:bodyPr/>
        <a:lstStyle/>
        <a:p>
          <a:pPr algn="ctr"/>
          <a:r>
            <a:rPr lang="cs-CZ" dirty="0" smtClean="0">
              <a:solidFill>
                <a:schemeClr val="bg1"/>
              </a:solidFill>
            </a:rPr>
            <a:t>1. Jak se jmenuje </a:t>
          </a:r>
          <a:r>
            <a:rPr lang="cs-CZ" dirty="0" smtClean="0">
              <a:solidFill>
                <a:schemeClr val="bg1"/>
              </a:solidFill>
            </a:rPr>
            <a:t>poušť v J. Americe?</a:t>
          </a:r>
          <a:endParaRPr lang="cs-CZ" dirty="0" smtClean="0">
            <a:solidFill>
              <a:schemeClr val="bg1"/>
            </a:solidFill>
          </a:endParaRPr>
        </a:p>
      </dgm:t>
    </dgm:pt>
    <dgm:pt modelId="{AB489615-01DB-4759-9566-2EE059757BCC}" type="parTrans" cxnId="{5A9BA2F9-3E8E-47BF-86B6-C4F50EEBB3E8}">
      <dgm:prSet/>
      <dgm:spPr/>
      <dgm:t>
        <a:bodyPr/>
        <a:lstStyle/>
        <a:p>
          <a:endParaRPr lang="cs-CZ"/>
        </a:p>
      </dgm:t>
    </dgm:pt>
    <dgm:pt modelId="{B903FD1C-D1BB-4279-9184-F08380DF8A2F}" type="sibTrans" cxnId="{5A9BA2F9-3E8E-47BF-86B6-C4F50EEBB3E8}">
      <dgm:prSet/>
      <dgm:spPr/>
      <dgm:t>
        <a:bodyPr/>
        <a:lstStyle/>
        <a:p>
          <a:endParaRPr lang="cs-CZ"/>
        </a:p>
      </dgm:t>
    </dgm:pt>
    <dgm:pt modelId="{990142DB-A690-4862-9361-85C706A434E0}" type="pres">
      <dgm:prSet presAssocID="{E66C3849-4214-452D-ADBF-66A8D70A142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68964B-1096-4DD0-B84E-4987889A058C}" type="pres">
      <dgm:prSet presAssocID="{3AD9A593-060B-4CB8-A2C4-D975358AC9E9}" presName="node" presStyleLbl="node1" presStyleIdx="0" presStyleCnt="1" custScaleX="328807" custScaleY="117462" custLinFactNeighborX="1722" custLinFactNeighborY="-80387">
        <dgm:presLayoutVars>
          <dgm:bulletEnabled val="1"/>
        </dgm:presLayoutVars>
      </dgm:prSet>
      <dgm:spPr>
        <a:prstGeom prst="ellipse">
          <a:avLst/>
        </a:prstGeom>
      </dgm:spPr>
      <dgm:t>
        <a:bodyPr/>
        <a:lstStyle/>
        <a:p>
          <a:endParaRPr lang="cs-CZ"/>
        </a:p>
      </dgm:t>
    </dgm:pt>
  </dgm:ptLst>
  <dgm:cxnLst>
    <dgm:cxn modelId="{5A9BA2F9-3E8E-47BF-86B6-C4F50EEBB3E8}" srcId="{E66C3849-4214-452D-ADBF-66A8D70A1425}" destId="{3AD9A593-060B-4CB8-A2C4-D975358AC9E9}" srcOrd="0" destOrd="0" parTransId="{AB489615-01DB-4759-9566-2EE059757BCC}" sibTransId="{B903FD1C-D1BB-4279-9184-F08380DF8A2F}"/>
    <dgm:cxn modelId="{A33EF8FA-4449-4E11-88FC-63E6A1B1F616}" type="presOf" srcId="{E66C3849-4214-452D-ADBF-66A8D70A1425}" destId="{990142DB-A690-4862-9361-85C706A434E0}" srcOrd="0" destOrd="0" presId="urn:microsoft.com/office/officeart/2005/8/layout/default#2"/>
    <dgm:cxn modelId="{4A2762D0-96AB-4CA7-B0BC-5786C53747D3}" type="presOf" srcId="{3AD9A593-060B-4CB8-A2C4-D975358AC9E9}" destId="{F868964B-1096-4DD0-B84E-4987889A058C}" srcOrd="0" destOrd="0" presId="urn:microsoft.com/office/officeart/2005/8/layout/default#2"/>
    <dgm:cxn modelId="{C313E725-CD32-435E-ADC8-4BA26AE2C5C2}" type="presParOf" srcId="{990142DB-A690-4862-9361-85C706A434E0}" destId="{F868964B-1096-4DD0-B84E-4987889A058C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674D8-3D59-460F-9528-5925CE86150F}">
      <dsp:nvSpPr>
        <dsp:cNvPr id="0" name=""/>
        <dsp:cNvSpPr/>
      </dsp:nvSpPr>
      <dsp:spPr>
        <a:xfrm>
          <a:off x="264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496E1-6009-47E9-BF85-9A9E93521DD4}">
      <dsp:nvSpPr>
        <dsp:cNvPr id="0" name=""/>
        <dsp:cNvSpPr/>
      </dsp:nvSpPr>
      <dsp:spPr>
        <a:xfrm>
          <a:off x="113181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12A58-6292-4E80-AADF-14FD890A9BEA}">
      <dsp:nvSpPr>
        <dsp:cNvPr id="0" name=""/>
        <dsp:cNvSpPr/>
      </dsp:nvSpPr>
      <dsp:spPr>
        <a:xfrm>
          <a:off x="113181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Perský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Bengálský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Adenský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Ománský</a:t>
          </a:r>
          <a:endParaRPr lang="cs-CZ" sz="2700" kern="1200" dirty="0"/>
        </a:p>
      </dsp:txBody>
      <dsp:txXfrm>
        <a:off x="113181" y="2594895"/>
        <a:ext cx="2137965" cy="2100251"/>
      </dsp:txXfrm>
    </dsp:sp>
    <dsp:sp modelId="{0908DD78-D07F-4DF7-960D-738884AF39C2}">
      <dsp:nvSpPr>
        <dsp:cNvPr id="0" name=""/>
        <dsp:cNvSpPr/>
      </dsp:nvSpPr>
      <dsp:spPr>
        <a:xfrm>
          <a:off x="264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Zálivy</a:t>
          </a:r>
          <a:endParaRPr lang="cs-CZ" sz="2300" kern="1200" dirty="0"/>
        </a:p>
      </dsp:txBody>
      <dsp:txXfrm>
        <a:off x="264" y="178477"/>
        <a:ext cx="2258335" cy="451667"/>
      </dsp:txXfrm>
    </dsp:sp>
    <dsp:sp modelId="{FB5DF4F1-FDBF-4D9D-9A46-5911D010CA3D}">
      <dsp:nvSpPr>
        <dsp:cNvPr id="0" name=""/>
        <dsp:cNvSpPr/>
      </dsp:nvSpPr>
      <dsp:spPr>
        <a:xfrm>
          <a:off x="2604632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05AA8-04AF-49D0-B329-449B94E2E2F1}">
      <dsp:nvSpPr>
        <dsp:cNvPr id="0" name=""/>
        <dsp:cNvSpPr/>
      </dsp:nvSpPr>
      <dsp:spPr>
        <a:xfrm>
          <a:off x="2717549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E5988-DEDD-4368-9B69-37DA9067F7C8}">
      <dsp:nvSpPr>
        <dsp:cNvPr id="0" name=""/>
        <dsp:cNvSpPr/>
      </dsp:nvSpPr>
      <dsp:spPr>
        <a:xfrm>
          <a:off x="2717549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Beringův</a:t>
          </a:r>
          <a:endParaRPr lang="cs-CZ" sz="2700" kern="1200" dirty="0"/>
        </a:p>
      </dsp:txBody>
      <dsp:txXfrm>
        <a:off x="2717549" y="2594895"/>
        <a:ext cx="2137965" cy="2100251"/>
      </dsp:txXfrm>
    </dsp:sp>
    <dsp:sp modelId="{252696A9-71CB-4A11-8641-1B1878317EA0}">
      <dsp:nvSpPr>
        <dsp:cNvPr id="0" name=""/>
        <dsp:cNvSpPr/>
      </dsp:nvSpPr>
      <dsp:spPr>
        <a:xfrm>
          <a:off x="2604632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Průliv</a:t>
          </a:r>
          <a:endParaRPr lang="cs-CZ" sz="2300" kern="1200" dirty="0"/>
        </a:p>
      </dsp:txBody>
      <dsp:txXfrm>
        <a:off x="2604632" y="178477"/>
        <a:ext cx="2258335" cy="451667"/>
      </dsp:txXfrm>
    </dsp:sp>
    <dsp:sp modelId="{EDE8A5CC-C96A-4EAE-AE59-65CF17FB0B5D}">
      <dsp:nvSpPr>
        <dsp:cNvPr id="0" name=""/>
        <dsp:cNvSpPr/>
      </dsp:nvSpPr>
      <dsp:spPr>
        <a:xfrm>
          <a:off x="5209000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BE88A-2A38-40FE-B363-BA5E8872E7E6}">
      <dsp:nvSpPr>
        <dsp:cNvPr id="0" name=""/>
        <dsp:cNvSpPr/>
      </dsp:nvSpPr>
      <dsp:spPr>
        <a:xfrm>
          <a:off x="5321917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5B6B3-450B-4A16-BBC1-6B3771E0441F}">
      <dsp:nvSpPr>
        <dsp:cNvPr id="0" name=""/>
        <dsp:cNvSpPr/>
      </dsp:nvSpPr>
      <dsp:spPr>
        <a:xfrm>
          <a:off x="5321917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Suezský</a:t>
          </a:r>
          <a:endParaRPr lang="cs-CZ" sz="2700" kern="1200" dirty="0"/>
        </a:p>
      </dsp:txBody>
      <dsp:txXfrm>
        <a:off x="5321917" y="2594895"/>
        <a:ext cx="2137965" cy="2100251"/>
      </dsp:txXfrm>
    </dsp:sp>
    <dsp:sp modelId="{50457A07-82B6-4C77-A221-D3AF0C4796C9}">
      <dsp:nvSpPr>
        <dsp:cNvPr id="0" name=""/>
        <dsp:cNvSpPr/>
      </dsp:nvSpPr>
      <dsp:spPr>
        <a:xfrm>
          <a:off x="5209000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Průplav</a:t>
          </a:r>
          <a:endParaRPr lang="cs-CZ" sz="2300" kern="1200" dirty="0"/>
        </a:p>
      </dsp:txBody>
      <dsp:txXfrm>
        <a:off x="5209000" y="178477"/>
        <a:ext cx="2258335" cy="4516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8964B-1096-4DD0-B84E-4987889A058C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Rub al –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Chálí</a:t>
          </a:r>
          <a:endParaRPr lang="cs-CZ" sz="2900" kern="1200" dirty="0"/>
        </a:p>
      </dsp:txBody>
      <dsp:txXfrm>
        <a:off x="1176292" y="1091"/>
        <a:ext cx="2435721" cy="1461432"/>
      </dsp:txXfrm>
    </dsp:sp>
    <dsp:sp modelId="{04E5A7A0-C19B-448A-B165-C0F15224873F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Gobi</a:t>
          </a:r>
          <a:endParaRPr lang="cs-CZ" sz="2900" kern="1200" dirty="0"/>
        </a:p>
      </dsp:txBody>
      <dsp:txXfrm>
        <a:off x="3855586" y="1091"/>
        <a:ext cx="2435721" cy="1461432"/>
      </dsp:txXfrm>
    </dsp:sp>
    <dsp:sp modelId="{58DCEC11-65C1-41D7-A378-4DAA300E107D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Karakum</a:t>
          </a:r>
          <a:endParaRPr lang="cs-CZ" sz="2900" kern="1200" dirty="0"/>
        </a:p>
      </dsp:txBody>
      <dsp:txXfrm>
        <a:off x="1176292" y="1706096"/>
        <a:ext cx="2435721" cy="1461432"/>
      </dsp:txXfrm>
    </dsp:sp>
    <dsp:sp modelId="{01D8D21E-EFF9-4859-A675-B00D8F94E95F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Kyzylkum</a:t>
          </a:r>
          <a:endParaRPr lang="cs-CZ" sz="2900" kern="1200" dirty="0"/>
        </a:p>
      </dsp:txBody>
      <dsp:txXfrm>
        <a:off x="3855586" y="1706096"/>
        <a:ext cx="2435721" cy="1461432"/>
      </dsp:txXfrm>
    </dsp:sp>
    <dsp:sp modelId="{AEF7883F-BF01-4086-9D91-EE8B0F945A41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Taklamakan</a:t>
          </a:r>
          <a:endParaRPr lang="cs-CZ" sz="2900" kern="1200" dirty="0"/>
        </a:p>
      </dsp:txBody>
      <dsp:txXfrm>
        <a:off x="2515939" y="3411100"/>
        <a:ext cx="2435721" cy="1461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157CA-C7BC-4CBD-AB32-9C83DC1BAC9F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F5AE5-7D45-4AD8-89C3-7386894584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F5AE5-7D45-4AD8-89C3-73868945840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576063"/>
          </a:xfrm>
        </p:spPr>
        <p:txBody>
          <a:bodyPr>
            <a:noAutofit/>
          </a:bodyPr>
          <a:lstStyle/>
          <a:p>
            <a:pPr algn="ctr"/>
            <a:r>
              <a:rPr lang="cs-CZ" sz="3600" dirty="0" err="1" smtClean="0"/>
              <a:t>amerika</a:t>
            </a:r>
            <a:r>
              <a:rPr lang="cs-CZ" sz="3600" dirty="0" smtClean="0"/>
              <a:t> – </a:t>
            </a:r>
            <a:r>
              <a:rPr lang="cs-CZ" sz="3600" b="0" dirty="0" smtClean="0"/>
              <a:t>Povrch</a:t>
            </a:r>
            <a:endParaRPr lang="cs-CZ" sz="3600" b="0" dirty="0"/>
          </a:p>
        </p:txBody>
      </p:sp>
      <p:sp>
        <p:nvSpPr>
          <p:cNvPr id="7" name="Zaoblený obdélník 6"/>
          <p:cNvSpPr/>
          <p:nvPr/>
        </p:nvSpPr>
        <p:spPr>
          <a:xfrm>
            <a:off x="214282" y="1357298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5602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491034"/>
            <a:ext cx="1333602" cy="116297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596" y="1357298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9" name="Zaoblený obdélník 8"/>
          <p:cNvSpPr/>
          <p:nvPr/>
        </p:nvSpPr>
        <p:spPr>
          <a:xfrm>
            <a:off x="642910" y="2928934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5918" y="5286388"/>
            <a:ext cx="5429248" cy="1185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57224" y="314324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857224" y="3500438"/>
            <a:ext cx="55194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VY_32_INOVACE_22_13_Z7_Skála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857628"/>
            <a:ext cx="33586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Amerika – Povrch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4214818"/>
            <a:ext cx="49984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Pohoří, pouště, nížiny Ameriky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457200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povrchem, pohořími, nížinami a pouštěmi Ameriky</a:t>
            </a:r>
          </a:p>
          <a:p>
            <a:endParaRPr lang="cs-CZ" dirty="0" smtClean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7. ročníku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Mapa  Ameriky</a:t>
            </a:r>
            <a:endParaRPr lang="cs-CZ" dirty="0"/>
          </a:p>
        </p:txBody>
      </p:sp>
      <p:pic>
        <p:nvPicPr>
          <p:cNvPr id="4" name="Picture 2" descr="http://www.conservapedia.com/images/thumb/a/ab/The_Americas_satellite_map.jpg/280px-The_Americas_satellite_ma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142983"/>
            <a:ext cx="4429156" cy="55839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5321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světadílu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Pobřeží </a:t>
            </a:r>
            <a:r>
              <a:rPr lang="cs-CZ" dirty="0" err="1" smtClean="0"/>
              <a:t>Sev</a:t>
            </a:r>
            <a:r>
              <a:rPr lang="cs-CZ" dirty="0" smtClean="0"/>
              <a:t>. Ameriky je velmi členité, zejména na severu a v oblasti Karibského moře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J. Amerika je členitá pouze na jihu, kde je spoustu ostrovů</a:t>
            </a:r>
            <a:r>
              <a:rPr lang="cs-CZ" dirty="0" smtClean="0"/>
              <a:t> </a:t>
            </a:r>
          </a:p>
          <a:p>
            <a:pPr>
              <a:buFontTx/>
              <a:buChar char="-"/>
            </a:pPr>
            <a:r>
              <a:rPr lang="cs-CZ" u="sng" dirty="0" smtClean="0">
                <a:solidFill>
                  <a:schemeClr val="bg2">
                    <a:lumMod val="75000"/>
                  </a:schemeClr>
                </a:solidFill>
              </a:rPr>
              <a:t>nejnižší místo na pevnině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Gran </a:t>
            </a:r>
            <a:r>
              <a:rPr lang="cs-CZ" dirty="0" err="1" smtClean="0"/>
              <a:t>Bajo</a:t>
            </a:r>
            <a:r>
              <a:rPr lang="cs-CZ" dirty="0" smtClean="0"/>
              <a:t> de San Julián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( -</a:t>
            </a:r>
            <a:r>
              <a:rPr lang="cs-CZ" dirty="0" smtClean="0"/>
              <a:t>105 </a:t>
            </a:r>
            <a:r>
              <a:rPr lang="cs-CZ" dirty="0" smtClean="0"/>
              <a:t>m pod úrovní hladiny svět. moře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u="sng" dirty="0" smtClean="0">
                <a:solidFill>
                  <a:schemeClr val="bg2">
                    <a:lumMod val="75000"/>
                  </a:schemeClr>
                </a:solidFill>
              </a:rPr>
              <a:t>nejvyšší místo světadílu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Aconcagua </a:t>
            </a:r>
            <a:r>
              <a:rPr lang="cs-CZ" dirty="0" smtClean="0"/>
              <a:t>- </a:t>
            </a:r>
            <a:r>
              <a:rPr lang="cs-CZ" dirty="0" smtClean="0"/>
              <a:t>6959 </a:t>
            </a:r>
            <a:r>
              <a:rPr lang="cs-CZ" dirty="0" smtClean="0"/>
              <a:t>m n. m.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(Andy)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22" name="Picture 2" descr="http://upload.wikimedia.org/wikipedia/commons/3/3a/Lake_Assal_1-Djibout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30576" y="11072866"/>
            <a:ext cx="26822400" cy="20116801"/>
          </a:xfrm>
          <a:prstGeom prst="rect">
            <a:avLst/>
          </a:prstGeom>
          <a:noFill/>
        </p:spPr>
      </p:pic>
      <p:pic>
        <p:nvPicPr>
          <p:cNvPr id="7170" name="Picture 2" descr="http://img362.imageshack.us/img362/7605/lagunadelcarbon8h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927442"/>
            <a:ext cx="2357454" cy="1587756"/>
          </a:xfrm>
          <a:prstGeom prst="rect">
            <a:avLst/>
          </a:prstGeom>
          <a:noFill/>
        </p:spPr>
      </p:pic>
      <p:pic>
        <p:nvPicPr>
          <p:cNvPr id="7172" name="Picture 4" descr="http://allamazingfacts.com/pictures/Cerro__398_aconcagu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786322"/>
            <a:ext cx="2405046" cy="18037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- pohoří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239000" cy="5027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Kordillery –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McKinley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Andy– Aconcagua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Skalnaté hory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Appalačské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pohoří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Aljašské hory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Brooksovo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pohoří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Sierra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Madre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Patagonská tabule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Brazilská vysočina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Laurentinská vysočina</a:t>
            </a:r>
          </a:p>
          <a:p>
            <a:pPr>
              <a:buFontTx/>
              <a:buChar char="-"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Mackenziovo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pohoří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1857364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146" name="Picture 2" descr="http://upload.wikimedia.org/wikipedia/commons/8/8b/Denali_Mt_McKinle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285860"/>
            <a:ext cx="3948110" cy="2646632"/>
          </a:xfrm>
          <a:prstGeom prst="rect">
            <a:avLst/>
          </a:prstGeom>
          <a:noFill/>
        </p:spPr>
      </p:pic>
      <p:pic>
        <p:nvPicPr>
          <p:cNvPr id="6148" name="Picture 4" descr="http://eveningsends.com/wp-content/uploads/2012/02/cerro-torre-alpinismonline.com_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000504"/>
            <a:ext cx="3622663" cy="27169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00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7500"/>
                            </p:stCondLst>
                            <p:childTnLst>
                              <p:par>
                                <p:cTn id="5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9500"/>
                            </p:stCondLst>
                            <p:childTnLst>
                              <p:par>
                                <p:cTn id="6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1500"/>
                            </p:stCondLst>
                            <p:childTnLst>
                              <p:par>
                                <p:cTn id="6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</a:t>
            </a:r>
            <a:r>
              <a:rPr lang="cs-CZ" dirty="0" smtClean="0"/>
              <a:t>– pouště, nížiny a roviny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7239000" cy="509843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Poušť </a:t>
            </a:r>
            <a:r>
              <a:rPr lang="cs-CZ" sz="2800" dirty="0" err="1" smtClean="0"/>
              <a:t>Atacama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err="1" smtClean="0"/>
              <a:t>Sonorská</a:t>
            </a:r>
            <a:r>
              <a:rPr lang="cs-CZ" sz="2800" dirty="0" smtClean="0"/>
              <a:t> poušť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Pobřežní nížina</a:t>
            </a:r>
          </a:p>
          <a:p>
            <a:pPr>
              <a:buFontTx/>
              <a:buChar char="-"/>
            </a:pPr>
            <a:r>
              <a:rPr lang="cs-CZ" sz="2800" dirty="0" smtClean="0"/>
              <a:t>Arktická nížina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Atlantská nížina</a:t>
            </a:r>
          </a:p>
          <a:p>
            <a:pPr>
              <a:buFontTx/>
              <a:buChar char="-"/>
            </a:pPr>
            <a:r>
              <a:rPr lang="cs-CZ" sz="2800" dirty="0" smtClean="0"/>
              <a:t>Orinocká nížina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Amazonská nížina</a:t>
            </a:r>
          </a:p>
          <a:p>
            <a:pPr>
              <a:buFontTx/>
              <a:buChar char="-"/>
            </a:pPr>
            <a:r>
              <a:rPr lang="cs-CZ" sz="2800" dirty="0" smtClean="0"/>
              <a:t>Laplatská nížina</a:t>
            </a:r>
          </a:p>
          <a:p>
            <a:pPr>
              <a:buFontTx/>
              <a:buChar char="-"/>
            </a:pPr>
            <a:r>
              <a:rPr lang="cs-CZ" sz="2800" dirty="0" smtClean="0"/>
              <a:t>Centrální roviny</a:t>
            </a:r>
          </a:p>
          <a:p>
            <a:pPr>
              <a:buFontTx/>
              <a:buChar char="-"/>
            </a:pPr>
            <a:endParaRPr lang="cs-CZ" sz="2800" dirty="0" smtClean="0"/>
          </a:p>
        </p:txBody>
      </p:sp>
      <p:pic>
        <p:nvPicPr>
          <p:cNvPr id="5122" name="Picture 2" descr="http://api.ning.com/files/d2hVCYnA*2ugIdcXWEnIQerOeaUwfP*asMlucc10HIgI*gImHraPMDpigzZRcEAnnfjbwaJTgF4rE4UljSkwxPhva7kP1hdr/atacama_sa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285860"/>
            <a:ext cx="4286250" cy="2781300"/>
          </a:xfrm>
          <a:prstGeom prst="rect">
            <a:avLst/>
          </a:prstGeom>
          <a:noFill/>
        </p:spPr>
      </p:pic>
      <p:pic>
        <p:nvPicPr>
          <p:cNvPr id="5124" name="Picture 4" descr="http://www.tercovci.cz/amazonie/amazonie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4143380"/>
            <a:ext cx="3857620" cy="25717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9892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00"/>
                            </p:stCondLst>
                            <p:childTnLst>
                              <p:par>
                                <p:cTn id="3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500"/>
                            </p:stCondLst>
                            <p:childTnLst>
                              <p:par>
                                <p:cTn id="4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00"/>
                            </p:stCondLst>
                            <p:childTnLst>
                              <p:par>
                                <p:cTn id="5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Povrch – ostrovy a poloostrovy- </a:t>
            </a:r>
            <a:r>
              <a:rPr lang="cs-CZ" dirty="0" err="1" smtClean="0"/>
              <a:t>Sev</a:t>
            </a:r>
            <a:r>
              <a:rPr lang="cs-CZ" dirty="0" smtClean="0"/>
              <a:t>.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Autofit/>
          </a:bodyPr>
          <a:lstStyle/>
          <a:p>
            <a:r>
              <a:rPr lang="cs-CZ" sz="2800" dirty="0" smtClean="0"/>
              <a:t>Aljaška</a:t>
            </a:r>
          </a:p>
          <a:p>
            <a:r>
              <a:rPr lang="cs-CZ" sz="2800" dirty="0" smtClean="0"/>
              <a:t>Aleuty</a:t>
            </a:r>
          </a:p>
          <a:p>
            <a:r>
              <a:rPr lang="cs-CZ" sz="2800" dirty="0" smtClean="0"/>
              <a:t>Kalifornský </a:t>
            </a:r>
            <a:r>
              <a:rPr lang="cs-CZ" sz="2800" dirty="0" err="1" smtClean="0"/>
              <a:t>pol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Yucatán</a:t>
            </a:r>
            <a:endParaRPr lang="cs-CZ" sz="2800" dirty="0" smtClean="0"/>
          </a:p>
          <a:p>
            <a:r>
              <a:rPr lang="cs-CZ" sz="2800" dirty="0" smtClean="0"/>
              <a:t>Florida</a:t>
            </a:r>
          </a:p>
          <a:p>
            <a:r>
              <a:rPr lang="cs-CZ" sz="2800" dirty="0" smtClean="0"/>
              <a:t>Velké a Malé Aleuty</a:t>
            </a:r>
          </a:p>
          <a:p>
            <a:r>
              <a:rPr lang="cs-CZ" sz="2800" dirty="0" smtClean="0"/>
              <a:t>Nové Skotsko</a:t>
            </a:r>
          </a:p>
          <a:p>
            <a:r>
              <a:rPr lang="cs-CZ" sz="2800" dirty="0" smtClean="0"/>
              <a:t>Newfoundland</a:t>
            </a:r>
          </a:p>
          <a:p>
            <a:r>
              <a:rPr lang="cs-CZ" sz="2800" dirty="0" smtClean="0"/>
              <a:t>Labrador</a:t>
            </a:r>
          </a:p>
          <a:p>
            <a:r>
              <a:rPr lang="cs-CZ" sz="2800" dirty="0" err="1" smtClean="0"/>
              <a:t>Bafinův</a:t>
            </a:r>
            <a:r>
              <a:rPr lang="cs-CZ" sz="2800" dirty="0" smtClean="0"/>
              <a:t> ostrov</a:t>
            </a:r>
          </a:p>
          <a:p>
            <a:r>
              <a:rPr lang="cs-CZ" sz="2800" dirty="0" smtClean="0"/>
              <a:t>Grónsko</a:t>
            </a:r>
            <a:endParaRPr lang="cs-CZ" sz="2800" dirty="0"/>
          </a:p>
        </p:txBody>
      </p:sp>
      <p:pic>
        <p:nvPicPr>
          <p:cNvPr id="25602" name="Picture 2" descr="http://www.nacesty.cz/data/content/img/atlas/map/severni-ameri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571612"/>
            <a:ext cx="3857625" cy="3990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688" y="142852"/>
            <a:ext cx="8858312" cy="785834"/>
          </a:xfrm>
        </p:spPr>
        <p:txBody>
          <a:bodyPr/>
          <a:lstStyle/>
          <a:p>
            <a:r>
              <a:rPr lang="cs-CZ" dirty="0" smtClean="0"/>
              <a:t>Povrch – ostrovy a poloostrovy- J</a:t>
            </a:r>
            <a:r>
              <a:rPr lang="cs-CZ" dirty="0" smtClean="0"/>
              <a:t>. </a:t>
            </a:r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Autofit/>
          </a:bodyPr>
          <a:lstStyle/>
          <a:p>
            <a:r>
              <a:rPr lang="cs-CZ" sz="3600" dirty="0" smtClean="0"/>
              <a:t>Galapágy</a:t>
            </a:r>
          </a:p>
          <a:p>
            <a:r>
              <a:rPr lang="cs-CZ" sz="3600" dirty="0" smtClean="0"/>
              <a:t>Ohňová země</a:t>
            </a:r>
          </a:p>
          <a:p>
            <a:r>
              <a:rPr lang="cs-CZ" sz="3600" dirty="0" smtClean="0"/>
              <a:t>Falklandy</a:t>
            </a:r>
          </a:p>
          <a:p>
            <a:r>
              <a:rPr lang="cs-CZ" sz="3600" dirty="0" smtClean="0"/>
              <a:t>Jižní Shetlandy</a:t>
            </a:r>
          </a:p>
          <a:p>
            <a:r>
              <a:rPr lang="cs-CZ" sz="3600" dirty="0" smtClean="0"/>
              <a:t>Jižní Orkneje</a:t>
            </a:r>
          </a:p>
          <a:p>
            <a:r>
              <a:rPr lang="cs-CZ" sz="3600" dirty="0" smtClean="0"/>
              <a:t>Jižní </a:t>
            </a:r>
            <a:r>
              <a:rPr lang="cs-CZ" sz="3600" dirty="0" err="1" smtClean="0"/>
              <a:t>Gorgie</a:t>
            </a:r>
            <a:endParaRPr lang="cs-CZ" sz="3600" dirty="0" smtClean="0"/>
          </a:p>
        </p:txBody>
      </p:sp>
      <p:pic>
        <p:nvPicPr>
          <p:cNvPr id="26626" name="Picture 2" descr="http://www.nacesty.cz/data/content/img/atlas/map/jizni-ameri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071546"/>
            <a:ext cx="3857625" cy="5257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365543611"/>
              </p:ext>
            </p:extLst>
          </p:nvPr>
        </p:nvGraphicFramePr>
        <p:xfrm>
          <a:off x="457200" y="1071546"/>
          <a:ext cx="7239000" cy="5384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929454" y="18573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643570" y="1071546"/>
            <a:ext cx="1857388" cy="1000132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Atacama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42910" y="3929066"/>
            <a:ext cx="6858048" cy="141446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tx1"/>
                </a:solidFill>
              </a:rPr>
              <a:t>2.  </a:t>
            </a:r>
            <a:r>
              <a:rPr lang="cs-CZ" sz="2800" dirty="0" smtClean="0">
                <a:solidFill>
                  <a:schemeClr val="tx1"/>
                </a:solidFill>
              </a:rPr>
              <a:t>Jaká je nejvyšší hora </a:t>
            </a:r>
            <a:r>
              <a:rPr lang="cs-CZ" sz="2800" dirty="0" err="1" smtClean="0">
                <a:solidFill>
                  <a:schemeClr val="tx1"/>
                </a:solidFill>
              </a:rPr>
              <a:t>Sev</a:t>
            </a:r>
            <a:r>
              <a:rPr lang="cs-CZ" sz="2800" dirty="0" smtClean="0">
                <a:solidFill>
                  <a:schemeClr val="tx1"/>
                </a:solidFill>
              </a:rPr>
              <a:t>. Ameriky?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429256" y="3214686"/>
            <a:ext cx="2571768" cy="1041276"/>
          </a:xfrm>
          <a:prstGeom prst="wedgeEllipseCallout">
            <a:avLst/>
          </a:prstGeom>
          <a:solidFill>
            <a:srgbClr val="FF66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smtClean="0"/>
              <a:t>McKinley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832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1300" dirty="0" smtClean="0"/>
              <a:t>DVOŘÁK, Jiří; KOHOUTOVÁ, Alice; TAIBR, Pavel.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2005, ISBN 80-7238-304-3.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28.11.2012</a:t>
            </a:r>
            <a:r>
              <a:rPr lang="cs-CZ" sz="1200" dirty="0" smtClean="0"/>
              <a:t>]. Dostupný na WWW: http://www.</a:t>
            </a:r>
            <a:r>
              <a:rPr lang="cs-CZ" sz="1200" dirty="0" err="1" smtClean="0"/>
              <a:t>conservapedia.com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thumb</a:t>
            </a:r>
            <a:r>
              <a:rPr lang="cs-CZ" sz="1200" dirty="0" smtClean="0"/>
              <a:t>/a/ab/</a:t>
            </a:r>
            <a:r>
              <a:rPr lang="cs-CZ" sz="1200" dirty="0" err="1" smtClean="0"/>
              <a:t>The</a:t>
            </a:r>
            <a:r>
              <a:rPr lang="cs-CZ" sz="1200" dirty="0" smtClean="0"/>
              <a:t>_</a:t>
            </a:r>
            <a:r>
              <a:rPr lang="cs-CZ" sz="1200" dirty="0" err="1" smtClean="0"/>
              <a:t>Americas</a:t>
            </a:r>
            <a:r>
              <a:rPr lang="cs-CZ" sz="1200" dirty="0" smtClean="0"/>
              <a:t>_</a:t>
            </a:r>
            <a:r>
              <a:rPr lang="cs-CZ" sz="1200" dirty="0" err="1" smtClean="0"/>
              <a:t>satellite</a:t>
            </a:r>
            <a:r>
              <a:rPr lang="cs-CZ" sz="1200" dirty="0" smtClean="0"/>
              <a:t>_map.</a:t>
            </a:r>
            <a:r>
              <a:rPr lang="cs-CZ" sz="1200" dirty="0" err="1" smtClean="0"/>
              <a:t>jpg</a:t>
            </a:r>
            <a:r>
              <a:rPr lang="cs-CZ" sz="1200" dirty="0" smtClean="0"/>
              <a:t>/280px-</a:t>
            </a:r>
            <a:r>
              <a:rPr lang="cs-CZ" sz="1200" dirty="0" err="1" smtClean="0"/>
              <a:t>The</a:t>
            </a:r>
            <a:r>
              <a:rPr lang="cs-CZ" sz="1200" dirty="0" smtClean="0"/>
              <a:t>_</a:t>
            </a:r>
            <a:r>
              <a:rPr lang="cs-CZ" sz="1200" dirty="0" err="1" smtClean="0"/>
              <a:t>Americas</a:t>
            </a:r>
            <a:r>
              <a:rPr lang="cs-CZ" sz="1200" dirty="0" smtClean="0"/>
              <a:t>_</a:t>
            </a:r>
            <a:r>
              <a:rPr lang="cs-CZ" sz="1200" dirty="0" err="1" smtClean="0"/>
              <a:t>satellite</a:t>
            </a:r>
            <a:r>
              <a:rPr lang="cs-CZ" sz="1200" dirty="0" smtClean="0"/>
              <a:t>_map.</a:t>
            </a:r>
            <a:r>
              <a:rPr lang="cs-CZ" sz="1200" dirty="0" err="1" smtClean="0"/>
              <a:t>jpg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http://img362.imageshack.us/img362/7605/lagunadelcarbon8hs.jpg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http://allamazingfacts.com/pictures/Cerro__398_aconcagua.jpg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http://upload.wikimedia.org/wikipedia/commons/8/8b/Denali_Mt_McKinley.jpg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http://eveningsends.com/wp-content/uploads/2012/02/cerro-torre-alpinismonline.com_.jpg</a:t>
            </a: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Obr.6.-</a:t>
            </a:r>
            <a:r>
              <a:rPr lang="nl-NL" sz="14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http://api.ning.com/files/d2hVCYnA*2ugIdcXWEnIQerOeaUwfP*asMlucc10HIgI*gImHraPMDpigzZRcEAnnfjbwaJTgF4rE4UljSkwxPhva7kP1hdr/atacama_sal.jpg</a:t>
            </a: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Obr.7.-</a:t>
            </a:r>
            <a:r>
              <a:rPr lang="cs-CZ" sz="1400" dirty="0" smtClean="0"/>
              <a:t>AUTOR NEUVEDEN. 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 [online]. [cit. 28.11.2012]. Dostupný na WWW: http://www.</a:t>
            </a:r>
            <a:r>
              <a:rPr lang="cs-CZ" sz="1400" dirty="0" err="1" smtClean="0"/>
              <a:t>tercovci.cz</a:t>
            </a:r>
            <a:r>
              <a:rPr lang="cs-CZ" sz="1400" dirty="0" smtClean="0"/>
              <a:t>/</a:t>
            </a:r>
            <a:r>
              <a:rPr lang="cs-CZ" sz="1400" dirty="0" err="1" smtClean="0"/>
              <a:t>amazonie</a:t>
            </a:r>
            <a:r>
              <a:rPr lang="cs-CZ" sz="1400" dirty="0" smtClean="0"/>
              <a:t>/</a:t>
            </a:r>
            <a:r>
              <a:rPr lang="cs-CZ" sz="1400" dirty="0" err="1" smtClean="0"/>
              <a:t>amazonie</a:t>
            </a:r>
            <a:r>
              <a:rPr lang="cs-CZ" sz="1400" dirty="0" smtClean="0"/>
              <a:t>_1.jpg</a:t>
            </a: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8229600" cy="56102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/>
              <a:t>Citace: </a:t>
            </a:r>
          </a:p>
          <a:p>
            <a:pPr marL="0" indent="0">
              <a:buNone/>
            </a:pPr>
            <a:r>
              <a:rPr lang="cs-CZ" dirty="0" smtClean="0"/>
              <a:t>Obr. </a:t>
            </a:r>
            <a:r>
              <a:rPr lang="cs-CZ" dirty="0" smtClean="0"/>
              <a:t>8.-</a:t>
            </a:r>
            <a:r>
              <a:rPr lang="nl-NL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nacesty.cz</a:t>
            </a:r>
            <a:r>
              <a:rPr lang="cs-CZ" sz="1200" dirty="0" smtClean="0"/>
              <a:t>/data/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/atlas/map/</a:t>
            </a:r>
            <a:r>
              <a:rPr lang="cs-CZ" sz="1200" dirty="0" err="1" smtClean="0"/>
              <a:t>severni</a:t>
            </a:r>
            <a:r>
              <a:rPr lang="cs-CZ" sz="1200" dirty="0" smtClean="0"/>
              <a:t>-</a:t>
            </a:r>
            <a:r>
              <a:rPr lang="cs-CZ" sz="1200" dirty="0" err="1" smtClean="0"/>
              <a:t>amerika.jpg</a:t>
            </a: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Obr. </a:t>
            </a:r>
            <a:r>
              <a:rPr lang="cs-CZ" dirty="0" smtClean="0"/>
              <a:t>9.- </a:t>
            </a:r>
            <a:r>
              <a:rPr lang="cs-CZ" sz="1200" dirty="0" smtClean="0"/>
              <a:t>AUTOR </a:t>
            </a:r>
            <a:r>
              <a:rPr lang="cs-CZ" sz="1200" dirty="0" smtClean="0"/>
              <a:t>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28.11.2012]. Dostupný na WWW: http://www.</a:t>
            </a:r>
            <a:r>
              <a:rPr lang="cs-CZ" sz="1200" dirty="0" err="1" smtClean="0"/>
              <a:t>nacesty.cz</a:t>
            </a:r>
            <a:r>
              <a:rPr lang="cs-CZ" sz="1200" dirty="0" smtClean="0"/>
              <a:t>/data/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/atlas/map/</a:t>
            </a:r>
            <a:r>
              <a:rPr lang="cs-CZ" sz="1200" dirty="0" err="1" smtClean="0"/>
              <a:t>jizni</a:t>
            </a:r>
            <a:r>
              <a:rPr lang="cs-CZ" sz="1200" dirty="0" smtClean="0"/>
              <a:t>-</a:t>
            </a:r>
            <a:r>
              <a:rPr lang="cs-CZ" sz="1200" dirty="0" err="1" smtClean="0"/>
              <a:t>amerika.jpg</a:t>
            </a:r>
            <a:endParaRPr lang="pl-PL" sz="12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918</TotalTime>
  <Words>280</Words>
  <Application>Microsoft Office PowerPoint</Application>
  <PresentationFormat>Předvádění na obrazovce (4:3)</PresentationFormat>
  <Paragraphs>107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amerika – Povrch</vt:lpstr>
      <vt:lpstr>Anotace:</vt:lpstr>
      <vt:lpstr>Mapa  Ameriky</vt:lpstr>
      <vt:lpstr>Povrch světadílu</vt:lpstr>
      <vt:lpstr>Povrch - pohoří</vt:lpstr>
      <vt:lpstr>Povrch – pouště, nížiny a roviny</vt:lpstr>
      <vt:lpstr>Povrch – ostrovy a poloostrovy- Sev. Amerika</vt:lpstr>
      <vt:lpstr>Povrch – ostrovy a poloostrovy- J. Amerika</vt:lpstr>
      <vt:lpstr>Otázky a úkoly</vt:lpstr>
      <vt:lpstr>Snímek 10</vt:lpstr>
      <vt:lpstr>Snímek 11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102</cp:revision>
  <dcterms:created xsi:type="dcterms:W3CDTF">2011-03-22T17:13:23Z</dcterms:created>
  <dcterms:modified xsi:type="dcterms:W3CDTF">2012-11-28T18:10:05Z</dcterms:modified>
</cp:coreProperties>
</file>