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6" r:id="rId2"/>
    <p:sldId id="270" r:id="rId3"/>
    <p:sldId id="259" r:id="rId4"/>
    <p:sldId id="260" r:id="rId5"/>
    <p:sldId id="261" r:id="rId6"/>
    <p:sldId id="271" r:id="rId7"/>
    <p:sldId id="262" r:id="rId8"/>
    <p:sldId id="26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66FF33"/>
    <a:srgbClr val="FFFF66"/>
    <a:srgbClr val="996E0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3" d="100"/>
          <a:sy n="53" d="100"/>
        </p:scale>
        <p:origin x="-1842" y="-10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C87DF03-B601-49DB-BF9F-B68153AF598F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261525-A494-4ACD-BD58-862938CBC48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58799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3F59A4-F837-41F0-876E-5CF40EF10FB8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D3F59A4-F837-41F0-876E-5CF40EF10FB8}" type="datetimeFigureOut">
              <a:rPr lang="cs-CZ" smtClean="0"/>
              <a:pPr/>
              <a:t>14.12.2012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53AE7DF-3B33-4C0C-A520-CCEE8E34C2F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4282" y="285728"/>
            <a:ext cx="8929718" cy="770428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Amerika </a:t>
            </a:r>
            <a:r>
              <a:rPr lang="cs-CZ" dirty="0" smtClean="0"/>
              <a:t>– Vodstvo</a:t>
            </a:r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214282" y="1214422"/>
            <a:ext cx="8166547" cy="1428760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8596" y="1214422"/>
            <a:ext cx="8230304" cy="170816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400" dirty="0"/>
              <a:t>Základní škola Libina, příspěvková </a:t>
            </a:r>
            <a:r>
              <a:rPr lang="cs-CZ" sz="14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Název projektu: </a:t>
            </a:r>
            <a:r>
              <a:rPr lang="cs-CZ" sz="1400" dirty="0" smtClean="0"/>
              <a:t>Škola hrou</a:t>
            </a:r>
            <a:endParaRPr lang="cs-CZ" sz="1400" dirty="0"/>
          </a:p>
          <a:p>
            <a:pPr>
              <a:lnSpc>
                <a:spcPct val="150000"/>
              </a:lnSpc>
            </a:pPr>
            <a:r>
              <a:rPr lang="cs-CZ" sz="1400" dirty="0"/>
              <a:t>Tento projekt je spolufinancován Evropským sociálním fondem </a:t>
            </a:r>
            <a:r>
              <a:rPr lang="cs-CZ" sz="14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400" dirty="0"/>
              <a:t>Vzdělávací </a:t>
            </a:r>
            <a:r>
              <a:rPr lang="cs-CZ" sz="1400" dirty="0" smtClean="0"/>
              <a:t>oblast: Člověk a příroda</a:t>
            </a:r>
            <a:endParaRPr lang="cs-CZ" sz="1400" dirty="0"/>
          </a:p>
          <a:p>
            <a:pPr>
              <a:lnSpc>
                <a:spcPct val="150000"/>
              </a:lnSpc>
            </a:pPr>
            <a:endParaRPr lang="cs-CZ" sz="1400" dirty="0"/>
          </a:p>
        </p:txBody>
      </p:sp>
      <p:pic>
        <p:nvPicPr>
          <p:cNvPr id="25602" name="Picture 2" descr="http://www.zslibina.cz/Logo/LogoLibina1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29454" y="1357298"/>
            <a:ext cx="1310708" cy="1143008"/>
          </a:xfrm>
          <a:prstGeom prst="rect">
            <a:avLst/>
          </a:prstGeom>
          <a:noFill/>
        </p:spPr>
      </p:pic>
      <p:sp>
        <p:nvSpPr>
          <p:cNvPr id="9" name="Zaoblený obdélník 8"/>
          <p:cNvSpPr/>
          <p:nvPr/>
        </p:nvSpPr>
        <p:spPr>
          <a:xfrm>
            <a:off x="571472" y="2857496"/>
            <a:ext cx="7500990" cy="3714776"/>
          </a:xfrm>
          <a:prstGeom prst="roundRect">
            <a:avLst/>
          </a:prstGeom>
          <a:solidFill>
            <a:srgbClr val="00B0F0"/>
          </a:soli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1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43042" y="5143512"/>
            <a:ext cx="5357810" cy="11697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Obdélník 9"/>
          <p:cNvSpPr/>
          <p:nvPr/>
        </p:nvSpPr>
        <p:spPr>
          <a:xfrm>
            <a:off x="857224" y="3143248"/>
            <a:ext cx="31229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AUTOR</a:t>
            </a:r>
            <a:r>
              <a:rPr lang="cs-CZ" sz="2000" dirty="0"/>
              <a:t>: </a:t>
            </a:r>
            <a:r>
              <a:rPr lang="cs-CZ" sz="2000" dirty="0" smtClean="0"/>
              <a:t>Mgr. Aleš Skála</a:t>
            </a:r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857224" y="3500438"/>
            <a:ext cx="4891980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/>
              <a:t>NÁZEV</a:t>
            </a:r>
            <a:r>
              <a:rPr lang="cs-CZ" sz="2000" dirty="0"/>
              <a:t>: </a:t>
            </a:r>
            <a:r>
              <a:rPr lang="cs-CZ" sz="2000" dirty="0" smtClean="0"/>
              <a:t>VY_32_INOVACE_22_15_Z7_Skála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857224" y="3857628"/>
            <a:ext cx="3115212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TÉMA</a:t>
            </a:r>
            <a:r>
              <a:rPr lang="cs-CZ" sz="2000" dirty="0"/>
              <a:t>: </a:t>
            </a:r>
            <a:r>
              <a:rPr lang="cs-CZ" sz="2000" dirty="0" smtClean="0"/>
              <a:t>Amerika </a:t>
            </a:r>
            <a:r>
              <a:rPr lang="cs-CZ" sz="2000" dirty="0" smtClean="0"/>
              <a:t>– Vodstvo</a:t>
            </a:r>
            <a:endParaRPr lang="cs-CZ" sz="2000" dirty="0"/>
          </a:p>
        </p:txBody>
      </p:sp>
      <p:sp>
        <p:nvSpPr>
          <p:cNvPr id="13" name="Obdélník 12"/>
          <p:cNvSpPr/>
          <p:nvPr/>
        </p:nvSpPr>
        <p:spPr>
          <a:xfrm>
            <a:off x="857224" y="4214818"/>
            <a:ext cx="494218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000" b="1" dirty="0" smtClean="0"/>
              <a:t>OBSAH</a:t>
            </a:r>
            <a:r>
              <a:rPr lang="cs-CZ" sz="2000" dirty="0" smtClean="0"/>
              <a:t>: Jezera</a:t>
            </a:r>
            <a:r>
              <a:rPr lang="cs-CZ" sz="2000" dirty="0" smtClean="0"/>
              <a:t>, moře, zálivy, řeky Ameriky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857224" y="4572008"/>
            <a:ext cx="76569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000" b="1" dirty="0"/>
              <a:t>ČÍSLO PROJEKTU</a:t>
            </a:r>
            <a:r>
              <a:rPr lang="cs-CZ" sz="2000" dirty="0"/>
              <a:t>: </a:t>
            </a:r>
            <a:r>
              <a:rPr lang="cs-CZ" sz="2000" dirty="0" smtClean="0"/>
              <a:t>CZ.1.07/1.4.00/21.2364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216268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seznamuje žáky s jezery, řekami, moři, zálivy, průplavy a průlivy Ameriky</a:t>
            </a:r>
          </a:p>
          <a:p>
            <a:endParaRPr lang="cs-CZ" dirty="0" smtClean="0"/>
          </a:p>
          <a:p>
            <a:r>
              <a:rPr lang="cs-CZ" dirty="0" smtClean="0"/>
              <a:t>Nabyté vědomosti si žáci mohou ověřit v závěrečných otázkách</a:t>
            </a:r>
          </a:p>
          <a:p>
            <a:endParaRPr lang="cs-CZ" dirty="0" smtClean="0"/>
          </a:p>
          <a:p>
            <a:r>
              <a:rPr lang="cs-CZ" dirty="0" smtClean="0"/>
              <a:t>Prezentace je určena pro žáky 7. ročníku a pro interaktivní tabuli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  <a:ln>
            <a:solidFill>
              <a:schemeClr val="accent6">
                <a:lumMod val="20000"/>
                <a:lumOff val="80000"/>
              </a:schemeClr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Jezera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464454" cy="805198"/>
          </a:xfrm>
        </p:spPr>
        <p:txBody>
          <a:bodyPr>
            <a:noAutofit/>
          </a:bodyPr>
          <a:lstStyle/>
          <a:p>
            <a:pPr algn="ctr">
              <a:buNone/>
            </a:pPr>
            <a:r>
              <a:rPr lang="cs-CZ" sz="2400" dirty="0" smtClean="0"/>
              <a:t>-v Americe mají jezera velký význam v dopravě, rybolovu a také se u nich nachází hlavní průmyslová zóna Ameriky </a:t>
            </a:r>
            <a:endParaRPr lang="cs-CZ" sz="2400" dirty="0"/>
          </a:p>
        </p:txBody>
      </p:sp>
      <p:sp>
        <p:nvSpPr>
          <p:cNvPr id="6" name="Zaoblený obdélník 5"/>
          <p:cNvSpPr/>
          <p:nvPr/>
        </p:nvSpPr>
        <p:spPr>
          <a:xfrm>
            <a:off x="1285852" y="2132856"/>
            <a:ext cx="6480720" cy="1584176"/>
          </a:xfrm>
          <a:prstGeom prst="round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u="sng" dirty="0" smtClean="0">
                <a:solidFill>
                  <a:srgbClr val="FF0066"/>
                </a:solidFill>
              </a:rPr>
              <a:t>Jezera S.A.-</a:t>
            </a:r>
            <a:r>
              <a:rPr lang="cs-CZ" sz="3200" dirty="0" smtClean="0">
                <a:solidFill>
                  <a:srgbClr val="FF0066"/>
                </a:solidFill>
              </a:rPr>
              <a:t> </a:t>
            </a:r>
            <a:r>
              <a:rPr lang="cs-CZ" sz="3200" dirty="0" smtClean="0"/>
              <a:t>Hořejší, Huronské, Michiganské, Erijské, Ontario, </a:t>
            </a:r>
          </a:p>
          <a:p>
            <a:pPr algn="ctr"/>
            <a:r>
              <a:rPr lang="cs-CZ" sz="3200" dirty="0" smtClean="0"/>
              <a:t>Velké Otročí, Velké Medvědí… </a:t>
            </a:r>
            <a:endParaRPr lang="cs-CZ" sz="3200" dirty="0"/>
          </a:p>
        </p:txBody>
      </p:sp>
      <p:sp>
        <p:nvSpPr>
          <p:cNvPr id="10" name="Zaoblený obdélník 9"/>
          <p:cNvSpPr/>
          <p:nvPr/>
        </p:nvSpPr>
        <p:spPr>
          <a:xfrm>
            <a:off x="1285852" y="4365104"/>
            <a:ext cx="6454500" cy="1692808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u="sng" dirty="0" smtClean="0">
                <a:solidFill>
                  <a:srgbClr val="FF0066"/>
                </a:solidFill>
              </a:rPr>
              <a:t>Jezera J.A.-</a:t>
            </a:r>
            <a:r>
              <a:rPr lang="cs-CZ" sz="3200" dirty="0" smtClean="0">
                <a:solidFill>
                  <a:srgbClr val="FF0066"/>
                </a:solidFill>
              </a:rPr>
              <a:t> </a:t>
            </a:r>
            <a:r>
              <a:rPr lang="cs-CZ" sz="3200" dirty="0" smtClean="0"/>
              <a:t>Titicaca, </a:t>
            </a:r>
            <a:r>
              <a:rPr lang="cs-CZ" sz="3200" dirty="0" err="1" smtClean="0"/>
              <a:t>Poopó</a:t>
            </a:r>
            <a:endParaRPr lang="cs-CZ" sz="3200" dirty="0" smtClean="0"/>
          </a:p>
          <a:p>
            <a:pPr algn="ctr"/>
            <a:r>
              <a:rPr lang="cs-CZ" sz="3200" dirty="0" smtClean="0"/>
              <a:t>- jezero  </a:t>
            </a:r>
            <a:r>
              <a:rPr lang="cs-CZ" sz="3200" dirty="0" smtClean="0">
                <a:solidFill>
                  <a:srgbClr val="FF0066"/>
                </a:solidFill>
              </a:rPr>
              <a:t>Titicaca</a:t>
            </a:r>
            <a:r>
              <a:rPr lang="cs-CZ" sz="3200" dirty="0" smtClean="0"/>
              <a:t> je zároveň nejvýše položeným jezerem světa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08407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4" presetClass="entr" presetSubtype="16" fill="hold" grpId="5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5" uiExpand="1" build="p"/>
      <p:bldP spid="6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03D4A8"/>
            </a:gs>
            <a:gs pos="25000">
              <a:srgbClr val="21D6E0"/>
            </a:gs>
            <a:gs pos="75000">
              <a:srgbClr val="0087E6"/>
            </a:gs>
            <a:gs pos="100000">
              <a:srgbClr val="005CBF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Moře, </a:t>
            </a:r>
            <a:r>
              <a:rPr lang="cs-CZ" dirty="0" smtClean="0"/>
              <a:t>zálivy a </a:t>
            </a:r>
            <a:r>
              <a:rPr lang="cs-CZ" dirty="0" smtClean="0"/>
              <a:t>průplavy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7239000" cy="5526946"/>
          </a:xfrm>
        </p:spPr>
        <p:txBody>
          <a:bodyPr>
            <a:normAutofit fontScale="92500" lnSpcReduction="20000"/>
          </a:bodyPr>
          <a:lstStyle/>
          <a:p>
            <a:pPr>
              <a:buFontTx/>
              <a:buChar char="-"/>
            </a:pPr>
            <a:r>
              <a:rPr lang="cs-CZ" sz="3600" dirty="0" smtClean="0"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Aljašský záliv</a:t>
            </a:r>
          </a:p>
          <a:p>
            <a:pPr>
              <a:buFontTx/>
              <a:buChar char="-"/>
            </a:pPr>
            <a:r>
              <a:rPr lang="cs-CZ" sz="3600" dirty="0" smtClean="0"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Kalifornský záliv</a:t>
            </a:r>
          </a:p>
          <a:p>
            <a:pPr>
              <a:buFontTx/>
              <a:buChar char="-"/>
            </a:pPr>
            <a:r>
              <a:rPr lang="cs-CZ" sz="3600" dirty="0" smtClean="0"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Karibské moře</a:t>
            </a:r>
          </a:p>
          <a:p>
            <a:pPr>
              <a:buFontTx/>
              <a:buChar char="-"/>
            </a:pPr>
            <a:r>
              <a:rPr lang="cs-CZ" sz="3600" dirty="0" smtClean="0"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Mexický záliv</a:t>
            </a:r>
          </a:p>
          <a:p>
            <a:pPr>
              <a:buFontTx/>
              <a:buChar char="-"/>
            </a:pPr>
            <a:r>
              <a:rPr lang="cs-CZ" sz="3600" dirty="0" smtClean="0"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Sargasové moře</a:t>
            </a:r>
          </a:p>
          <a:p>
            <a:pPr>
              <a:buFontTx/>
              <a:buChar char="-"/>
            </a:pPr>
            <a:r>
              <a:rPr lang="cs-CZ" sz="3600" dirty="0" smtClean="0"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Panamský průplav</a:t>
            </a:r>
          </a:p>
          <a:p>
            <a:pPr>
              <a:buFontTx/>
              <a:buChar char="-"/>
            </a:pPr>
            <a:r>
              <a:rPr lang="cs-CZ" sz="3600" dirty="0" smtClean="0"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Panamský záliv</a:t>
            </a:r>
            <a:endParaRPr lang="cs-CZ" sz="3600" dirty="0" smtClean="0"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  <a:p>
            <a:pPr>
              <a:buFontTx/>
              <a:buChar char="-"/>
            </a:pPr>
            <a:r>
              <a:rPr lang="cs-CZ" sz="3600" dirty="0"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z</a:t>
            </a:r>
            <a:r>
              <a:rPr lang="cs-CZ" sz="3600" dirty="0" smtClean="0"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áliv sv. Vavřince</a:t>
            </a:r>
          </a:p>
          <a:p>
            <a:pPr>
              <a:buFontTx/>
              <a:buChar char="-"/>
            </a:pPr>
            <a:r>
              <a:rPr lang="cs-CZ" sz="3600" dirty="0" smtClean="0"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Labradorské moře</a:t>
            </a:r>
          </a:p>
          <a:p>
            <a:pPr>
              <a:buFontTx/>
              <a:buChar char="-"/>
            </a:pPr>
            <a:r>
              <a:rPr lang="cs-CZ" sz="3600" dirty="0" err="1" smtClean="0"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Hudsonův</a:t>
            </a:r>
            <a:r>
              <a:rPr lang="cs-CZ" sz="3600" dirty="0" smtClean="0"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 záliv</a:t>
            </a:r>
          </a:p>
          <a:p>
            <a:pPr>
              <a:buFontTx/>
              <a:buChar char="-"/>
            </a:pPr>
            <a:r>
              <a:rPr lang="cs-CZ" sz="3600" dirty="0" smtClean="0">
                <a:effectLst>
                  <a:innerShdw blurRad="63500" dist="50800" dir="13500000">
                    <a:prstClr val="black">
                      <a:alpha val="50000"/>
                    </a:prstClr>
                  </a:innerShdw>
                </a:effectLst>
              </a:rPr>
              <a:t>Baffinovo moře</a:t>
            </a:r>
            <a:endParaRPr lang="cs-CZ" sz="3600" dirty="0" smtClean="0">
              <a:effectLst>
                <a:innerShdw blurRad="63500" dist="50800" dir="13500000">
                  <a:prstClr val="black">
                    <a:alpha val="50000"/>
                  </a:prstClr>
                </a:inn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268760"/>
            <a:ext cx="4249737" cy="535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9136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5150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ŘEKY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60"/>
            <a:ext cx="7239000" cy="5169876"/>
          </a:xfrm>
        </p:spPr>
        <p:txBody>
          <a:bodyPr>
            <a:normAutofit fontScale="77500" lnSpcReduction="20000"/>
          </a:bodyPr>
          <a:lstStyle/>
          <a:p>
            <a:pPr>
              <a:buFontTx/>
              <a:buChar char="-"/>
            </a:pPr>
            <a:r>
              <a:rPr lang="cs-CZ" sz="5400" dirty="0" smtClean="0"/>
              <a:t>Amazonka</a:t>
            </a:r>
          </a:p>
          <a:p>
            <a:pPr>
              <a:buFontTx/>
              <a:buChar char="-"/>
            </a:pPr>
            <a:r>
              <a:rPr lang="cs-CZ" sz="5400" dirty="0" err="1" smtClean="0"/>
              <a:t>Paraná</a:t>
            </a:r>
            <a:endParaRPr lang="cs-CZ" sz="5400" dirty="0" smtClean="0"/>
          </a:p>
          <a:p>
            <a:pPr>
              <a:buFontTx/>
              <a:buChar char="-"/>
            </a:pPr>
            <a:r>
              <a:rPr lang="cs-CZ" sz="5400" dirty="0" smtClean="0"/>
              <a:t>Mississippi</a:t>
            </a:r>
          </a:p>
          <a:p>
            <a:pPr>
              <a:buFontTx/>
              <a:buChar char="-"/>
            </a:pPr>
            <a:r>
              <a:rPr lang="cs-CZ" sz="5400" dirty="0" smtClean="0"/>
              <a:t>Mackenzie</a:t>
            </a:r>
          </a:p>
          <a:p>
            <a:pPr>
              <a:buFontTx/>
              <a:buChar char="-"/>
            </a:pPr>
            <a:r>
              <a:rPr lang="cs-CZ" sz="5400" dirty="0" smtClean="0"/>
              <a:t>Yukon</a:t>
            </a:r>
          </a:p>
          <a:p>
            <a:pPr>
              <a:buFontTx/>
              <a:buChar char="-"/>
            </a:pPr>
            <a:r>
              <a:rPr lang="cs-CZ" sz="5400" dirty="0" smtClean="0"/>
              <a:t>Colorado</a:t>
            </a:r>
          </a:p>
          <a:p>
            <a:pPr>
              <a:buFontTx/>
              <a:buChar char="-"/>
            </a:pPr>
            <a:r>
              <a:rPr lang="cs-CZ" sz="5400" dirty="0" smtClean="0"/>
              <a:t>Missouri</a:t>
            </a:r>
          </a:p>
          <a:p>
            <a:pPr>
              <a:buFontTx/>
              <a:buChar char="-"/>
            </a:pPr>
            <a:r>
              <a:rPr lang="cs-CZ" sz="5400" dirty="0" smtClean="0"/>
              <a:t>Rio Grande</a:t>
            </a:r>
            <a:endParaRPr lang="cs-CZ" sz="5400" dirty="0" smtClean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340768"/>
            <a:ext cx="4249737" cy="5359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490819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7000"/>
                            </p:stCondLst>
                            <p:childTnLst>
                              <p:par>
                                <p:cTn id="3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9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1000"/>
                            </p:stCondLst>
                            <p:childTnLst>
                              <p:par>
                                <p:cTn id="4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3000"/>
                            </p:stCondLst>
                            <p:childTnLst>
                              <p:par>
                                <p:cTn id="4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5000"/>
                            </p:stCondLst>
                            <p:childTnLst>
                              <p:par>
                                <p:cTn id="50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5150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Vodopády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3" y="1412776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/>
              <a:t>- Amerika má na svém povrchu jedny z nejznámějších vodopádů</a:t>
            </a:r>
            <a:endParaRPr lang="cs-CZ" sz="3600" dirty="0"/>
          </a:p>
        </p:txBody>
      </p:sp>
      <p:sp>
        <p:nvSpPr>
          <p:cNvPr id="6" name="Zaoblený obdélník 5"/>
          <p:cNvSpPr/>
          <p:nvPr/>
        </p:nvSpPr>
        <p:spPr>
          <a:xfrm>
            <a:off x="1022829" y="2924944"/>
            <a:ext cx="6954161" cy="1584176"/>
          </a:xfrm>
          <a:prstGeom prst="roundRect">
            <a:avLst/>
          </a:prstGeom>
          <a:solidFill>
            <a:schemeClr val="accent2"/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u="sng" dirty="0" smtClean="0">
                <a:solidFill>
                  <a:srgbClr val="FF0066"/>
                </a:solidFill>
              </a:rPr>
              <a:t>Niagarské </a:t>
            </a:r>
            <a:r>
              <a:rPr lang="cs-CZ" sz="3200" dirty="0" smtClean="0">
                <a:solidFill>
                  <a:srgbClr val="FF0066"/>
                </a:solidFill>
              </a:rPr>
              <a:t>vodopády:</a:t>
            </a:r>
            <a:r>
              <a:rPr lang="cs-CZ" sz="3200" dirty="0">
                <a:solidFill>
                  <a:schemeClr val="bg1"/>
                </a:solidFill>
              </a:rPr>
              <a:t> </a:t>
            </a:r>
            <a:r>
              <a:rPr lang="cs-CZ" sz="3200" dirty="0" smtClean="0">
                <a:solidFill>
                  <a:schemeClr val="bg1"/>
                </a:solidFill>
              </a:rPr>
              <a:t>jsou asi nejznámější a nejnavštěvovanější, nachází se na hranici Kanady a USA</a:t>
            </a:r>
            <a:endParaRPr lang="cs-CZ" sz="3200" dirty="0"/>
          </a:p>
        </p:txBody>
      </p:sp>
      <p:sp>
        <p:nvSpPr>
          <p:cNvPr id="7" name="Zaoblený obdélník 6"/>
          <p:cNvSpPr/>
          <p:nvPr/>
        </p:nvSpPr>
        <p:spPr>
          <a:xfrm>
            <a:off x="1272659" y="5013176"/>
            <a:ext cx="6454500" cy="1692808"/>
          </a:xfrm>
          <a:prstGeom prst="roundRect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u="sng" dirty="0" smtClean="0">
                <a:solidFill>
                  <a:srgbClr val="FF0066"/>
                </a:solidFill>
              </a:rPr>
              <a:t>Salto </a:t>
            </a:r>
            <a:r>
              <a:rPr lang="cs-CZ" sz="3200" dirty="0" smtClean="0">
                <a:solidFill>
                  <a:srgbClr val="FF0066"/>
                </a:solidFill>
              </a:rPr>
              <a:t>Angel: </a:t>
            </a:r>
            <a:r>
              <a:rPr lang="cs-CZ" sz="3200" dirty="0" smtClean="0"/>
              <a:t>je to nejvyšší vodopád světa, je na území Jižní Ameriky</a:t>
            </a:r>
            <a:endParaRPr lang="cs-CZ" sz="32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796" y="332656"/>
            <a:ext cx="8053669" cy="60402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48781" y="956361"/>
            <a:ext cx="6390456" cy="47928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41821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Otázky a úkoly</a:t>
            </a:r>
            <a:endParaRPr lang="cs-CZ" dirty="0"/>
          </a:p>
        </p:txBody>
      </p:sp>
      <p:sp>
        <p:nvSpPr>
          <p:cNvPr id="6" name="Vývojový diagram: děrná páska 5"/>
          <p:cNvSpPr/>
          <p:nvPr/>
        </p:nvSpPr>
        <p:spPr>
          <a:xfrm>
            <a:off x="642910" y="1844824"/>
            <a:ext cx="6858048" cy="1842241"/>
          </a:xfrm>
          <a:prstGeom prst="flowChartPunchedTape">
            <a:avLst/>
          </a:prstGeom>
          <a:solidFill>
            <a:schemeClr val="bg2">
              <a:lumMod val="25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kterém zálivu jsou velká naleziště ropy a vzniká v něm Golfský proud?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bláček 6"/>
          <p:cNvSpPr/>
          <p:nvPr/>
        </p:nvSpPr>
        <p:spPr>
          <a:xfrm>
            <a:off x="5965041" y="404664"/>
            <a:ext cx="2714644" cy="1612780"/>
          </a:xfrm>
          <a:prstGeom prst="cloudCallou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V Mexickém</a:t>
            </a:r>
            <a:endParaRPr lang="cs-CZ" sz="2800" dirty="0" smtClean="0">
              <a:solidFill>
                <a:schemeClr val="tx1"/>
              </a:solidFill>
            </a:endParaRPr>
          </a:p>
        </p:txBody>
      </p:sp>
      <p:sp>
        <p:nvSpPr>
          <p:cNvPr id="8" name="Vývojový diagram: děrná páska 7"/>
          <p:cNvSpPr/>
          <p:nvPr/>
        </p:nvSpPr>
        <p:spPr>
          <a:xfrm>
            <a:off x="564455" y="4271108"/>
            <a:ext cx="6881988" cy="1801097"/>
          </a:xfrm>
          <a:prstGeom prst="flowChartPunchedTape">
            <a:avLst/>
          </a:prstGeom>
          <a:solidFill>
            <a:schemeClr val="accent2">
              <a:lumMod val="60000"/>
              <a:lumOff val="4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Která řeka </a:t>
            </a:r>
            <a:r>
              <a:rPr lang="cs-CZ" sz="32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největší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světě?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bláček 8"/>
          <p:cNvSpPr/>
          <p:nvPr/>
        </p:nvSpPr>
        <p:spPr>
          <a:xfrm>
            <a:off x="6300192" y="3140968"/>
            <a:ext cx="2928958" cy="1541342"/>
          </a:xfrm>
          <a:prstGeom prst="cloudCallou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3">
                <a:lumMod val="20000"/>
                <a:lumOff val="8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Amazonka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475500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5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42918"/>
            <a:ext cx="7239000" cy="58128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u="sng" dirty="0" smtClean="0"/>
              <a:t>Citace: </a:t>
            </a:r>
          </a:p>
          <a:p>
            <a:pPr marL="0" indent="0">
              <a:buNone/>
            </a:pPr>
            <a:r>
              <a:rPr lang="cs-CZ" sz="2400" dirty="0" smtClean="0"/>
              <a:t>Učebnice-</a:t>
            </a:r>
            <a:r>
              <a:rPr lang="cs-CZ" sz="1300" dirty="0" smtClean="0"/>
              <a:t> DVOŘÁK, Jiří; KOHOUTOVÁ, Alice; TAIBR, Pavel. </a:t>
            </a:r>
            <a:r>
              <a:rPr lang="cs-CZ" sz="1300" i="1" dirty="0" smtClean="0"/>
              <a:t>Zeměpis 7 učebnice pro základní školy a víceletá gymnázia</a:t>
            </a:r>
            <a:r>
              <a:rPr lang="cs-CZ" sz="1300" dirty="0" smtClean="0"/>
              <a:t>. Plzeň: </a:t>
            </a:r>
            <a:r>
              <a:rPr lang="cs-CZ" sz="1300" dirty="0" err="1" smtClean="0"/>
              <a:t>Fraus</a:t>
            </a:r>
            <a:r>
              <a:rPr lang="cs-CZ" sz="1300" dirty="0" smtClean="0"/>
              <a:t>, 2005, ISBN 80-7238-304-3.</a:t>
            </a:r>
            <a:endParaRPr lang="cs-CZ" sz="1300" b="1" u="sng" dirty="0" smtClean="0"/>
          </a:p>
          <a:p>
            <a:pPr marL="0" indent="0">
              <a:buNone/>
            </a:pPr>
            <a:r>
              <a:rPr lang="cs-CZ" sz="2400" dirty="0" smtClean="0"/>
              <a:t>Obr. 1</a:t>
            </a:r>
            <a:r>
              <a:rPr lang="cs-CZ" sz="2400" dirty="0" smtClean="0"/>
              <a:t>., 2. -</a:t>
            </a:r>
            <a:r>
              <a:rPr lang="cs-CZ" sz="1200" dirty="0"/>
              <a:t>AUTOR NEUVEDEN. </a:t>
            </a:r>
            <a:r>
              <a:rPr lang="cs-CZ" sz="1200" i="1" dirty="0"/>
              <a:t>google.cz</a:t>
            </a:r>
            <a:r>
              <a:rPr lang="cs-CZ" sz="1200" dirty="0"/>
              <a:t> [online]. [cit. 22.11.2012]. Dostupný na WWW: http://www.conservapedia.com/images/thumb/a/ab/The_Americas_satellite_map.jpg/280px-The_Americas_satellite_map.jpg</a:t>
            </a:r>
            <a:endParaRPr lang="pl-PL" sz="1200" dirty="0"/>
          </a:p>
          <a:p>
            <a:pPr marL="0" indent="0">
              <a:buNone/>
            </a:pPr>
            <a:r>
              <a:rPr lang="pl-PL" sz="2400" dirty="0" smtClean="0"/>
              <a:t>Obr.3.-</a:t>
            </a:r>
            <a:r>
              <a:rPr lang="cs-CZ" sz="1200" dirty="0"/>
              <a:t>AUTOR NEUVEDEN. </a:t>
            </a:r>
            <a:r>
              <a:rPr lang="cs-CZ" sz="1200" i="1" dirty="0"/>
              <a:t>wikimedia.cz</a:t>
            </a:r>
            <a:r>
              <a:rPr lang="cs-CZ" sz="1200" dirty="0"/>
              <a:t> [online]. [cit. 14.12.2012]. Dostupný na WWW: http://upload.wikimedia.org/wikipedia/commons/8/82/American_Falls_Canadian_view.JPG </a:t>
            </a:r>
            <a:endParaRPr lang="cs-CZ" sz="1200" dirty="0" smtClean="0"/>
          </a:p>
          <a:p>
            <a:pPr marL="0" indent="0">
              <a:buNone/>
            </a:pPr>
            <a:r>
              <a:rPr lang="cs-CZ" sz="2400" dirty="0" smtClean="0"/>
              <a:t>Obr.4.-</a:t>
            </a:r>
            <a:r>
              <a:rPr lang="cs-CZ" sz="1200" dirty="0" smtClean="0"/>
              <a:t>"</a:t>
            </a:r>
            <a:r>
              <a:rPr lang="cs-CZ" sz="1200" dirty="0"/>
              <a:t>AUTOR NEUVEDEN. wikimedia.cz [online]. [cit. 14.12.2012]. Dostupný na WWW: http://upload.wikimedia.org/wikipedia/commons/e/e7/Angel_falls.jpg </a:t>
            </a:r>
            <a:endParaRPr lang="cs-CZ" sz="1200" dirty="0" smtClean="0"/>
          </a:p>
        </p:txBody>
      </p:sp>
    </p:spTree>
    <p:extLst>
      <p:ext uri="{BB962C8B-B14F-4D97-AF65-F5344CB8AC3E}">
        <p14:creationId xmlns:p14="http://schemas.microsoft.com/office/powerpoint/2010/main" val="242649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1262</TotalTime>
  <Words>285</Words>
  <Application>Microsoft Office PowerPoint</Application>
  <PresentationFormat>Předvádění na obrazovce (4:3)</PresentationFormat>
  <Paragraphs>57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Tok</vt:lpstr>
      <vt:lpstr>Amerika – Vodstvo</vt:lpstr>
      <vt:lpstr>Anotace:</vt:lpstr>
      <vt:lpstr>Jezera</vt:lpstr>
      <vt:lpstr>Moře, zálivy a průplavy</vt:lpstr>
      <vt:lpstr>ŘEKY</vt:lpstr>
      <vt:lpstr>Vodopády</vt:lpstr>
      <vt:lpstr>Otázky a úkoly</vt:lpstr>
      <vt:lpstr>Prezentace aplikace PowerPoint</vt:lpstr>
    </vt:vector>
  </TitlesOfParts>
  <Company>doma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</dc:creator>
  <cp:lastModifiedBy>uzivatel17</cp:lastModifiedBy>
  <cp:revision>129</cp:revision>
  <dcterms:created xsi:type="dcterms:W3CDTF">2011-03-22T17:13:23Z</dcterms:created>
  <dcterms:modified xsi:type="dcterms:W3CDTF">2012-12-14T17:42:15Z</dcterms:modified>
</cp:coreProperties>
</file>