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6" r:id="rId2"/>
    <p:sldId id="270" r:id="rId3"/>
    <p:sldId id="259" r:id="rId4"/>
    <p:sldId id="260" r:id="rId5"/>
    <p:sldId id="261" r:id="rId6"/>
    <p:sldId id="271" r:id="rId7"/>
    <p:sldId id="272" r:id="rId8"/>
    <p:sldId id="262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66FF33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879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61525-A494-4ACD-BD58-862938CBC48C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855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D3F59A4-F837-41F0-876E-5CF40EF10FB8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270818" y="260648"/>
            <a:ext cx="8929718" cy="770428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USA</a:t>
            </a:r>
            <a:endParaRPr lang="cs-CZ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14282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596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pic>
        <p:nvPicPr>
          <p:cNvPr id="25602" name="Picture 2" descr="http://www.zslibina.cz/Logo/LogoLibina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1357298"/>
            <a:ext cx="1310708" cy="1143008"/>
          </a:xfrm>
          <a:prstGeom prst="rect">
            <a:avLst/>
          </a:prstGeom>
          <a:noFill/>
        </p:spPr>
      </p:pic>
      <p:sp>
        <p:nvSpPr>
          <p:cNvPr id="9" name="Zaoblený obdélník 8"/>
          <p:cNvSpPr/>
          <p:nvPr/>
        </p:nvSpPr>
        <p:spPr>
          <a:xfrm>
            <a:off x="571472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42" y="5143512"/>
            <a:ext cx="5357810" cy="116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857224" y="3143248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1" name="Obdélník 10"/>
          <p:cNvSpPr/>
          <p:nvPr/>
        </p:nvSpPr>
        <p:spPr>
          <a:xfrm>
            <a:off x="857224" y="3500438"/>
            <a:ext cx="48919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VY_32_INOVACE_22_16_Z7_Skála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857628"/>
            <a:ext cx="15343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USA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4214818"/>
            <a:ext cx="69342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OBSAH</a:t>
            </a:r>
            <a:r>
              <a:rPr lang="cs-CZ" sz="2000" dirty="0" smtClean="0"/>
              <a:t>: USA-obyvatelstvo, hospodářství, památky a příroda 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57224" y="4572008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Prezentace seznamuje žáky s USA, jejich polohou, obyvatelstvem, hospodářstvím, památkami a přírodou</a:t>
            </a:r>
          </a:p>
          <a:p>
            <a:endParaRPr lang="cs-CZ" dirty="0" smtClean="0"/>
          </a:p>
          <a:p>
            <a:r>
              <a:rPr lang="cs-CZ" dirty="0" smtClean="0"/>
              <a:t>Nabyté vědomosti si žáci mohou ověřit v závěrečných otázkách</a:t>
            </a:r>
          </a:p>
          <a:p>
            <a:endParaRPr lang="cs-CZ" dirty="0" smtClean="0"/>
          </a:p>
          <a:p>
            <a:r>
              <a:rPr lang="cs-CZ" dirty="0" smtClean="0"/>
              <a:t>Prezentace je určena pro žáky 7. ročníku a pro interaktivní tabuli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239000" cy="537192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USA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916832"/>
            <a:ext cx="8136904" cy="3915797"/>
          </a:xfrm>
        </p:spPr>
        <p:txBody>
          <a:bodyPr>
            <a:noAutofit/>
          </a:bodyPr>
          <a:lstStyle/>
          <a:p>
            <a:r>
              <a:rPr lang="cs-CZ" sz="2800" b="1" dirty="0" smtClean="0"/>
              <a:t>Hl. město</a:t>
            </a:r>
            <a:r>
              <a:rPr lang="cs-CZ" sz="2800" dirty="0" smtClean="0"/>
              <a:t>: Washington, D.C.</a:t>
            </a:r>
          </a:p>
          <a:p>
            <a:r>
              <a:rPr lang="cs-CZ" sz="2800" b="1" dirty="0" smtClean="0"/>
              <a:t>Počet obyv.: </a:t>
            </a:r>
            <a:r>
              <a:rPr lang="cs-CZ" sz="2800" dirty="0" smtClean="0"/>
              <a:t>312, 3 mil. </a:t>
            </a:r>
          </a:p>
          <a:p>
            <a:r>
              <a:rPr lang="cs-CZ" sz="2800" b="1" dirty="0" smtClean="0"/>
              <a:t>Jazyk:</a:t>
            </a:r>
            <a:r>
              <a:rPr lang="cs-CZ" sz="2800" dirty="0" smtClean="0"/>
              <a:t> angličtina</a:t>
            </a:r>
          </a:p>
          <a:p>
            <a:r>
              <a:rPr lang="cs-CZ" sz="2800" b="1" dirty="0" smtClean="0"/>
              <a:t>Rozloha: </a:t>
            </a:r>
            <a:r>
              <a:rPr lang="cs-CZ" sz="2800" dirty="0" smtClean="0"/>
              <a:t>9,6 mil. km²</a:t>
            </a:r>
          </a:p>
          <a:p>
            <a:r>
              <a:rPr lang="cs-CZ" sz="2800" b="1" dirty="0" smtClean="0"/>
              <a:t>Náboženství:</a:t>
            </a:r>
            <a:r>
              <a:rPr lang="cs-CZ" sz="2800" dirty="0" smtClean="0"/>
              <a:t> křesťanství</a:t>
            </a:r>
          </a:p>
          <a:p>
            <a:r>
              <a:rPr lang="cs-CZ" sz="2800" b="1" dirty="0" smtClean="0"/>
              <a:t>Státní zřízení: </a:t>
            </a:r>
            <a:r>
              <a:rPr lang="cs-CZ" sz="2800" dirty="0" smtClean="0"/>
              <a:t>federativní prezidentská republika</a:t>
            </a:r>
          </a:p>
          <a:p>
            <a:r>
              <a:rPr lang="cs-CZ" sz="2800" b="1" dirty="0" smtClean="0"/>
              <a:t>Prezident: </a:t>
            </a:r>
            <a:r>
              <a:rPr lang="cs-CZ" sz="2800" dirty="0" smtClean="0"/>
              <a:t>Barack Obama</a:t>
            </a:r>
          </a:p>
          <a:p>
            <a:r>
              <a:rPr lang="cs-CZ" sz="2800" b="1" dirty="0" smtClean="0"/>
              <a:t>Měna:</a:t>
            </a:r>
            <a:r>
              <a:rPr lang="cs-CZ" sz="2800" dirty="0" smtClean="0"/>
              <a:t> americký dolar</a:t>
            </a:r>
            <a:endParaRPr lang="cs-CZ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0569"/>
            <a:ext cx="2915816" cy="1534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2353444" cy="235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840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36724" y="332656"/>
            <a:ext cx="7239000" cy="53719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USA - poloha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309910"/>
            <a:ext cx="5153025" cy="515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5150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dirty="0" smtClean="0"/>
              <a:t>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435280" cy="45914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>
              <a:buFontTx/>
              <a:buChar char="-"/>
            </a:pPr>
            <a:r>
              <a:rPr lang="cs-CZ" sz="5400" dirty="0" smtClean="0"/>
              <a:t>USA jsou federací </a:t>
            </a:r>
            <a:r>
              <a:rPr lang="cs-CZ" sz="5400" dirty="0" smtClean="0">
                <a:solidFill>
                  <a:srgbClr val="FF0066"/>
                </a:solidFill>
              </a:rPr>
              <a:t>50 států</a:t>
            </a:r>
          </a:p>
          <a:p>
            <a:pPr>
              <a:buFontTx/>
              <a:buChar char="-"/>
            </a:pPr>
            <a:r>
              <a:rPr lang="cs-CZ" sz="5400" dirty="0" smtClean="0"/>
              <a:t>Počtem obyvatel zaujímají </a:t>
            </a:r>
            <a:r>
              <a:rPr lang="cs-CZ" sz="5400" dirty="0" smtClean="0">
                <a:solidFill>
                  <a:srgbClr val="FF0066"/>
                </a:solidFill>
              </a:rPr>
              <a:t>3. místo </a:t>
            </a:r>
            <a:endParaRPr lang="cs-CZ" sz="5400" dirty="0" smtClean="0">
              <a:solidFill>
                <a:srgbClr val="FF0066"/>
              </a:solidFill>
            </a:endParaRPr>
          </a:p>
          <a:p>
            <a:pPr>
              <a:buFontTx/>
              <a:buChar char="-"/>
            </a:pPr>
            <a:r>
              <a:rPr lang="cs-CZ" sz="5400" dirty="0" smtClean="0"/>
              <a:t>Území USA můžeme rozdělit na </a:t>
            </a:r>
            <a:r>
              <a:rPr lang="cs-CZ" sz="5400" dirty="0" smtClean="0">
                <a:solidFill>
                  <a:srgbClr val="FF0066"/>
                </a:solidFill>
              </a:rPr>
              <a:t>3 regiony</a:t>
            </a:r>
            <a:r>
              <a:rPr lang="cs-CZ" sz="5400" dirty="0" smtClean="0"/>
              <a:t>: </a:t>
            </a:r>
            <a:r>
              <a:rPr lang="cs-CZ" sz="5400" dirty="0" smtClean="0">
                <a:solidFill>
                  <a:srgbClr val="FF0066"/>
                </a:solidFill>
              </a:rPr>
              <a:t>východ a jih, střed a západ</a:t>
            </a:r>
            <a:endParaRPr lang="cs-CZ" sz="5400" dirty="0" smtClean="0">
              <a:solidFill>
                <a:srgbClr val="FF0066"/>
              </a:solidFill>
            </a:endParaRPr>
          </a:p>
          <a:p>
            <a:pPr>
              <a:buFontTx/>
              <a:buChar char="-"/>
            </a:pPr>
            <a:r>
              <a:rPr lang="cs-CZ" sz="5400" dirty="0" smtClean="0">
                <a:solidFill>
                  <a:srgbClr val="FF0066"/>
                </a:solidFill>
              </a:rPr>
              <a:t>Východ a jih </a:t>
            </a:r>
            <a:r>
              <a:rPr lang="cs-CZ" sz="5400" dirty="0" smtClean="0"/>
              <a:t>– velká průmyslová oblast</a:t>
            </a:r>
          </a:p>
          <a:p>
            <a:pPr>
              <a:buFontTx/>
              <a:buChar char="-"/>
            </a:pPr>
            <a:r>
              <a:rPr lang="cs-CZ" sz="5400" dirty="0" smtClean="0">
                <a:solidFill>
                  <a:srgbClr val="FF0066"/>
                </a:solidFill>
              </a:rPr>
              <a:t>Západ</a:t>
            </a:r>
            <a:r>
              <a:rPr lang="cs-CZ" sz="5400" dirty="0" smtClean="0"/>
              <a:t> – je charakteristický divokou přírodou</a:t>
            </a:r>
          </a:p>
          <a:p>
            <a:pPr>
              <a:buFontTx/>
              <a:buChar char="-"/>
            </a:pPr>
            <a:r>
              <a:rPr lang="cs-CZ" sz="5400" dirty="0" smtClean="0">
                <a:solidFill>
                  <a:srgbClr val="FF0066"/>
                </a:solidFill>
              </a:rPr>
              <a:t>Střed</a:t>
            </a:r>
            <a:r>
              <a:rPr lang="cs-CZ" sz="5400" dirty="0" smtClean="0"/>
              <a:t> – je zemědělskou oblastí</a:t>
            </a:r>
            <a:endParaRPr lang="cs-CZ" sz="5400" dirty="0" smtClean="0"/>
          </a:p>
        </p:txBody>
      </p:sp>
    </p:spTree>
    <p:extLst>
      <p:ext uri="{BB962C8B-B14F-4D97-AF65-F5344CB8AC3E}">
        <p14:creationId xmlns:p14="http://schemas.microsoft.com/office/powerpoint/2010/main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5150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1196752"/>
            <a:ext cx="7992888" cy="206210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- </a:t>
            </a:r>
            <a:r>
              <a:rPr lang="cs-CZ" sz="3200" dirty="0" smtClean="0">
                <a:solidFill>
                  <a:srgbClr val="FF0066"/>
                </a:solidFill>
              </a:rPr>
              <a:t>Průmysl:</a:t>
            </a:r>
            <a:r>
              <a:rPr lang="cs-CZ" sz="3200" dirty="0" smtClean="0"/>
              <a:t> USA patří do </a:t>
            </a:r>
            <a:r>
              <a:rPr lang="cs-CZ" sz="3200" dirty="0" smtClean="0">
                <a:solidFill>
                  <a:srgbClr val="FF0066"/>
                </a:solidFill>
              </a:rPr>
              <a:t>G8</a:t>
            </a:r>
            <a:r>
              <a:rPr lang="cs-CZ" sz="3200" dirty="0" smtClean="0"/>
              <a:t> a disponují velkými zásobami nerostných surovin – ropa, zemní plyn, černé uhlí, měď, zlato…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611560" y="3717032"/>
            <a:ext cx="7920880" cy="2520280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u="sng" dirty="0" smtClean="0">
                <a:solidFill>
                  <a:srgbClr val="FF0066"/>
                </a:solidFill>
              </a:rPr>
              <a:t>Zemědělství</a:t>
            </a:r>
            <a:r>
              <a:rPr lang="cs-CZ" sz="3600" dirty="0" smtClean="0">
                <a:solidFill>
                  <a:srgbClr val="FF0066"/>
                </a:solidFill>
              </a:rPr>
              <a:t>: </a:t>
            </a:r>
            <a:r>
              <a:rPr lang="cs-CZ" sz="3600" dirty="0" smtClean="0">
                <a:solidFill>
                  <a:schemeClr val="bg1"/>
                </a:solidFill>
              </a:rPr>
              <a:t>pěstuje se zde hlavně pšenice, kukuřice, sója a chová se dobytek pro mléko a maso</a:t>
            </a:r>
            <a:endParaRPr lang="cs-CZ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821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024744" cy="901904"/>
          </a:xfrm>
        </p:spPr>
        <p:txBody>
          <a:bodyPr/>
          <a:lstStyle/>
          <a:p>
            <a:r>
              <a:rPr lang="cs-CZ" dirty="0" smtClean="0"/>
              <a:t>USA – památky a příroda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42" y="1636043"/>
            <a:ext cx="3846442" cy="2884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28800"/>
            <a:ext cx="3349654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41" y="4664325"/>
            <a:ext cx="3305944" cy="1716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9924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642910" y="1844824"/>
            <a:ext cx="6858048" cy="1842241"/>
          </a:xfrm>
          <a:prstGeom prst="flowChartPunchedTape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 region USA je zaměřený na zemědělství?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5965041" y="404664"/>
            <a:ext cx="2714644" cy="1612780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Střed</a:t>
            </a:r>
            <a:endParaRPr lang="cs-CZ" sz="2800" dirty="0" smtClean="0">
              <a:solidFill>
                <a:schemeClr val="tx1"/>
              </a:solidFill>
            </a:endParaRPr>
          </a:p>
        </p:txBody>
      </p:sp>
      <p:sp>
        <p:nvSpPr>
          <p:cNvPr id="8" name="Vývojový diagram: děrná páska 7"/>
          <p:cNvSpPr/>
          <p:nvPr/>
        </p:nvSpPr>
        <p:spPr>
          <a:xfrm>
            <a:off x="564455" y="4271108"/>
            <a:ext cx="6881988" cy="1801097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Kdo je současným prezidentem USA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6300192" y="3140968"/>
            <a:ext cx="2928958" cy="1541342"/>
          </a:xfrm>
          <a:prstGeom prst="cloudCallou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Barack Obama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755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DVOŘÁK, Jiří; KOHOUTOVÁ, Alice; TAIBR, Pavel. </a:t>
            </a:r>
            <a:r>
              <a:rPr lang="cs-CZ" sz="1300" i="1" dirty="0" smtClean="0"/>
              <a:t>Zeměpis 7 učebnice pro základní školy a víceletá gymnázia</a:t>
            </a:r>
            <a:r>
              <a:rPr lang="cs-CZ" sz="1300" dirty="0" smtClean="0"/>
              <a:t>. Plzeň: </a:t>
            </a:r>
            <a:r>
              <a:rPr lang="cs-CZ" sz="1300" dirty="0" err="1" smtClean="0"/>
              <a:t>Fraus</a:t>
            </a:r>
            <a:r>
              <a:rPr lang="cs-CZ" sz="1300" dirty="0" smtClean="0"/>
              <a:t>, 2005, ISBN 80-7238-304-3.</a:t>
            </a:r>
            <a:endParaRPr lang="cs-CZ" sz="1300" b="1" u="sng" dirty="0" smtClean="0"/>
          </a:p>
          <a:p>
            <a:pPr marL="0" indent="0">
              <a:buNone/>
            </a:pPr>
            <a:r>
              <a:rPr lang="cs-CZ" sz="2400" dirty="0" smtClean="0"/>
              <a:t>Obr. 1. -</a:t>
            </a:r>
            <a:r>
              <a:rPr lang="cs-CZ" sz="1200" dirty="0"/>
              <a:t>AUTOR NEUVEDEN. </a:t>
            </a:r>
            <a:r>
              <a:rPr lang="cs-CZ" sz="1200" i="1" dirty="0"/>
              <a:t>wikimedia.org</a:t>
            </a:r>
            <a:r>
              <a:rPr lang="cs-CZ" sz="1200" dirty="0"/>
              <a:t> [online]. [cit. 6.1.2013]. Dostupný na WWW: http://upload.wikimedia.org/wikipedia/commons/a/a4/Flag_of_the_United_States.svg </a:t>
            </a:r>
            <a:r>
              <a:rPr lang="pl-PL" sz="2400" dirty="0" smtClean="0"/>
              <a:t>Obr.2.-</a:t>
            </a:r>
            <a:r>
              <a:rPr lang="cs-CZ" sz="1200" dirty="0"/>
              <a:t>AUTOR NEUVEDEN. wikimedia.org [online]. [cit. 6.1.2013]. Dostupný na WWW: http://</a:t>
            </a:r>
            <a:r>
              <a:rPr lang="cs-CZ" sz="1200" dirty="0" smtClean="0"/>
              <a:t>upload.wikimedia.org/wikipedia/commons/b/be/US-GreatSeal-Obverse.svg</a:t>
            </a:r>
          </a:p>
          <a:p>
            <a:pPr marL="0" indent="0">
              <a:buNone/>
            </a:pPr>
            <a:r>
              <a:rPr lang="cs-CZ" sz="2400" dirty="0" smtClean="0"/>
              <a:t>Obr.3.-</a:t>
            </a:r>
            <a:r>
              <a:rPr lang="cs-CZ" sz="1200" dirty="0" smtClean="0"/>
              <a:t>AUTOR </a:t>
            </a:r>
            <a:r>
              <a:rPr lang="cs-CZ" sz="1200" dirty="0"/>
              <a:t>NEUVEDEN. wikimedia.org [online]. [cit. 6.1.2013]. Dostupný na WWW: http://upload.wikimedia.org/wikipedia/commons/7/70/United_States_%28orthographic_projection%29.svg </a:t>
            </a:r>
          </a:p>
          <a:p>
            <a:pPr marL="0" indent="0">
              <a:buNone/>
            </a:pPr>
            <a:r>
              <a:rPr lang="cs-CZ" dirty="0" smtClean="0"/>
              <a:t>Obr.4.-</a:t>
            </a:r>
            <a:r>
              <a:rPr lang="cs-CZ" sz="1200" dirty="0" smtClean="0"/>
              <a:t>AUTOR </a:t>
            </a:r>
            <a:r>
              <a:rPr lang="cs-CZ" sz="1200" dirty="0"/>
              <a:t>NEUVEDEN. </a:t>
            </a:r>
            <a:r>
              <a:rPr lang="cs-CZ" sz="1200" i="1" dirty="0"/>
              <a:t>wikimedia.org</a:t>
            </a:r>
            <a:r>
              <a:rPr lang="cs-CZ" sz="1200" dirty="0"/>
              <a:t> [online]. [cit. 6.1.2013]. Dostupný na WWW: http://upload.wikimedia.org/wikipedia/commons/d/d3/Statue_of_Liberty%2C_NY.jpg </a:t>
            </a:r>
            <a:endParaRPr lang="cs-CZ" sz="1200" dirty="0" smtClean="0"/>
          </a:p>
          <a:p>
            <a:pPr marL="68580" indent="0">
              <a:buNone/>
            </a:pPr>
            <a:r>
              <a:rPr lang="pl-PL" dirty="0" smtClean="0"/>
              <a:t>Obr.5.-</a:t>
            </a:r>
            <a:r>
              <a:rPr lang="cs-CZ" sz="1200" dirty="0" smtClean="0"/>
              <a:t>AUTOR </a:t>
            </a:r>
            <a:r>
              <a:rPr lang="cs-CZ" sz="1200" dirty="0"/>
              <a:t>NEUVEDEN. </a:t>
            </a:r>
            <a:r>
              <a:rPr lang="cs-CZ" sz="1200" i="1" dirty="0"/>
              <a:t>wikimedia.org</a:t>
            </a:r>
            <a:r>
              <a:rPr lang="cs-CZ" sz="1200" dirty="0"/>
              <a:t> [online]. [cit. 6.1.2013]. Dostupný na WWW: http://</a:t>
            </a:r>
            <a:r>
              <a:rPr lang="cs-CZ" sz="1200" dirty="0" smtClean="0"/>
              <a:t>upload.wikimedia.org/wikipedia/commons/a/a1/Grand_Canyon_cloud.jpg</a:t>
            </a:r>
          </a:p>
          <a:p>
            <a:pPr marL="68580" indent="0">
              <a:buNone/>
            </a:pPr>
            <a:r>
              <a:rPr lang="cs-CZ" dirty="0" smtClean="0"/>
              <a:t>Obr.6.-</a:t>
            </a:r>
            <a:r>
              <a:rPr lang="cs-CZ" sz="1200" dirty="0"/>
              <a:t>AUTOR NEUVEDEN. wikimedia.org [online]. [cit. 6.1.2013]. Dostupný na WWW: http://upload.wikimedia.org/wikipedia/commons/5/5d/Hollywood.jpg</a:t>
            </a:r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1434</TotalTime>
  <Words>280</Words>
  <Application>Microsoft Office PowerPoint</Application>
  <PresentationFormat>Předvádění na obrazovce (4:3)</PresentationFormat>
  <Paragraphs>50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Austin</vt:lpstr>
      <vt:lpstr>USA</vt:lpstr>
      <vt:lpstr>Anotace:</vt:lpstr>
      <vt:lpstr>USA</vt:lpstr>
      <vt:lpstr>USA - poloha</vt:lpstr>
      <vt:lpstr>USA</vt:lpstr>
      <vt:lpstr>Hospodářství</vt:lpstr>
      <vt:lpstr>USA – památky a příroda</vt:lpstr>
      <vt:lpstr>Otázky a úkoly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144</cp:revision>
  <dcterms:created xsi:type="dcterms:W3CDTF">2011-03-22T17:13:23Z</dcterms:created>
  <dcterms:modified xsi:type="dcterms:W3CDTF">2013-01-06T20:47:19Z</dcterms:modified>
</cp:coreProperties>
</file>