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6" r:id="rId2"/>
    <p:sldId id="270" r:id="rId3"/>
    <p:sldId id="259" r:id="rId4"/>
    <p:sldId id="260" r:id="rId5"/>
    <p:sldId id="261" r:id="rId6"/>
    <p:sldId id="271" r:id="rId7"/>
    <p:sldId id="272" r:id="rId8"/>
    <p:sldId id="262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16. 1. 2013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58799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261525-A494-4ACD-BD58-862938CBC48C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7618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261525-A494-4ACD-BD58-862938CBC48C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8559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16. 1. 2013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16. 1. 2013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16. 1. 2013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16. 1. 2013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16. 1. 2013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16. 1. 2013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16. 1. 2013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16. 1. 2013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16. 1. 2013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16. 1. 2013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16. 1. 2013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16. 1. 2013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60648"/>
            <a:ext cx="8335372" cy="77042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Kanada</a:t>
            </a:r>
            <a:endParaRPr lang="cs-CZ" sz="4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14282" y="1214422"/>
            <a:ext cx="8678198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1214422"/>
            <a:ext cx="8175852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pic>
        <p:nvPicPr>
          <p:cNvPr id="25602" name="Picture 2" descr="http://www.zslibina.cz/Logo/LogoLibina1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1347798"/>
            <a:ext cx="1310708" cy="1143008"/>
          </a:xfrm>
          <a:prstGeom prst="rect">
            <a:avLst/>
          </a:prstGeom>
          <a:noFill/>
        </p:spPr>
      </p:pic>
      <p:sp>
        <p:nvSpPr>
          <p:cNvPr id="9" name="Zaoblený obdélník 8"/>
          <p:cNvSpPr/>
          <p:nvPr/>
        </p:nvSpPr>
        <p:spPr>
          <a:xfrm>
            <a:off x="141419" y="2857496"/>
            <a:ext cx="8750206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042" y="5143512"/>
            <a:ext cx="5357810" cy="1169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39552" y="3152771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477619" y="3500438"/>
            <a:ext cx="587904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VY_32_INOVACE_22_17_Z7_Skála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440031" y="3857628"/>
            <a:ext cx="213763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Kanada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440031" y="4214818"/>
            <a:ext cx="857805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OBSAH</a:t>
            </a:r>
            <a:r>
              <a:rPr lang="cs-CZ" sz="2000" dirty="0" smtClean="0"/>
              <a:t>: Kanada-obyvatelstvo, hospodářství, památky a příroda 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0678" y="4614928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seznamuje žáky s Kanadou, její polohou, obyvatelstvem, hospodářstvím, památkami a přírodou</a:t>
            </a:r>
          </a:p>
          <a:p>
            <a:endParaRPr lang="cs-CZ" dirty="0" smtClean="0"/>
          </a:p>
          <a:p>
            <a:r>
              <a:rPr lang="cs-CZ" dirty="0" smtClean="0"/>
              <a:t>Nabyté vědomosti si žáci mohou ověřit v závěrečných otázkách</a:t>
            </a:r>
          </a:p>
          <a:p>
            <a:endParaRPr lang="cs-CZ" dirty="0" smtClean="0"/>
          </a:p>
          <a:p>
            <a:r>
              <a:rPr lang="cs-CZ" dirty="0" smtClean="0"/>
              <a:t>Prezentace je určena pro žáky 7. ročníku a pro interaktivní tabuli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91880" y="332656"/>
            <a:ext cx="2232248" cy="537192"/>
          </a:xfr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Kanada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2132856"/>
            <a:ext cx="8136904" cy="3915797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Hl. město</a:t>
            </a:r>
            <a:r>
              <a:rPr lang="cs-CZ" sz="2800" dirty="0" smtClean="0"/>
              <a:t>: Ottawa</a:t>
            </a:r>
          </a:p>
          <a:p>
            <a:r>
              <a:rPr lang="cs-CZ" sz="2800" b="1" dirty="0" smtClean="0"/>
              <a:t>Počet obyv.: </a:t>
            </a:r>
            <a:r>
              <a:rPr lang="cs-CZ" sz="2800" dirty="0" smtClean="0"/>
              <a:t>32, 5 mil. </a:t>
            </a:r>
          </a:p>
          <a:p>
            <a:r>
              <a:rPr lang="cs-CZ" sz="2800" b="1" dirty="0" smtClean="0"/>
              <a:t>Jazyk:</a:t>
            </a:r>
            <a:r>
              <a:rPr lang="cs-CZ" sz="2800" dirty="0" smtClean="0"/>
              <a:t> angličtina, francouzština</a:t>
            </a:r>
          </a:p>
          <a:p>
            <a:r>
              <a:rPr lang="cs-CZ" sz="2800" b="1" dirty="0" smtClean="0"/>
              <a:t>Rozloha: </a:t>
            </a:r>
            <a:r>
              <a:rPr lang="cs-CZ" sz="2800" dirty="0" smtClean="0"/>
              <a:t>9,9 mil. km²</a:t>
            </a:r>
          </a:p>
          <a:p>
            <a:r>
              <a:rPr lang="cs-CZ" sz="2800" b="1" dirty="0" smtClean="0"/>
              <a:t>Náboženství:</a:t>
            </a:r>
            <a:r>
              <a:rPr lang="cs-CZ" sz="2800" dirty="0" smtClean="0"/>
              <a:t> křesťanství</a:t>
            </a:r>
          </a:p>
          <a:p>
            <a:r>
              <a:rPr lang="cs-CZ" sz="2800" b="1" dirty="0" smtClean="0"/>
              <a:t>Státní zřízení: </a:t>
            </a:r>
            <a:r>
              <a:rPr lang="cs-CZ" sz="2800" dirty="0" smtClean="0"/>
              <a:t>federativní konstituční monarchie</a:t>
            </a:r>
          </a:p>
          <a:p>
            <a:r>
              <a:rPr lang="cs-CZ" sz="2800" b="1" dirty="0" smtClean="0"/>
              <a:t>Královna: </a:t>
            </a:r>
            <a:r>
              <a:rPr lang="cs-CZ" sz="2800" dirty="0" smtClean="0"/>
              <a:t>Alžběta II.</a:t>
            </a:r>
          </a:p>
          <a:p>
            <a:r>
              <a:rPr lang="cs-CZ" sz="2800" b="1" dirty="0" smtClean="0"/>
              <a:t>Měna:</a:t>
            </a:r>
            <a:r>
              <a:rPr lang="cs-CZ" sz="2800" dirty="0" smtClean="0"/>
              <a:t> kanadský dolar</a:t>
            </a:r>
            <a:endParaRPr lang="cs-CZ" sz="28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6796"/>
            <a:ext cx="2831100" cy="141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99496"/>
            <a:ext cx="1652389" cy="2105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36724" y="332656"/>
            <a:ext cx="7239000" cy="537192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Kanada - poloha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4597" y="1340768"/>
            <a:ext cx="5153025" cy="515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51506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dirty="0" smtClean="0"/>
              <a:t>Kanada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435280" cy="504056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>
              <a:buFontTx/>
              <a:buChar char="-"/>
            </a:pPr>
            <a:r>
              <a:rPr lang="cs-CZ" sz="5400" dirty="0" smtClean="0"/>
              <a:t>Kanada je 2. největší zemí světa</a:t>
            </a:r>
            <a:endParaRPr lang="cs-CZ" sz="5400" dirty="0" smtClean="0">
              <a:solidFill>
                <a:srgbClr val="FF0066"/>
              </a:solidFill>
            </a:endParaRPr>
          </a:p>
          <a:p>
            <a:pPr>
              <a:buFontTx/>
              <a:buChar char="-"/>
            </a:pPr>
            <a:r>
              <a:rPr lang="cs-CZ" sz="5400" dirty="0" smtClean="0"/>
              <a:t>Je označována jako </a:t>
            </a:r>
            <a:r>
              <a:rPr lang="cs-CZ" sz="5400" dirty="0" smtClean="0">
                <a:solidFill>
                  <a:srgbClr val="FF0066"/>
                </a:solidFill>
              </a:rPr>
              <a:t>Země javorového listu</a:t>
            </a:r>
          </a:p>
          <a:p>
            <a:pPr>
              <a:buFontTx/>
              <a:buChar char="-"/>
            </a:pPr>
            <a:r>
              <a:rPr lang="cs-CZ" sz="5400" dirty="0" smtClean="0"/>
              <a:t>Území Kanady můžeme rozdělit na </a:t>
            </a:r>
            <a:r>
              <a:rPr lang="cs-CZ" sz="5400" dirty="0" smtClean="0">
                <a:solidFill>
                  <a:srgbClr val="FF0066"/>
                </a:solidFill>
              </a:rPr>
              <a:t>3 teritoria a 10 provincií</a:t>
            </a:r>
          </a:p>
          <a:p>
            <a:pPr>
              <a:buFontTx/>
              <a:buChar char="-"/>
            </a:pPr>
            <a:r>
              <a:rPr lang="cs-CZ" sz="5400" dirty="0" smtClean="0"/>
              <a:t>Jejich národním sportem je </a:t>
            </a:r>
            <a:r>
              <a:rPr lang="cs-CZ" sz="5400" dirty="0" smtClean="0">
                <a:solidFill>
                  <a:srgbClr val="FF0066"/>
                </a:solidFill>
              </a:rPr>
              <a:t>lední hokej </a:t>
            </a:r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5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7239000" cy="81089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188159"/>
            <a:ext cx="7992888" cy="206210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b="1" u="sng" dirty="0" smtClean="0">
                <a:solidFill>
                  <a:schemeClr val="tx1"/>
                </a:solidFill>
              </a:rPr>
              <a:t>Průmysl: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Kanada oplývá obrovskými z</a:t>
            </a:r>
            <a:r>
              <a:rPr lang="cs-CZ" sz="3200" dirty="0" smtClean="0"/>
              <a:t>ásobami nerostných surovin – ropa, zemní plyn, černé uhlí, rudy železa, niklu, zlato…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611560" y="3501008"/>
            <a:ext cx="7920880" cy="2952328"/>
          </a:xfrm>
          <a:prstGeom prst="roundRect">
            <a:avLst/>
          </a:prstGeom>
          <a:ln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u="sng" dirty="0" smtClean="0">
                <a:solidFill>
                  <a:srgbClr val="FF0066"/>
                </a:solidFill>
              </a:rPr>
              <a:t>Zemědělství</a:t>
            </a:r>
            <a:r>
              <a:rPr lang="cs-CZ" sz="3600" dirty="0" smtClean="0">
                <a:solidFill>
                  <a:srgbClr val="FF0066"/>
                </a:solidFill>
              </a:rPr>
              <a:t>: </a:t>
            </a:r>
            <a:r>
              <a:rPr lang="cs-CZ" sz="3600" dirty="0" smtClean="0">
                <a:solidFill>
                  <a:schemeClr val="bg1"/>
                </a:solidFill>
              </a:rPr>
              <a:t>pěstuje se zde hlavně pšenice, kukuřice, chová se skot, drůbež, ale i kožešinová zvěř a při pobřeží je rybolov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1821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7024744" cy="90190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Kanada – památky a příroda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72" y="1342388"/>
            <a:ext cx="4270604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573666"/>
            <a:ext cx="5081824" cy="3023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9924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72989" y="38811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1844824"/>
            <a:ext cx="6858048" cy="1842241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Která provincie Kanady </a:t>
            </a:r>
            <a:r>
              <a:rPr lang="cs-CZ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zaměřena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zemědělství?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4788024" y="404664"/>
            <a:ext cx="4355975" cy="1612780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Saskatchewan</a:t>
            </a:r>
          </a:p>
        </p:txBody>
      </p:sp>
      <p:sp>
        <p:nvSpPr>
          <p:cNvPr id="8" name="Vývojový diagram: děrná páska 7"/>
          <p:cNvSpPr/>
          <p:nvPr/>
        </p:nvSpPr>
        <p:spPr>
          <a:xfrm>
            <a:off x="537102" y="4509120"/>
            <a:ext cx="6881988" cy="1801097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Jakým státním zřízením je Kanada ?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508104" y="3140968"/>
            <a:ext cx="3721046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Federativní konstituční monarchie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DVOŘÁK, Jiří; KOHOUTOVÁ, Alice; TAIBR, Pavel. </a:t>
            </a:r>
            <a:r>
              <a:rPr lang="cs-CZ" sz="1300" i="1" dirty="0" smtClean="0"/>
              <a:t>Zeměpis 7 učebnice pro základní školy a víceletá gymnázia</a:t>
            </a:r>
            <a:r>
              <a:rPr lang="cs-CZ" sz="1300" dirty="0" smtClean="0"/>
              <a:t>. Plzeň: </a:t>
            </a:r>
            <a:r>
              <a:rPr lang="cs-CZ" sz="1300" dirty="0" err="1" smtClean="0"/>
              <a:t>Fraus</a:t>
            </a:r>
            <a:r>
              <a:rPr lang="cs-CZ" sz="1300" dirty="0" smtClean="0"/>
              <a:t>, 2005, ISBN 80-7238-304-3.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Obr. 1. -</a:t>
            </a:r>
            <a:r>
              <a:rPr lang="cs-CZ" sz="1200" dirty="0"/>
              <a:t>AUTOR NEUVEDEN. wikimedia.org [online]. [cit. 10.1.2013]. Dostupný na WWW: http://upload.wikimedia.org/wikipedia/commons/c/cf/Flag_of_Canada.svg </a:t>
            </a:r>
            <a:r>
              <a:rPr lang="pl-PL" sz="2400" dirty="0" smtClean="0"/>
              <a:t>Obr.2.-</a:t>
            </a:r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i="1" dirty="0"/>
              <a:t>wikimedia.org</a:t>
            </a:r>
            <a:r>
              <a:rPr lang="cs-CZ" sz="1200" dirty="0"/>
              <a:t> [online]. [cit. 10.1.2013]. Dostupný na </a:t>
            </a:r>
            <a:r>
              <a:rPr lang="cs-CZ" sz="1200" dirty="0" err="1" smtClean="0"/>
              <a:t>WWW:http</a:t>
            </a:r>
            <a:r>
              <a:rPr lang="cs-CZ" sz="1200" dirty="0"/>
              <a:t>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/8/85/</a:t>
            </a:r>
            <a:r>
              <a:rPr lang="cs-CZ" sz="1200" dirty="0" err="1"/>
              <a:t>Canadian_Coat_of_Arms_Shield.svg</a:t>
            </a:r>
            <a:r>
              <a:rPr lang="cs-CZ" sz="1200" dirty="0"/>
              <a:t> 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Obr.3.-</a:t>
            </a:r>
            <a:r>
              <a:rPr lang="cs-CZ" sz="1200" dirty="0"/>
              <a:t>AUTOR NEUVEDEN. </a:t>
            </a:r>
            <a:r>
              <a:rPr lang="cs-CZ" sz="1200" i="1" dirty="0"/>
              <a:t>wikimedia.org</a:t>
            </a:r>
            <a:r>
              <a:rPr lang="cs-CZ" sz="1200" dirty="0"/>
              <a:t> [online]. [cit. 10.1.2013]. Dostupný na </a:t>
            </a:r>
            <a:r>
              <a:rPr lang="cs-CZ" sz="1200" dirty="0" err="1" smtClean="0"/>
              <a:t>WWW:http</a:t>
            </a:r>
            <a:r>
              <a:rPr lang="cs-CZ" sz="1200" dirty="0"/>
              <a:t>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/c/c7/Canada_%28orthographic_projection%29.svg </a:t>
            </a:r>
            <a:endParaRPr lang="cs-CZ" sz="1200" dirty="0" smtClean="0"/>
          </a:p>
          <a:p>
            <a:pPr marL="0" indent="0">
              <a:buNone/>
            </a:pPr>
            <a:r>
              <a:rPr lang="cs-CZ" dirty="0" smtClean="0"/>
              <a:t>Obr.4.-</a:t>
            </a:r>
            <a:r>
              <a:rPr lang="cs-CZ" sz="1200" dirty="0"/>
              <a:t>AUTOR NEUVEDEN. </a:t>
            </a:r>
            <a:r>
              <a:rPr lang="cs-CZ" sz="1200" i="1" dirty="0"/>
              <a:t>wikimedia.org</a:t>
            </a:r>
            <a:r>
              <a:rPr lang="cs-CZ" sz="1200" dirty="0"/>
              <a:t> [online]. [cit. 10.1.2013]. Dostupný na WWW: http://</a:t>
            </a:r>
            <a:r>
              <a:rPr lang="cs-CZ" sz="1200" dirty="0" smtClean="0"/>
              <a:t>upload.wikimedia.org/wikipedia/commons/6/63/Canada_Parliament2.jpg</a:t>
            </a:r>
          </a:p>
          <a:p>
            <a:pPr marL="0" indent="0">
              <a:buNone/>
            </a:pPr>
            <a:r>
              <a:rPr lang="pl-PL" dirty="0" smtClean="0"/>
              <a:t>Obr.5.-</a:t>
            </a:r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i="1" dirty="0"/>
              <a:t>wikimedia.org</a:t>
            </a:r>
            <a:r>
              <a:rPr lang="cs-CZ" sz="1200" dirty="0"/>
              <a:t> [online]. [cit. 10.1.2013]. Dostupný na WWW: http://commons.wikimedia.org/wiki/File:Peyto_Lake-Banff_NP-Canada.jpg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1548</TotalTime>
  <Words>272</Words>
  <Application>Microsoft Office PowerPoint</Application>
  <PresentationFormat>Předvádění na obrazovce (4:3)</PresentationFormat>
  <Paragraphs>48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Autumn</vt:lpstr>
      <vt:lpstr>Kanada</vt:lpstr>
      <vt:lpstr>Anotace:</vt:lpstr>
      <vt:lpstr>Kanada</vt:lpstr>
      <vt:lpstr>Kanada - poloha</vt:lpstr>
      <vt:lpstr>Kanada</vt:lpstr>
      <vt:lpstr>Hospodářství</vt:lpstr>
      <vt:lpstr>Kanada – památky a příroda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skalal</cp:lastModifiedBy>
  <cp:revision>155</cp:revision>
  <dcterms:created xsi:type="dcterms:W3CDTF">2011-03-22T17:13:23Z</dcterms:created>
  <dcterms:modified xsi:type="dcterms:W3CDTF">2013-01-16T11:46:39Z</dcterms:modified>
</cp:coreProperties>
</file>